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76" r:id="rId3"/>
    <p:sldId id="375" r:id="rId4"/>
    <p:sldId id="260" r:id="rId5"/>
    <p:sldId id="257" r:id="rId6"/>
    <p:sldId id="369" r:id="rId7"/>
    <p:sldId id="263" r:id="rId8"/>
    <p:sldId id="370" r:id="rId9"/>
    <p:sldId id="269" r:id="rId10"/>
    <p:sldId id="371" r:id="rId11"/>
    <p:sldId id="348" r:id="rId12"/>
    <p:sldId id="284" r:id="rId13"/>
    <p:sldId id="341" r:id="rId14"/>
    <p:sldId id="373" r:id="rId15"/>
    <p:sldId id="372" r:id="rId16"/>
    <p:sldId id="346" r:id="rId17"/>
    <p:sldId id="344" r:id="rId18"/>
    <p:sldId id="374" r:id="rId19"/>
    <p:sldId id="349" r:id="rId20"/>
    <p:sldId id="378" r:id="rId21"/>
    <p:sldId id="377" r:id="rId22"/>
    <p:sldId id="343" r:id="rId23"/>
    <p:sldId id="3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AD5"/>
    <a:srgbClr val="FFE6CD"/>
    <a:srgbClr val="FFE8D1"/>
    <a:srgbClr val="FFECD9"/>
    <a:srgbClr val="FFE2C5"/>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5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26/04/2021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26/04/2021</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26/04/2021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26/04/2021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26/04/2021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26/04/2021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26/04/2021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26/04/2021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84EE659-F70E-410B-ADF2-E5208013881C}"/>
              </a:ext>
            </a:extLst>
          </p:cNvPr>
          <p:cNvGrpSpPr/>
          <p:nvPr/>
        </p:nvGrpSpPr>
        <p:grpSpPr>
          <a:xfrm>
            <a:off x="-1" y="0"/>
            <a:ext cx="9144001" cy="6858000"/>
            <a:chOff x="-1" y="0"/>
            <a:chExt cx="9144001" cy="6858000"/>
          </a:xfrm>
        </p:grpSpPr>
        <p:grpSp>
          <p:nvGrpSpPr>
            <p:cNvPr id="4" name="Agrupar 3">
              <a:extLst>
                <a:ext uri="{FF2B5EF4-FFF2-40B4-BE49-F238E27FC236}">
                  <a16:creationId xmlns:a16="http://schemas.microsoft.com/office/drawing/2014/main" id="{A84BE3BA-E318-4489-A45B-69C2C627B5F0}"/>
                </a:ext>
              </a:extLst>
            </p:cNvPr>
            <p:cNvGrpSpPr/>
            <p:nvPr/>
          </p:nvGrpSpPr>
          <p:grpSpPr>
            <a:xfrm>
              <a:off x="5082392" y="79514"/>
              <a:ext cx="4061608" cy="6752707"/>
              <a:chOff x="5082392" y="79514"/>
              <a:chExt cx="4061608" cy="6752707"/>
            </a:xfrm>
          </p:grpSpPr>
          <p:pic>
            <p:nvPicPr>
              <p:cNvPr id="5" name="Imagem 4" descr="Texto, Carta&#10;&#10;Descrição gerada automaticamente">
                <a:extLst>
                  <a:ext uri="{FF2B5EF4-FFF2-40B4-BE49-F238E27FC236}">
                    <a16:creationId xmlns:a16="http://schemas.microsoft.com/office/drawing/2014/main" id="{BACD822C-1F6C-4B4D-A562-3111729DF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424" y="79514"/>
                <a:ext cx="2492576" cy="3617843"/>
              </a:xfrm>
              <a:prstGeom prst="rect">
                <a:avLst/>
              </a:prstGeom>
            </p:spPr>
          </p:pic>
          <p:pic>
            <p:nvPicPr>
              <p:cNvPr id="6" name="Imagem 5" descr="Uma imagem contendo Diagrama&#10;&#10;Descrição gerada automaticamente">
                <a:extLst>
                  <a:ext uri="{FF2B5EF4-FFF2-40B4-BE49-F238E27FC236}">
                    <a16:creationId xmlns:a16="http://schemas.microsoft.com/office/drawing/2014/main" id="{111886DF-980C-49FE-BA53-0439F011C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392" y="3011556"/>
                <a:ext cx="2749643" cy="3820665"/>
              </a:xfrm>
              <a:prstGeom prst="rect">
                <a:avLst/>
              </a:prstGeom>
            </p:spPr>
          </p:pic>
        </p:grpSp>
        <p:sp>
          <p:nvSpPr>
            <p:cNvPr id="2" name="Seta: Curva para a Direita 1">
              <a:extLst>
                <a:ext uri="{FF2B5EF4-FFF2-40B4-BE49-F238E27FC236}">
                  <a16:creationId xmlns:a16="http://schemas.microsoft.com/office/drawing/2014/main" id="{50D5BECD-2FAC-419F-AF95-589CA061A93D}"/>
                </a:ext>
              </a:extLst>
            </p:cNvPr>
            <p:cNvSpPr/>
            <p:nvPr/>
          </p:nvSpPr>
          <p:spPr>
            <a:xfrm rot="3352879">
              <a:off x="5481005" y="1268642"/>
              <a:ext cx="1024370" cy="1792886"/>
            </a:xfrm>
            <a:prstGeom prst="curvedRightArrow">
              <a:avLst>
                <a:gd name="adj1" fmla="val 29318"/>
                <a:gd name="adj2" fmla="val 72175"/>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pic>
          <p:nvPicPr>
            <p:cNvPr id="7" name="Imagem 6">
              <a:extLst>
                <a:ext uri="{FF2B5EF4-FFF2-40B4-BE49-F238E27FC236}">
                  <a16:creationId xmlns:a16="http://schemas.microsoft.com/office/drawing/2014/main" id="{2BDA7203-EEE0-484B-8330-1577665706C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 y="0"/>
              <a:ext cx="4770783" cy="6858000"/>
            </a:xfrm>
            <a:prstGeom prst="rect">
              <a:avLst/>
            </a:prstGeom>
          </p:spPr>
        </p:pic>
      </p:grpSp>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844BA93-9522-4C4A-96C6-4C9FF69287E0}"/>
              </a:ext>
            </a:extLst>
          </p:cNvPr>
          <p:cNvSpPr txBox="1"/>
          <p:nvPr/>
        </p:nvSpPr>
        <p:spPr>
          <a:xfrm>
            <a:off x="129209" y="3894990"/>
            <a:ext cx="8875643" cy="2862322"/>
          </a:xfrm>
          <a:prstGeom prst="rect">
            <a:avLst/>
          </a:prstGeom>
          <a:noFill/>
        </p:spPr>
        <p:txBody>
          <a:bodyPr wrap="square" rtlCol="0">
            <a:spAutoFit/>
          </a:bodyPr>
          <a:lstStyle/>
          <a:p>
            <a:pPr algn="just"/>
            <a:r>
              <a:rPr lang="x-none" sz="2400" baseline="30000" dirty="0">
                <a:effectLst/>
                <a:latin typeface="Souvenir Lt BT" panose="02080503040505020303" pitchFamily="18" charset="0"/>
                <a:ea typeface="FC明朝体-B" panose="02020709000000000000" pitchFamily="17" charset="-128"/>
              </a:rPr>
              <a:t>(*)</a:t>
            </a:r>
            <a:r>
              <a:rPr lang="pt-BR" sz="1800" dirty="0">
                <a:effectLst/>
                <a:latin typeface="Souvenir Lt BT" panose="02080503040505020303" pitchFamily="18" charset="0"/>
                <a:ea typeface="FC明朝体-B" panose="02020709000000000000" pitchFamily="17" charset="-128"/>
              </a:rPr>
              <a:t> </a:t>
            </a:r>
            <a:r>
              <a:rPr lang="x-none" sz="1800" b="1" dirty="0">
                <a:effectLst/>
                <a:latin typeface="Souvenir Lt BT" panose="02080503040505020303" pitchFamily="18" charset="0"/>
                <a:ea typeface="Times New Roman" panose="02020603050405020304" pitchFamily="18" charset="0"/>
              </a:rPr>
              <a:t>Ortolino</a:t>
            </a:r>
            <a:r>
              <a:rPr lang="x-none" sz="1800" dirty="0">
                <a:effectLst/>
                <a:latin typeface="Souvenir Lt BT" panose="02080503040505020303" pitchFamily="18" charset="0"/>
                <a:ea typeface="Times New Roman" panose="02020603050405020304" pitchFamily="18" charset="0"/>
              </a:rPr>
              <a:t> é uma </a:t>
            </a:r>
            <a:r>
              <a:rPr lang="pt-BR" sz="1800" dirty="0">
                <a:effectLst/>
                <a:latin typeface="Souvenir Lt BT" panose="02080503040505020303" pitchFamily="18" charset="0"/>
                <a:ea typeface="Times New Roman" panose="02020603050405020304" pitchFamily="18" charset="0"/>
              </a:rPr>
              <a:t>palavra </a:t>
            </a:r>
            <a:r>
              <a:rPr lang="x-none" sz="1800" dirty="0">
                <a:effectLst/>
                <a:latin typeface="Souvenir Lt BT" panose="02080503040505020303" pitchFamily="18" charset="0"/>
                <a:ea typeface="Times New Roman" panose="02020603050405020304" pitchFamily="18" charset="0"/>
              </a:rPr>
              <a:t>cria</a:t>
            </a:r>
            <a:r>
              <a:rPr lang="pt-BR" sz="1800" dirty="0">
                <a:effectLst/>
                <a:latin typeface="Souvenir Lt BT" panose="02080503040505020303" pitchFamily="18" charset="0"/>
                <a:ea typeface="Times New Roman" panose="02020603050405020304" pitchFamily="18" charset="0"/>
              </a:rPr>
              <a:t>da por </a:t>
            </a:r>
            <a:r>
              <a:rPr lang="x-none" sz="1800" dirty="0">
                <a:effectLst/>
                <a:latin typeface="Souvenir Lt BT" panose="02080503040505020303" pitchFamily="18" charset="0"/>
                <a:ea typeface="Times New Roman" panose="02020603050405020304" pitchFamily="18" charset="0"/>
              </a:rPr>
              <a:t>Chikuro Hiroike, </a:t>
            </a:r>
            <a:r>
              <a:rPr lang="pt-BR" sz="1800" dirty="0">
                <a:effectLst/>
                <a:latin typeface="Souvenir Lt BT" panose="02080503040505020303" pitchFamily="18" charset="0"/>
                <a:ea typeface="Times New Roman" panose="02020603050405020304" pitchFamily="18" charset="0"/>
              </a:rPr>
              <a:t>fundador da moralogia, </a:t>
            </a:r>
            <a:r>
              <a:rPr lang="x-none" sz="1800" dirty="0">
                <a:effectLst/>
                <a:latin typeface="Souvenir Lt BT" panose="02080503040505020303" pitchFamily="18" charset="0"/>
                <a:ea typeface="Times New Roman" panose="02020603050405020304" pitchFamily="18" charset="0"/>
              </a:rPr>
              <a:t>derivad</a:t>
            </a:r>
            <a:r>
              <a:rPr lang="pt-BR" sz="1800" dirty="0">
                <a:effectLst/>
                <a:latin typeface="Souvenir Lt BT" panose="02080503040505020303" pitchFamily="18" charset="0"/>
                <a:ea typeface="Times New Roman" panose="02020603050405020304" pitchFamily="18" charset="0"/>
              </a:rPr>
              <a:t>a</a:t>
            </a:r>
            <a:r>
              <a:rPr lang="x-none" sz="1800" dirty="0">
                <a:effectLst/>
                <a:latin typeface="Souvenir Lt BT" panose="02080503040505020303" pitchFamily="18" charset="0"/>
                <a:ea typeface="Times New Roman" panose="02020603050405020304" pitchFamily="18" charset="0"/>
              </a:rPr>
              <a:t> do grego </a:t>
            </a:r>
            <a:r>
              <a:rPr lang="x-none" sz="1800" b="1" i="1" dirty="0">
                <a:effectLst/>
                <a:latin typeface="Souvenir Lt BT" panose="02080503040505020303" pitchFamily="18" charset="0"/>
                <a:ea typeface="Times New Roman" panose="02020603050405020304" pitchFamily="18" charset="0"/>
              </a:rPr>
              <a:t>orthos</a:t>
            </a:r>
            <a:r>
              <a:rPr lang="x-none" sz="1800" dirty="0">
                <a:effectLst/>
                <a:latin typeface="Souvenir Lt BT" panose="02080503040505020303" pitchFamily="18" charset="0"/>
                <a:ea typeface="Times New Roman" panose="02020603050405020304" pitchFamily="18" charset="0"/>
              </a:rPr>
              <a:t> significando “reto, correto” e do latim </a:t>
            </a:r>
            <a:r>
              <a:rPr lang="x-none" sz="1800" b="1" i="1" dirty="0">
                <a:effectLst/>
                <a:latin typeface="Souvenir Lt BT" panose="02080503040505020303" pitchFamily="18" charset="0"/>
                <a:ea typeface="Times New Roman" panose="02020603050405020304" pitchFamily="18" charset="0"/>
              </a:rPr>
              <a:t>linon</a:t>
            </a:r>
            <a:r>
              <a:rPr lang="x-none" sz="1800" dirty="0">
                <a:effectLst/>
                <a:latin typeface="Souvenir Lt BT" panose="02080503040505020303" pitchFamily="18" charset="0"/>
                <a:ea typeface="Times New Roman" panose="02020603050405020304" pitchFamily="18" charset="0"/>
              </a:rPr>
              <a:t> que significa “linha”. Hiroike </a:t>
            </a:r>
            <a:r>
              <a:rPr lang="pt-BR" sz="1800" dirty="0">
                <a:effectLst/>
                <a:latin typeface="Souvenir Lt BT" panose="02080503040505020303" pitchFamily="18" charset="0"/>
                <a:ea typeface="Times New Roman" panose="02020603050405020304" pitchFamily="18" charset="0"/>
              </a:rPr>
              <a:t>criou </a:t>
            </a:r>
            <a:r>
              <a:rPr lang="pt-BR" sz="1800" b="1" i="1" dirty="0">
                <a:effectLst/>
                <a:latin typeface="Souvenir Lt BT" panose="02080503040505020303" pitchFamily="18" charset="0"/>
                <a:ea typeface="Times New Roman" panose="02020603050405020304" pitchFamily="18" charset="0"/>
              </a:rPr>
              <a:t>Ortolino</a:t>
            </a:r>
            <a:r>
              <a:rPr lang="pt-BR" sz="1800" dirty="0">
                <a:effectLst/>
                <a:latin typeface="Souvenir Lt BT" panose="02080503040505020303" pitchFamily="18" charset="0"/>
                <a:ea typeface="Times New Roman" panose="02020603050405020304" pitchFamily="18" charset="0"/>
              </a:rPr>
              <a:t> para</a:t>
            </a:r>
            <a:r>
              <a:rPr lang="x-none" sz="1800" dirty="0">
                <a:effectLst/>
                <a:latin typeface="Souvenir Lt BT" panose="02080503040505020303" pitchFamily="18" charset="0"/>
                <a:ea typeface="Times New Roman" panose="02020603050405020304" pitchFamily="18" charset="0"/>
              </a:rPr>
              <a:t> representar toda a série de benfeitores comuns da humanidade. A civilização e a cultura que hoje desfrutamos é fruto de sacrifícios e esforços perseverantes de inúmeros </a:t>
            </a:r>
            <a:r>
              <a:rPr lang="pt-BR" sz="1800" dirty="0">
                <a:effectLst/>
                <a:latin typeface="Souvenir Lt BT" panose="02080503040505020303" pitchFamily="18" charset="0"/>
                <a:ea typeface="Times New Roman" panose="02020603050405020304" pitchFamily="18" charset="0"/>
              </a:rPr>
              <a:t>benfeitores e </a:t>
            </a:r>
            <a:r>
              <a:rPr lang="x-none" sz="1800" dirty="0">
                <a:effectLst/>
                <a:latin typeface="Souvenir Lt BT" panose="02080503040505020303" pitchFamily="18" charset="0"/>
                <a:ea typeface="Times New Roman" panose="02020603050405020304" pitchFamily="18" charset="0"/>
              </a:rPr>
              <a:t>antecessores. </a:t>
            </a:r>
            <a:r>
              <a:rPr lang="pt-BR" sz="1800" dirty="0">
                <a:effectLst/>
                <a:latin typeface="Souvenir Lt BT" panose="02080503040505020303" pitchFamily="18" charset="0"/>
                <a:ea typeface="Times New Roman" panose="02020603050405020304" pitchFamily="18" charset="0"/>
              </a:rPr>
              <a:t>A vida atual existe graças a esses </a:t>
            </a:r>
            <a:r>
              <a:rPr lang="x-none" sz="1800" dirty="0">
                <a:effectLst/>
                <a:latin typeface="Souvenir Lt BT" panose="02080503040505020303" pitchFamily="18" charset="0"/>
                <a:ea typeface="Times New Roman" panose="02020603050405020304" pitchFamily="18" charset="0"/>
              </a:rPr>
              <a:t>legados acumulados</a:t>
            </a:r>
            <a:r>
              <a:rPr lang="pt-BR" sz="1800" dirty="0">
                <a:effectLst/>
                <a:latin typeface="Souvenir Lt BT" panose="02080503040505020303" pitchFamily="18" charset="0"/>
                <a:ea typeface="Times New Roman" panose="02020603050405020304" pitchFamily="18" charset="0"/>
              </a:rPr>
              <a:t>, desde os mais remotos tempos</a:t>
            </a:r>
            <a:r>
              <a:rPr lang="x-none" sz="1800" dirty="0">
                <a:effectLst/>
                <a:latin typeface="Souvenir Lt BT" panose="02080503040505020303" pitchFamily="18" charset="0"/>
                <a:ea typeface="Times New Roman" panose="02020603050405020304" pitchFamily="18" charset="0"/>
              </a:rPr>
              <a:t>.</a:t>
            </a:r>
            <a:r>
              <a:rPr lang="pt-BR" sz="1800" dirty="0">
                <a:effectLst/>
                <a:latin typeface="Souvenir Lt BT" panose="02080503040505020303" pitchFamily="18" charset="0"/>
                <a:ea typeface="Times New Roman" panose="02020603050405020304" pitchFamily="18" charset="0"/>
              </a:rPr>
              <a:t> A</a:t>
            </a:r>
            <a:r>
              <a:rPr lang="x-none" sz="1800" dirty="0">
                <a:effectLst/>
                <a:latin typeface="Souvenir Lt BT" panose="02080503040505020303" pitchFamily="18" charset="0"/>
                <a:ea typeface="Times New Roman" panose="02020603050405020304" pitchFamily="18" charset="0"/>
              </a:rPr>
              <a:t> série de benfeitores </a:t>
            </a:r>
            <a:r>
              <a:rPr lang="pt-BR" sz="1800" dirty="0">
                <a:effectLst/>
                <a:latin typeface="Souvenir Lt BT" panose="02080503040505020303" pitchFamily="18" charset="0"/>
                <a:ea typeface="Times New Roman" panose="02020603050405020304" pitchFamily="18" charset="0"/>
              </a:rPr>
              <a:t>pode ser resumida em três</a:t>
            </a:r>
            <a:r>
              <a:rPr lang="x-none" sz="1800" dirty="0">
                <a:effectLst/>
                <a:latin typeface="Souvenir Lt BT" panose="02080503040505020303" pitchFamily="18" charset="0"/>
                <a:ea typeface="Times New Roman" panose="02020603050405020304" pitchFamily="18" charset="0"/>
              </a:rPr>
              <a:t>:</a:t>
            </a:r>
            <a:r>
              <a:rPr lang="pt-BR" sz="1800" dirty="0">
                <a:effectLst/>
                <a:latin typeface="Souvenir Lt BT" panose="02080503040505020303" pitchFamily="18" charset="0"/>
                <a:ea typeface="Times New Roman" panose="02020603050405020304" pitchFamily="18" charset="0"/>
              </a:rPr>
              <a:t> (i) </a:t>
            </a:r>
            <a:r>
              <a:rPr lang="x-none" sz="1800" dirty="0">
                <a:effectLst/>
                <a:latin typeface="Souvenir Lt BT" panose="02080503040505020303" pitchFamily="18" charset="0"/>
                <a:ea typeface="Times New Roman" panose="02020603050405020304" pitchFamily="18" charset="0"/>
              </a:rPr>
              <a:t>benfeitores da nossa linhagem familiar, origem da nossa vida</a:t>
            </a:r>
            <a:r>
              <a:rPr lang="pt-BR" sz="1800" dirty="0">
                <a:effectLst/>
                <a:latin typeface="Souvenir Lt BT" panose="02080503040505020303" pitchFamily="18" charset="0"/>
                <a:ea typeface="Times New Roman" panose="02020603050405020304" pitchFamily="18" charset="0"/>
              </a:rPr>
              <a:t> = </a:t>
            </a:r>
            <a:r>
              <a:rPr lang="pt-BR" sz="1800" b="1" dirty="0">
                <a:effectLst/>
                <a:latin typeface="Souvenir Lt BT" panose="02080503040505020303" pitchFamily="18" charset="0"/>
                <a:ea typeface="Times New Roman" panose="02020603050405020304" pitchFamily="18" charset="0"/>
              </a:rPr>
              <a:t>Ortolino familiar</a:t>
            </a:r>
            <a:r>
              <a:rPr lang="pt-BR" sz="1800" dirty="0">
                <a:effectLst/>
                <a:latin typeface="Souvenir Lt BT" panose="02080503040505020303" pitchFamily="18" charset="0"/>
                <a:ea typeface="Times New Roman" panose="02020603050405020304" pitchFamily="18" charset="0"/>
              </a:rPr>
              <a:t>; (</a:t>
            </a:r>
            <a:r>
              <a:rPr lang="pt-BR" sz="1800" dirty="0" err="1">
                <a:effectLst/>
                <a:latin typeface="Souvenir Lt BT" panose="02080503040505020303" pitchFamily="18" charset="0"/>
                <a:ea typeface="Times New Roman" panose="02020603050405020304" pitchFamily="18" charset="0"/>
              </a:rPr>
              <a:t>ii</a:t>
            </a:r>
            <a:r>
              <a:rPr lang="pt-BR" sz="1800" dirty="0">
                <a:effectLst/>
                <a:latin typeface="Souvenir Lt BT" panose="02080503040505020303" pitchFamily="18" charset="0"/>
                <a:ea typeface="Times New Roman" panose="02020603050405020304" pitchFamily="18" charset="0"/>
              </a:rPr>
              <a:t>) </a:t>
            </a:r>
            <a:r>
              <a:rPr lang="x-none" sz="1800" dirty="0">
                <a:effectLst/>
                <a:latin typeface="Souvenir Lt BT" panose="02080503040505020303" pitchFamily="18" charset="0"/>
                <a:ea typeface="Times New Roman" panose="02020603050405020304" pitchFamily="18" charset="0"/>
              </a:rPr>
              <a:t>benfeitores da vida de uma nação </a:t>
            </a:r>
            <a:r>
              <a:rPr lang="pt-BR" sz="1800" dirty="0">
                <a:effectLst/>
                <a:latin typeface="Souvenir Lt BT" panose="02080503040505020303" pitchFamily="18" charset="0"/>
                <a:ea typeface="Times New Roman" panose="02020603050405020304" pitchFamily="18" charset="0"/>
              </a:rPr>
              <a:t>= </a:t>
            </a:r>
            <a:r>
              <a:rPr lang="pt-BR" sz="1800" b="1" dirty="0">
                <a:effectLst/>
                <a:latin typeface="Souvenir Lt BT" panose="02080503040505020303" pitchFamily="18" charset="0"/>
                <a:ea typeface="Times New Roman" panose="02020603050405020304" pitchFamily="18" charset="0"/>
              </a:rPr>
              <a:t>Ortolino nacional</a:t>
            </a:r>
            <a:r>
              <a:rPr lang="pt-BR" sz="1800" dirty="0">
                <a:effectLst/>
                <a:latin typeface="Souvenir Lt BT" panose="02080503040505020303" pitchFamily="18" charset="0"/>
                <a:ea typeface="Times New Roman" panose="02020603050405020304" pitchFamily="18" charset="0"/>
              </a:rPr>
              <a:t>; (</a:t>
            </a:r>
            <a:r>
              <a:rPr lang="pt-BR" sz="1800" dirty="0" err="1">
                <a:effectLst/>
                <a:latin typeface="Souvenir Lt BT" panose="02080503040505020303" pitchFamily="18" charset="0"/>
                <a:ea typeface="Times New Roman" panose="02020603050405020304" pitchFamily="18" charset="0"/>
              </a:rPr>
              <a:t>iii</a:t>
            </a:r>
            <a:r>
              <a:rPr lang="pt-BR" sz="1800" dirty="0">
                <a:effectLst/>
                <a:latin typeface="Souvenir Lt BT" panose="02080503040505020303" pitchFamily="18" charset="0"/>
                <a:ea typeface="Times New Roman" panose="02020603050405020304" pitchFamily="18" charset="0"/>
              </a:rPr>
              <a:t>) </a:t>
            </a:r>
            <a:r>
              <a:rPr lang="x-none" sz="1800" dirty="0">
                <a:effectLst/>
                <a:latin typeface="Souvenir Lt BT" panose="02080503040505020303" pitchFamily="18" charset="0"/>
                <a:ea typeface="Times New Roman" panose="02020603050405020304" pitchFamily="18" charset="0"/>
              </a:rPr>
              <a:t>benfeitores da nossa vida espiritual</a:t>
            </a:r>
            <a:r>
              <a:rPr lang="pt-BR" sz="1800" dirty="0">
                <a:effectLst/>
                <a:latin typeface="Souvenir Lt BT" panose="02080503040505020303" pitchFamily="18" charset="0"/>
                <a:ea typeface="Times New Roman" panose="02020603050405020304" pitchFamily="18" charset="0"/>
              </a:rPr>
              <a:t>,</a:t>
            </a:r>
            <a:r>
              <a:rPr lang="x-none" sz="1800" dirty="0">
                <a:effectLst/>
                <a:latin typeface="Souvenir Lt BT" panose="02080503040505020303" pitchFamily="18" charset="0"/>
                <a:ea typeface="Times New Roman" panose="02020603050405020304" pitchFamily="18" charset="0"/>
              </a:rPr>
              <a:t> que nos proveram de princípios e valores</a:t>
            </a:r>
            <a:r>
              <a:rPr lang="pt-BR" sz="1800" dirty="0">
                <a:effectLst/>
                <a:latin typeface="Souvenir Lt BT" panose="02080503040505020303" pitchFamily="18" charset="0"/>
                <a:ea typeface="Times New Roman" panose="02020603050405020304" pitchFamily="18" charset="0"/>
              </a:rPr>
              <a:t> ético-morais = </a:t>
            </a:r>
            <a:r>
              <a:rPr lang="pt-BR" sz="1800" b="1" dirty="0">
                <a:effectLst/>
                <a:latin typeface="Souvenir Lt BT" panose="02080503040505020303" pitchFamily="18" charset="0"/>
                <a:ea typeface="Times New Roman" panose="02020603050405020304" pitchFamily="18" charset="0"/>
              </a:rPr>
              <a:t>Ortolino espiritual</a:t>
            </a:r>
            <a:r>
              <a:rPr lang="pt-BR" sz="1800" dirty="0">
                <a:effectLst/>
                <a:latin typeface="Souvenir Lt BT" panose="02080503040505020303" pitchFamily="18" charset="0"/>
                <a:ea typeface="Times New Roman" panose="02020603050405020304" pitchFamily="18" charset="0"/>
              </a:rPr>
              <a:t>.</a:t>
            </a:r>
            <a:endParaRPr lang="pt-BR" dirty="0">
              <a:latin typeface="Souvenir Lt BT" panose="02080503040505020303" pitchFamily="18" charset="0"/>
            </a:endParaRPr>
          </a:p>
        </p:txBody>
      </p:sp>
      <p:sp>
        <p:nvSpPr>
          <p:cNvPr id="5" name="CaixaDeTexto 4">
            <a:extLst>
              <a:ext uri="{FF2B5EF4-FFF2-40B4-BE49-F238E27FC236}">
                <a16:creationId xmlns:a16="http://schemas.microsoft.com/office/drawing/2014/main" id="{A8BCB43E-B689-4930-AE46-A6E78BD59915}"/>
              </a:ext>
            </a:extLst>
          </p:cNvPr>
          <p:cNvSpPr txBox="1"/>
          <p:nvPr/>
        </p:nvSpPr>
        <p:spPr>
          <a:xfrm>
            <a:off x="129208" y="308113"/>
            <a:ext cx="8875643" cy="2862322"/>
          </a:xfrm>
          <a:prstGeom prst="rect">
            <a:avLst/>
          </a:prstGeom>
          <a:noFill/>
        </p:spPr>
        <p:txBody>
          <a:bodyPr wrap="square" rtlCol="0">
            <a:spAutoFit/>
          </a:bodyPr>
          <a:lstStyle/>
          <a:p>
            <a:r>
              <a:rPr lang="pt-BR" sz="2000" b="1" dirty="0">
                <a:effectLst/>
                <a:latin typeface="Souvenir Lt BT" panose="02080503040505020303" pitchFamily="18" charset="0"/>
                <a:ea typeface="MS Mincho" panose="02020609040205080304" pitchFamily="49" charset="-128"/>
                <a:cs typeface="Times New Roman" panose="02020603050405020304" pitchFamily="18" charset="0"/>
              </a:rPr>
              <a:t>No último parágrafo do Kakuguen 44 consta:</a:t>
            </a:r>
          </a:p>
          <a:p>
            <a:r>
              <a:rPr lang="pt-BR" sz="2000" dirty="0">
                <a:effectLst/>
                <a:latin typeface="Souvenir Lt BT" panose="02080503040505020303" pitchFamily="18" charset="0"/>
                <a:ea typeface="MS Mincho" panose="02020609040205080304" pitchFamily="49" charset="-128"/>
                <a:cs typeface="Times New Roman" panose="02020603050405020304" pitchFamily="18" charset="0"/>
              </a:rPr>
              <a:t>...</a:t>
            </a:r>
          </a:p>
          <a:p>
            <a:pPr algn="just"/>
            <a:r>
              <a:rPr lang="x-none" sz="2000" dirty="0">
                <a:effectLst/>
                <a:latin typeface="Souvenir Lt BT" panose="02080503040505020303" pitchFamily="18" charset="0"/>
                <a:ea typeface="MS Mincho" panose="02020609040205080304" pitchFamily="49" charset="-128"/>
                <a:cs typeface="Times New Roman" panose="02020603050405020304" pitchFamily="18" charset="0"/>
              </a:rPr>
              <a:t>Na moral suprema – por mais qualidades que tenhamos – não devemos nos vangloriar disso, devendo buscar sempre a autorreflexão</a:t>
            </a:r>
            <a:r>
              <a:rPr lang="x-none" sz="2000" i="1" dirty="0">
                <a:effectLst/>
                <a:latin typeface="Souvenir Lt BT" panose="02080503040505020303" pitchFamily="18" charset="0"/>
                <a:ea typeface="MS Mincho" panose="02020609040205080304" pitchFamily="49" charset="-128"/>
                <a:cs typeface="Times New Roman" panose="02020603050405020304" pitchFamily="18" charset="0"/>
              </a:rPr>
              <a:t> </a:t>
            </a:r>
            <a:r>
              <a:rPr lang="x-none" sz="2000" dirty="0">
                <a:effectLst/>
                <a:latin typeface="Souvenir Lt BT" panose="02080503040505020303" pitchFamily="18" charset="0"/>
                <a:ea typeface="MS Mincho" panose="02020609040205080304" pitchFamily="49" charset="-128"/>
                <a:cs typeface="Times New Roman" panose="02020603050405020304" pitchFamily="18" charset="0"/>
              </a:rPr>
              <a:t> tendo como modelo os </a:t>
            </a:r>
            <a:r>
              <a:rPr lang="x-none" sz="2000" b="1" dirty="0">
                <a:effectLst/>
                <a:latin typeface="Souvenir Lt BT" panose="02080503040505020303" pitchFamily="18" charset="0"/>
                <a:ea typeface="MS Mincho" panose="02020609040205080304" pitchFamily="49" charset="-128"/>
                <a:cs typeface="Times New Roman" panose="02020603050405020304" pitchFamily="18" charset="0"/>
              </a:rPr>
              <a:t>ortolinos</a:t>
            </a:r>
            <a:r>
              <a:rPr lang="x-none" sz="2000" dirty="0">
                <a:effectLst/>
                <a:latin typeface="Souvenir Lt BT" panose="02080503040505020303" pitchFamily="18" charset="0"/>
                <a:ea typeface="MS Mincho" panose="02020609040205080304" pitchFamily="49" charset="-128"/>
                <a:cs typeface="Times New Roman" panose="02020603050405020304" pitchFamily="18" charset="0"/>
              </a:rPr>
              <a:t> </a:t>
            </a:r>
            <a:r>
              <a:rPr lang="x-none" sz="2000" b="1" dirty="0">
                <a:effectLst/>
                <a:latin typeface="Souvenir Lt BT" panose="02080503040505020303" pitchFamily="18" charset="0"/>
                <a:ea typeface="MS Mincho" panose="02020609040205080304" pitchFamily="49" charset="-128"/>
                <a:cs typeface="Times New Roman" panose="02020603050405020304" pitchFamily="18" charset="0"/>
              </a:rPr>
              <a:t>espirituais</a:t>
            </a:r>
            <a:r>
              <a:rPr lang="pt-BR" sz="2000" baseline="30000" dirty="0">
                <a:effectLst/>
                <a:latin typeface="Souvenir Lt BT" panose="02080503040505020303" pitchFamily="18" charset="0"/>
                <a:ea typeface="MS Mincho" panose="02020609040205080304" pitchFamily="49" charset="-128"/>
                <a:cs typeface="Times New Roman" panose="02020603050405020304" pitchFamily="18" charset="0"/>
              </a:rPr>
              <a:t>(*)</a:t>
            </a:r>
            <a:r>
              <a:rPr lang="x-none" sz="2000" dirty="0">
                <a:effectLst/>
                <a:latin typeface="Souvenir Lt BT" panose="02080503040505020303" pitchFamily="18" charset="0"/>
                <a:ea typeface="MS Mincho" panose="02020609040205080304" pitchFamily="49" charset="-128"/>
                <a:cs typeface="Times New Roman" panose="02020603050405020304" pitchFamily="18" charset="0"/>
              </a:rPr>
              <a:t>, fazendo do empenho à elevação do caráter – por toda uma vida – a nossa maior alegria e satisfação. Essa forma de dedicação, renovada a cada dia, se converterá na verdadeira virtude, e é isso que será a fonte de energia e vitalidade para um relacionamento humano gratificante na sociedade.</a:t>
            </a:r>
            <a:endParaRPr lang="pt-BR" sz="2000" dirty="0"/>
          </a:p>
        </p:txBody>
      </p:sp>
    </p:spTree>
    <p:extLst>
      <p:ext uri="{BB962C8B-B14F-4D97-AF65-F5344CB8AC3E}">
        <p14:creationId xmlns:p14="http://schemas.microsoft.com/office/powerpoint/2010/main" val="35350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4E9E281-9127-4C46-A324-B895AAFA8AAA}"/>
              </a:ext>
            </a:extLst>
          </p:cNvPr>
          <p:cNvSpPr txBox="1"/>
          <p:nvPr/>
        </p:nvSpPr>
        <p:spPr>
          <a:xfrm>
            <a:off x="159026" y="298174"/>
            <a:ext cx="8766313" cy="4278094"/>
          </a:xfrm>
          <a:prstGeom prst="rect">
            <a:avLst/>
          </a:prstGeom>
          <a:noFill/>
        </p:spPr>
        <p:txBody>
          <a:bodyPr wrap="square" rtlCol="0">
            <a:spAutoFit/>
          </a:bodyPr>
          <a:lstStyle/>
          <a:p>
            <a:pPr algn="just"/>
            <a:r>
              <a:rPr lang="pt-BR" sz="24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3. </a:t>
            </a:r>
            <a:r>
              <a:rPr lang="pt-BR" sz="2400" b="1" dirty="0">
                <a:highlight>
                  <a:srgbClr val="FFFF00"/>
                </a:highlight>
                <a:latin typeface="Verdana" panose="020B0604030504040204" pitchFamily="34" charset="0"/>
                <a:ea typeface="Verdana" panose="020B0604030504040204" pitchFamily="34" charset="0"/>
              </a:rPr>
              <a:t>Citações de Chikuro Hiroike; 5. Métodos das práticas morais</a:t>
            </a:r>
          </a:p>
          <a:p>
            <a:pPr algn="just"/>
            <a:endParaRPr lang="pt-BR" sz="2400" dirty="0">
              <a:highlight>
                <a:srgbClr val="FFFF00"/>
              </a:highlight>
              <a:latin typeface="Verdana" panose="020B0604030504040204" pitchFamily="34" charset="0"/>
              <a:ea typeface="Verdana" panose="020B0604030504040204" pitchFamily="34" charset="0"/>
            </a:endParaRPr>
          </a:p>
          <a:p>
            <a:pPr algn="just"/>
            <a:r>
              <a:rPr lang="pt-BR" sz="2000" b="1" dirty="0">
                <a:latin typeface="Verdana" panose="020B0604030504040204" pitchFamily="34" charset="0"/>
                <a:ea typeface="Verdana" panose="020B0604030504040204" pitchFamily="34" charset="0"/>
              </a:rPr>
              <a:t>Pág. 191: Cuidados necessários nas práticas morais</a:t>
            </a:r>
            <a:r>
              <a:rPr lang="pt-BR" sz="2000" dirty="0">
                <a:latin typeface="Verdana" panose="020B0604030504040204" pitchFamily="34" charset="0"/>
                <a:ea typeface="Verdana" panose="020B0604030504040204" pitchFamily="34" charset="0"/>
              </a:rPr>
              <a:t>. </a:t>
            </a:r>
          </a:p>
          <a:p>
            <a:pPr algn="just"/>
            <a:r>
              <a:rPr lang="pt-BR" sz="2000" dirty="0">
                <a:latin typeface="Verdana" panose="020B0604030504040204" pitchFamily="34" charset="0"/>
                <a:ea typeface="Verdana" panose="020B0604030504040204" pitchFamily="34" charset="0"/>
              </a:rPr>
              <a:t>O estudioso tende a ver o lado conceitual e teórico, e o empírico é pragmático e tende a ver soluções práticas. E assim, cada um tende a ver as coisas segundo seus talentos pessoais (pontos fortes, habilidades, qualidades), e dessa forma, nunca serão completos. O estudioso deve se empenhar em suprir a sua falta de visão prática, e o empírico deve se esforçar em suprir a sua deficiência conceitual. Sem essa dedicação não se pode ainda considerá-lo homem integral e independente (adulto, amadurecido).  De Prof. </a:t>
            </a:r>
            <a:r>
              <a:rPr lang="pt-BR" sz="2000" i="1" dirty="0" err="1">
                <a:latin typeface="Verdana" panose="020B0604030504040204" pitchFamily="34" charset="0"/>
                <a:ea typeface="Verdana" panose="020B0604030504040204" pitchFamily="34" charset="0"/>
              </a:rPr>
              <a:t>Mitsuru</a:t>
            </a:r>
            <a:r>
              <a:rPr lang="pt-BR" sz="2000" i="1" dirty="0">
                <a:latin typeface="Verdana" panose="020B0604030504040204" pitchFamily="34" charset="0"/>
                <a:ea typeface="Verdana" panose="020B0604030504040204" pitchFamily="34" charset="0"/>
              </a:rPr>
              <a:t> Nakata</a:t>
            </a:r>
            <a:r>
              <a:rPr lang="pt-BR" sz="2000" dirty="0">
                <a:latin typeface="Verdana" panose="020B0604030504040204" pitchFamily="34" charset="0"/>
                <a:ea typeface="Verdana" panose="020B0604030504040204" pitchFamily="34" charset="0"/>
              </a:rPr>
              <a:t>.</a:t>
            </a:r>
            <a:endParaRPr lang="pt-BR" dirty="0">
              <a:latin typeface="Verdana" panose="020B0604030504040204" pitchFamily="34" charset="0"/>
              <a:ea typeface="Verdana" panose="020B0604030504040204" pitchFamily="34" charset="0"/>
            </a:endParaRPr>
          </a:p>
        </p:txBody>
      </p:sp>
      <p:pic>
        <p:nvPicPr>
          <p:cNvPr id="6" name="Imagem 5">
            <a:extLst>
              <a:ext uri="{FF2B5EF4-FFF2-40B4-BE49-F238E27FC236}">
                <a16:creationId xmlns:a16="http://schemas.microsoft.com/office/drawing/2014/main" id="{4A7EEF83-7039-4303-97E4-DEA7D8C0C2B9}"/>
              </a:ext>
            </a:extLst>
          </p:cNvPr>
          <p:cNvPicPr>
            <a:picLocks noChangeAspect="1"/>
          </p:cNvPicPr>
          <p:nvPr/>
        </p:nvPicPr>
        <p:blipFill rotWithShape="1">
          <a:blip r:embed="rId2"/>
          <a:srcRect b="18136"/>
          <a:stretch/>
        </p:blipFill>
        <p:spPr>
          <a:xfrm>
            <a:off x="0" y="4914030"/>
            <a:ext cx="9114182" cy="1625916"/>
          </a:xfrm>
          <a:prstGeom prst="rect">
            <a:avLst/>
          </a:prstGeom>
        </p:spPr>
      </p:pic>
    </p:spTree>
    <p:extLst>
      <p:ext uri="{BB962C8B-B14F-4D97-AF65-F5344CB8AC3E}">
        <p14:creationId xmlns:p14="http://schemas.microsoft.com/office/powerpoint/2010/main" val="40708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2A021D-C09D-4339-896B-E29B7A4BA1D7}"/>
              </a:ext>
            </a:extLst>
          </p:cNvPr>
          <p:cNvSpPr txBox="1"/>
          <p:nvPr/>
        </p:nvSpPr>
        <p:spPr>
          <a:xfrm>
            <a:off x="99391" y="64794"/>
            <a:ext cx="8945218" cy="6793206"/>
          </a:xfrm>
          <a:prstGeom prst="rect">
            <a:avLst/>
          </a:prstGeom>
          <a:noFill/>
        </p:spPr>
        <p:txBody>
          <a:bodyPr wrap="square" rtlCol="0">
            <a:spAutoFit/>
          </a:bodyPr>
          <a:lstStyle/>
          <a:p>
            <a:pPr algn="just">
              <a:lnSpc>
                <a:spcPct val="115000"/>
              </a:lnSpc>
              <a:spcAft>
                <a:spcPts val="1000"/>
              </a:spcAft>
            </a:pPr>
            <a:r>
              <a:rPr lang="pt-BR" sz="2800" b="1" dirty="0">
                <a:highlight>
                  <a:srgbClr val="FFFF00"/>
                </a:highlight>
                <a:latin typeface="Verdana" panose="020B0604030504040204" pitchFamily="34" charset="0"/>
                <a:ea typeface="Verdana" panose="020B0604030504040204" pitchFamily="34" charset="0"/>
              </a:rPr>
              <a:t>4. Antropologia do </a:t>
            </a:r>
            <a:r>
              <a:rPr lang="pt-BR" sz="2800" b="1" dirty="0" err="1">
                <a:highlight>
                  <a:srgbClr val="FFFF00"/>
                </a:highlight>
                <a:latin typeface="Verdana" panose="020B0604030504040204" pitchFamily="34" charset="0"/>
                <a:ea typeface="Verdana" panose="020B0604030504040204" pitchFamily="34" charset="0"/>
              </a:rPr>
              <a:t>Sampouyoshi</a:t>
            </a:r>
            <a:r>
              <a:rPr lang="pt-BR" sz="2800" b="1" dirty="0">
                <a:highlight>
                  <a:srgbClr val="FFFF00"/>
                </a:highlight>
                <a:latin typeface="Verdana" panose="020B0604030504040204" pitchFamily="34" charset="0"/>
                <a:ea typeface="Verdana" panose="020B0604030504040204" pitchFamily="34" charset="0"/>
              </a:rPr>
              <a:t>, </a:t>
            </a:r>
            <a:r>
              <a:rPr lang="pt-BR" sz="2000" b="1" dirty="0">
                <a:highlight>
                  <a:srgbClr val="FFFF00"/>
                </a:highlight>
                <a:latin typeface="Verdana" panose="020B0604030504040204" pitchFamily="34" charset="0"/>
                <a:ea typeface="Verdana" panose="020B0604030504040204" pitchFamily="34" charset="0"/>
              </a:rPr>
              <a:t>Editora PHP</a:t>
            </a:r>
            <a:endParaRPr lang="pt-BR" sz="2800" b="1" dirty="0">
              <a:highlight>
                <a:srgbClr val="FFFF00"/>
              </a:highlight>
              <a:latin typeface="Verdana" panose="020B0604030504040204" pitchFamily="34" charset="0"/>
              <a:ea typeface="Verdana" panose="020B0604030504040204" pitchFamily="34" charset="0"/>
            </a:endParaRPr>
          </a:p>
          <a:p>
            <a:pPr algn="just">
              <a:lnSpc>
                <a:spcPct val="115000"/>
              </a:lnSpc>
              <a:spcAft>
                <a:spcPts val="600"/>
              </a:spcAft>
            </a:pPr>
            <a:r>
              <a:rPr lang="pt-BR" sz="24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200: Aprenda humildemente sem se gabar de uma vantagem </a:t>
            </a:r>
            <a:r>
              <a:rPr lang="pt-BR" sz="24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(habilidade, dom)</a:t>
            </a:r>
            <a:endParaRPr lang="pt-BR" sz="24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11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Uma pessoa de pouca maturidade, quando tem um dom especial ou habilidade que se destaca dos outros, em geral costuma se gabar disso e fica arrogante. Por exemplo, ela se gaba de suas notas escolares, ou gosta de se exibir com sua habilidade, ou se gaba de ser mais rico do que o outro, ou se gaba do alto status na sociedade.</a:t>
            </a:r>
          </a:p>
          <a:p>
            <a:pPr algn="just">
              <a:lnSpc>
                <a:spcPct val="115000"/>
              </a:lnSpc>
            </a:pPr>
            <a:r>
              <a:rPr lang="pt-BR" sz="2000" dirty="0">
                <a:effectLst/>
                <a:latin typeface="Verdana" panose="020B0604030504040204" pitchFamily="34" charset="0"/>
                <a:ea typeface="Verdana" panose="020B0604030504040204" pitchFamily="34" charset="0"/>
                <a:cs typeface="Times New Roman" panose="02020603050405020304" pitchFamily="18" charset="0"/>
              </a:rPr>
              <a:t>Esse tipo de pessoa tenderá, cada vez mais, a menosprezar os outros e exibir atitudes arrogantes. Em seguida, essa pessoa ficará imersa na autossatisfação e passará a ser convencida; não vai mais se esforçar em nada,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perdendo a humildade e a vontade de estudar</a:t>
            </a:r>
            <a:r>
              <a:rPr lang="pt-BR" sz="2000" dirty="0">
                <a:effectLst/>
                <a:latin typeface="Verdana" panose="020B0604030504040204" pitchFamily="34" charset="0"/>
                <a:ea typeface="Verdana" panose="020B0604030504040204" pitchFamily="34" charset="0"/>
                <a:cs typeface="Times New Roman" panose="02020603050405020304" pitchFamily="18" charset="0"/>
              </a:rPr>
              <a:t>. E então, muito menos interesse terá em aprender algo sobre a vida e a moralidade.</a:t>
            </a:r>
          </a:p>
          <a:p>
            <a:pPr algn="r"/>
            <a:r>
              <a:rPr lang="pt-BR" sz="2000" dirty="0">
                <a:latin typeface="Verdana" panose="020B0604030504040204" pitchFamily="34" charset="0"/>
                <a:ea typeface="Verdana" panose="020B0604030504040204" pitchFamily="34" charset="0"/>
                <a:cs typeface="Times New Roman" panose="02020603050405020304" pitchFamily="18" charset="0"/>
              </a:rPr>
              <a:t>... continua</a:t>
            </a: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164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8C9F754-8B8B-4C89-863B-39735BFEF529}"/>
              </a:ext>
            </a:extLst>
          </p:cNvPr>
          <p:cNvSpPr txBox="1"/>
          <p:nvPr/>
        </p:nvSpPr>
        <p:spPr>
          <a:xfrm>
            <a:off x="213691" y="139148"/>
            <a:ext cx="8716617" cy="5992474"/>
          </a:xfrm>
          <a:prstGeom prst="rect">
            <a:avLst/>
          </a:prstGeom>
          <a:noFill/>
        </p:spPr>
        <p:txBody>
          <a:bodyPr wrap="square" rtlCol="0">
            <a:spAutoFit/>
          </a:bodyPr>
          <a:lstStyle/>
          <a:p>
            <a:pPr algn="just">
              <a:lnSpc>
                <a:spcPct val="115000"/>
              </a:lnSpc>
              <a:spcAft>
                <a:spcPts val="6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Há também o tipo de pessoas que ao se comparar com os outros, contentam-se com a sua superioridade quando notam que “nisso sou melhor que ele...” ou que ficam pesquisando na outra pessoa, dons ou habilidades inferiores às suas, para depois encontrar a sua autossatisfação. Em ambos os casos, trata-se de um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estado mental muito distante do estilo de vida moralmente equilibrada</a:t>
            </a:r>
            <a:r>
              <a:rPr lang="pt-BR" sz="2000" dirty="0">
                <a:effectLst/>
                <a:latin typeface="Verdana" panose="020B0604030504040204" pitchFamily="34" charset="0"/>
                <a:ea typeface="Verdana" panose="020B0604030504040204" pitchFamily="34" charset="0"/>
                <a:cs typeface="Times New Roman" panose="02020603050405020304" pitchFamily="18" charset="0"/>
              </a:rPr>
              <a:t>.</a:t>
            </a:r>
          </a:p>
          <a:p>
            <a:pPr algn="just">
              <a:lnSpc>
                <a:spcPct val="115000"/>
              </a:lnSpc>
              <a:spcAft>
                <a:spcPts val="600"/>
              </a:spcAft>
            </a:pPr>
            <a:endParaRPr lang="pt-BR" sz="6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6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6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Por mais qualidades, habilidades ou dons especiais que você tenha, não é necessário se gabar perante outras pessoas. Mesmo que você tenha diversas qualidades, o ser humano sempre tem também defeitos. Em vez de se gabar, portanto, torna-se mais importante as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atitudes mais humildes em suprir </a:t>
            </a:r>
            <a:r>
              <a:rPr lang="pt-BR" sz="2000" dirty="0">
                <a:effectLst/>
                <a:latin typeface="Verdana" panose="020B0604030504040204" pitchFamily="34" charset="0"/>
                <a:ea typeface="Verdana" panose="020B0604030504040204" pitchFamily="34" charset="0"/>
                <a:cs typeface="Times New Roman" panose="02020603050405020304" pitchFamily="18" charset="0"/>
              </a:rPr>
              <a:t>(cobrir, completar, complementar)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seus defeitos e fraquezas</a:t>
            </a:r>
            <a:r>
              <a:rPr lang="pt-BR" sz="2000" dirty="0">
                <a:effectLst/>
                <a:latin typeface="Verdana" panose="020B0604030504040204" pitchFamily="34" charset="0"/>
                <a:ea typeface="Verdana" panose="020B0604030504040204" pitchFamily="34" charset="0"/>
                <a:cs typeface="Times New Roman" panose="02020603050405020304" pitchFamily="18" charset="0"/>
              </a:rPr>
              <a:t>. Seu esforço e dedicação, com humildade, é que vai construir e elevar o seu caráter.</a:t>
            </a:r>
            <a:endParaRPr lang="pt-B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4566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2160603-DD71-46A0-AFA0-F86015EB5867}"/>
              </a:ext>
            </a:extLst>
          </p:cNvPr>
          <p:cNvSpPr txBox="1"/>
          <p:nvPr/>
        </p:nvSpPr>
        <p:spPr>
          <a:xfrm>
            <a:off x="208723" y="809247"/>
            <a:ext cx="4572000"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Verdana" panose="020B0604030504040204" pitchFamily="34" charset="0"/>
              </a:rPr>
              <a:t>Lembretes: </a:t>
            </a:r>
            <a:endParaRPr lang="pt-BR" sz="2400" dirty="0"/>
          </a:p>
        </p:txBody>
      </p:sp>
      <p:sp>
        <p:nvSpPr>
          <p:cNvPr id="6" name="CaixaDeTexto 5">
            <a:extLst>
              <a:ext uri="{FF2B5EF4-FFF2-40B4-BE49-F238E27FC236}">
                <a16:creationId xmlns:a16="http://schemas.microsoft.com/office/drawing/2014/main" id="{03C76E22-3A3C-469A-B87D-268A65F50BFC}"/>
              </a:ext>
            </a:extLst>
          </p:cNvPr>
          <p:cNvSpPr txBox="1"/>
          <p:nvPr/>
        </p:nvSpPr>
        <p:spPr>
          <a:xfrm>
            <a:off x="0" y="1908312"/>
            <a:ext cx="9034670" cy="3523016"/>
          </a:xfrm>
          <a:prstGeom prst="rect">
            <a:avLst/>
          </a:prstGeom>
          <a:noFill/>
        </p:spPr>
        <p:txBody>
          <a:bodyPr wrap="square" rtlCol="0">
            <a:spAutoFit/>
          </a:bodyPr>
          <a:lstStyle/>
          <a:p>
            <a:pPr marL="228600" fontAlgn="base">
              <a:lnSpc>
                <a:spcPct val="115000"/>
              </a:lnSpc>
              <a:spcAft>
                <a:spcPts val="1000"/>
              </a:spcAft>
            </a:pPr>
            <a:r>
              <a:rPr lang="pt-BR" sz="2400" b="1" dirty="0">
                <a:solidFill>
                  <a:srgbClr val="000000"/>
                </a:solidFill>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(a)</a:t>
            </a:r>
            <a:r>
              <a:rPr lang="pt-BR" sz="2400" dirty="0">
                <a:solidFill>
                  <a:srgbClr val="000000"/>
                </a:solidFill>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 </a:t>
            </a:r>
            <a:r>
              <a:rPr lang="pt-BR" sz="2400" b="1" dirty="0">
                <a:solidFill>
                  <a:srgbClr val="000000"/>
                </a:solidFill>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Frase atribuída a Confúcio: </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a:p>
            <a:pPr marL="540385" fontAlgn="base">
              <a:lnSpc>
                <a:spcPct val="115000"/>
              </a:lnSpc>
              <a:spcAft>
                <a:spcPts val="1000"/>
              </a:spcAft>
            </a:pP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Na </a:t>
            </a:r>
            <a:r>
              <a:rPr lang="pt-BR"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companhia</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de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dois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homens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quaisquer</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sempre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aprendo</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com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eles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a:p>
            <a:pPr marL="540385" fontAlgn="base">
              <a:lnSpc>
                <a:spcPct val="115000"/>
              </a:lnSpc>
              <a:spcAft>
                <a:spcPts val="1000"/>
              </a:spcAft>
            </a:pP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Com as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pessoas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de valor,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penso</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em</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como</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poderei</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ser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igual</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elas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a:p>
            <a:pPr marL="540385" fontAlgn="base">
              <a:lnSpc>
                <a:spcPct val="115000"/>
              </a:lnSpc>
              <a:spcAft>
                <a:spcPts val="1000"/>
              </a:spcAft>
            </a:pP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Com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os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defeitos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do outro,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corrijo-os</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em</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mim</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en-US" sz="2400" dirty="0" err="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mesmo</a:t>
            </a:r>
            <a:r>
              <a:rPr lang="en-US" sz="24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pt-BR" sz="2400" dirty="0"/>
          </a:p>
        </p:txBody>
      </p:sp>
    </p:spTree>
    <p:extLst>
      <p:ext uri="{BB962C8B-B14F-4D97-AF65-F5344CB8AC3E}">
        <p14:creationId xmlns:p14="http://schemas.microsoft.com/office/powerpoint/2010/main" val="350038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2524E862-2004-44A1-9FCC-3223B9661C04}"/>
              </a:ext>
            </a:extLst>
          </p:cNvPr>
          <p:cNvGrpSpPr/>
          <p:nvPr/>
        </p:nvGrpSpPr>
        <p:grpSpPr>
          <a:xfrm>
            <a:off x="89456" y="0"/>
            <a:ext cx="9054545" cy="6557563"/>
            <a:chOff x="89456" y="0"/>
            <a:chExt cx="9054545" cy="6557563"/>
          </a:xfrm>
        </p:grpSpPr>
        <p:sp>
          <p:nvSpPr>
            <p:cNvPr id="4" name="CaixaDeTexto 3">
              <a:extLst>
                <a:ext uri="{FF2B5EF4-FFF2-40B4-BE49-F238E27FC236}">
                  <a16:creationId xmlns:a16="http://schemas.microsoft.com/office/drawing/2014/main" id="{2C73CE64-DDF9-431B-A78B-2C79D2746353}"/>
                </a:ext>
              </a:extLst>
            </p:cNvPr>
            <p:cNvSpPr txBox="1"/>
            <p:nvPr/>
          </p:nvSpPr>
          <p:spPr>
            <a:xfrm>
              <a:off x="89456" y="119269"/>
              <a:ext cx="5973414" cy="5424562"/>
            </a:xfrm>
            <a:prstGeom prst="rect">
              <a:avLst/>
            </a:prstGeom>
            <a:noFill/>
          </p:spPr>
          <p:txBody>
            <a:bodyPr wrap="square" rtlCol="0">
              <a:spAutoFit/>
            </a:bodyPr>
            <a:lstStyle/>
            <a:p>
              <a:pPr>
                <a:spcAft>
                  <a:spcPts val="1200"/>
                </a:spcAft>
              </a:pPr>
              <a:r>
                <a:rPr lang="pt-BR" sz="2000" b="1" dirty="0">
                  <a:highlight>
                    <a:srgbClr val="FFFF00"/>
                  </a:highlight>
                  <a:latin typeface="Verdana" panose="020B0604030504040204" pitchFamily="34" charset="0"/>
                  <a:ea typeface="Verdana" panose="020B0604030504040204" pitchFamily="34" charset="0"/>
                </a:rPr>
                <a:t>(b) Comentário do Kakuguen 51: </a:t>
              </a:r>
              <a:endParaRPr lang="pt-BR" sz="1200" dirty="0">
                <a:highlight>
                  <a:srgbClr val="FFFF00"/>
                </a:highlight>
                <a:latin typeface="Verdana" panose="020B0604030504040204" pitchFamily="34" charset="0"/>
                <a:ea typeface="Verdana" panose="020B0604030504040204" pitchFamily="34" charset="0"/>
              </a:endParaRPr>
            </a:p>
            <a:p>
              <a:pPr>
                <a:spcAft>
                  <a:spcPts val="300"/>
                </a:spcAft>
              </a:pPr>
              <a:r>
                <a:rPr lang="pt-BR" b="1" dirty="0">
                  <a:effectLst/>
                  <a:latin typeface="Verdana" panose="020B0604030504040204" pitchFamily="34" charset="0"/>
                  <a:ea typeface="Verdana" panose="020B0604030504040204" pitchFamily="34" charset="0"/>
                </a:rPr>
                <a:t>14 sinais da perda da humildade </a:t>
              </a:r>
            </a:p>
            <a:p>
              <a:pPr marL="432000" indent="-792000">
                <a:spcAft>
                  <a:spcPts val="300"/>
                </a:spcAft>
              </a:pPr>
              <a:r>
                <a:rPr lang="pt-BR" dirty="0">
                  <a:effectLst/>
                  <a:latin typeface="Verdana" panose="020B0604030504040204" pitchFamily="34" charset="0"/>
                  <a:ea typeface="Verdana" panose="020B0604030504040204" pitchFamily="34" charset="0"/>
                </a:rPr>
                <a:t>  </a:t>
              </a:r>
              <a:r>
                <a:rPr lang="pt-BR" sz="1700" dirty="0">
                  <a:effectLst/>
                  <a:latin typeface="Verdana" panose="020B0604030504040204" pitchFamily="34" charset="0"/>
                  <a:ea typeface="Verdana" panose="020B0604030504040204" pitchFamily="34" charset="0"/>
                </a:rPr>
                <a:t>1. Começa a atrasar nos horários...</a:t>
              </a:r>
            </a:p>
            <a:p>
              <a:pPr marL="432000" indent="-792000">
                <a:spcAft>
                  <a:spcPts val="300"/>
                </a:spcAft>
              </a:pPr>
              <a:r>
                <a:rPr lang="pt-BR" sz="1700" dirty="0">
                  <a:effectLst/>
                  <a:latin typeface="Verdana" panose="020B0604030504040204" pitchFamily="34" charset="0"/>
                  <a:ea typeface="Verdana" panose="020B0604030504040204" pitchFamily="34" charset="0"/>
                </a:rPr>
                <a:t>  2. É o primeiro a descumprir compromissos...</a:t>
              </a:r>
            </a:p>
            <a:p>
              <a:pPr marL="432000" indent="-792000">
                <a:spcAft>
                  <a:spcPts val="300"/>
                </a:spcAft>
              </a:pPr>
              <a:r>
                <a:rPr lang="pt-BR" sz="1700" dirty="0">
                  <a:effectLst/>
                  <a:latin typeface="Verdana" panose="020B0604030504040204" pitchFamily="34" charset="0"/>
                  <a:ea typeface="Verdana" panose="020B0604030504040204" pitchFamily="34" charset="0"/>
                </a:rPr>
                <a:t>  3. Começa a ser desleixado nos cumprimentos...</a:t>
              </a:r>
            </a:p>
            <a:p>
              <a:pPr marL="432000" indent="-792000">
                <a:spcAft>
                  <a:spcPts val="300"/>
                </a:spcAft>
              </a:pPr>
              <a:r>
                <a:rPr lang="pt-BR" sz="1700" dirty="0">
                  <a:effectLst/>
                  <a:latin typeface="Verdana" panose="020B0604030504040204" pitchFamily="34" charset="0"/>
                  <a:ea typeface="Verdana" panose="020B0604030504040204" pitchFamily="34" charset="0"/>
                </a:rPr>
                <a:t>  4. Começa a criticar os outros e a empresa...</a:t>
              </a:r>
            </a:p>
            <a:p>
              <a:pPr marL="432000" indent="-792000">
                <a:spcAft>
                  <a:spcPts val="300"/>
                </a:spcAft>
              </a:pPr>
              <a:r>
                <a:rPr lang="pt-BR" sz="1700" dirty="0">
                  <a:effectLst/>
                  <a:latin typeface="Verdana" panose="020B0604030504040204" pitchFamily="34" charset="0"/>
                  <a:ea typeface="Verdana" panose="020B0604030504040204" pitchFamily="34" charset="0"/>
                </a:rPr>
                <a:t>  5. Irrita-se facilmente (ficou menos tolerante)</a:t>
              </a:r>
            </a:p>
            <a:p>
              <a:pPr marL="432000" indent="-792000">
                <a:spcAft>
                  <a:spcPts val="300"/>
                </a:spcAft>
              </a:pPr>
              <a:r>
                <a:rPr lang="pt-BR" sz="1700" dirty="0">
                  <a:effectLst/>
                  <a:latin typeface="Verdana" panose="020B0604030504040204" pitchFamily="34" charset="0"/>
                  <a:ea typeface="Verdana" panose="020B0604030504040204" pitchFamily="34" charset="0"/>
                </a:rPr>
                <a:t>  6. É impaciente e ouve os relatos superficialmente...</a:t>
              </a:r>
            </a:p>
            <a:p>
              <a:pPr marL="432000" indent="-792000">
                <a:spcAft>
                  <a:spcPts val="300"/>
                </a:spcAft>
              </a:pPr>
              <a:r>
                <a:rPr lang="pt-BR" sz="1700" b="1" dirty="0">
                  <a:effectLst/>
                  <a:highlight>
                    <a:srgbClr val="FFFF00"/>
                  </a:highlight>
                  <a:latin typeface="Verdana" panose="020B0604030504040204" pitchFamily="34" charset="0"/>
                  <a:ea typeface="Verdana" panose="020B0604030504040204" pitchFamily="34" charset="0"/>
                </a:rPr>
                <a:t>  7. Está autoconfiante no trabalho e não estuda mais...</a:t>
              </a:r>
            </a:p>
            <a:p>
              <a:pPr marL="432000" indent="-792000">
                <a:spcAft>
                  <a:spcPts val="300"/>
                </a:spcAft>
              </a:pPr>
              <a:r>
                <a:rPr lang="pt-BR" sz="1700" dirty="0">
                  <a:latin typeface="Verdana" panose="020B0604030504040204" pitchFamily="34" charset="0"/>
                  <a:ea typeface="Verdana" panose="020B0604030504040204" pitchFamily="34" charset="0"/>
                </a:rPr>
                <a:t>  </a:t>
              </a:r>
              <a:r>
                <a:rPr lang="pt-BR" sz="1700" dirty="0">
                  <a:effectLst/>
                  <a:latin typeface="Verdana" panose="020B0604030504040204" pitchFamily="34" charset="0"/>
                  <a:ea typeface="Verdana" panose="020B0604030504040204" pitchFamily="34" charset="0"/>
                </a:rPr>
                <a:t>8. O atendimento e as respostas começam a ficar lentas...</a:t>
              </a:r>
            </a:p>
            <a:p>
              <a:pPr marL="432000" indent="-792000">
                <a:spcAft>
                  <a:spcPts val="300"/>
                </a:spcAft>
              </a:pPr>
              <a:r>
                <a:rPr lang="pt-BR" sz="1700" dirty="0">
                  <a:effectLst/>
                  <a:latin typeface="Verdana" panose="020B0604030504040204" pitchFamily="34" charset="0"/>
                  <a:ea typeface="Verdana" panose="020B0604030504040204" pitchFamily="34" charset="0"/>
                </a:rPr>
                <a:t>  9. Ficou teórico, com argumentos vazios...</a:t>
              </a:r>
            </a:p>
            <a:p>
              <a:pPr marL="432000" indent="-792000">
                <a:spcAft>
                  <a:spcPts val="300"/>
                </a:spcAft>
              </a:pPr>
              <a:r>
                <a:rPr lang="pt-BR" sz="1700" dirty="0">
                  <a:effectLst/>
                  <a:latin typeface="Verdana" panose="020B0604030504040204" pitchFamily="34" charset="0"/>
                  <a:ea typeface="Verdana" panose="020B0604030504040204" pitchFamily="34" charset="0"/>
                </a:rPr>
                <a:t>10. Começa a ser calculista (muito apego nos ganhos e lucros).</a:t>
              </a:r>
            </a:p>
            <a:p>
              <a:pPr marL="432000" indent="-792000">
                <a:spcAft>
                  <a:spcPts val="300"/>
                </a:spcAft>
              </a:pPr>
              <a:r>
                <a:rPr lang="pt-BR" sz="1700" dirty="0">
                  <a:effectLst/>
                  <a:latin typeface="Verdana" panose="020B0604030504040204" pitchFamily="34" charset="0"/>
                  <a:ea typeface="Verdana" panose="020B0604030504040204" pitchFamily="34" charset="0"/>
                </a:rPr>
                <a:t>11. Pensa que é “o Tal” e acha que os outros são tolos</a:t>
              </a:r>
              <a:endParaRPr lang="pt-BR" dirty="0">
                <a:latin typeface="Verdana" panose="020B0604030504040204" pitchFamily="34" charset="0"/>
                <a:ea typeface="Verdana" panose="020B0604030504040204" pitchFamily="34" charset="0"/>
              </a:endParaRPr>
            </a:p>
          </p:txBody>
        </p:sp>
        <p:pic>
          <p:nvPicPr>
            <p:cNvPr id="5" name="Imagem 4" descr="素心のすすめ">
              <a:extLst>
                <a:ext uri="{FF2B5EF4-FFF2-40B4-BE49-F238E27FC236}">
                  <a16:creationId xmlns:a16="http://schemas.microsoft.com/office/drawing/2014/main" id="{9390522F-EDA1-434C-AC6E-FF164BA01029}"/>
                </a:ext>
              </a:extLst>
            </p:cNvPr>
            <p:cNvPicPr/>
            <p:nvPr/>
          </p:nvPicPr>
          <p:blipFill>
            <a:blip r:embed="rId2">
              <a:extLst>
                <a:ext uri="{BEBA8EAE-BF5A-486C-A8C5-ECC9F3942E4B}">
                  <a14:imgProps xmlns:a14="http://schemas.microsoft.com/office/drawing/2010/main">
                    <a14:imgLayer r:embed="rId3">
                      <a14:imgEffect>
                        <a14:brightnessContrast bright="18000" contrast="44000"/>
                      </a14:imgEffect>
                    </a14:imgLayer>
                  </a14:imgProps>
                </a:ext>
                <a:ext uri="{28A0092B-C50C-407E-A947-70E740481C1C}">
                  <a14:useLocalDpi xmlns:a14="http://schemas.microsoft.com/office/drawing/2010/main" val="0"/>
                </a:ext>
              </a:extLst>
            </a:blip>
            <a:srcRect/>
            <a:stretch>
              <a:fillRect/>
            </a:stretch>
          </p:blipFill>
          <p:spPr bwMode="auto">
            <a:xfrm>
              <a:off x="6062870" y="0"/>
              <a:ext cx="3081130" cy="3916017"/>
            </a:xfrm>
            <a:prstGeom prst="rect">
              <a:avLst/>
            </a:prstGeom>
            <a:noFill/>
            <a:ln w="19050">
              <a:solidFill>
                <a:schemeClr val="accent1"/>
              </a:solidFill>
            </a:ln>
          </p:spPr>
        </p:pic>
        <p:sp>
          <p:nvSpPr>
            <p:cNvPr id="6" name="CaixaDeTexto 5">
              <a:extLst>
                <a:ext uri="{FF2B5EF4-FFF2-40B4-BE49-F238E27FC236}">
                  <a16:creationId xmlns:a16="http://schemas.microsoft.com/office/drawing/2014/main" id="{62D042B9-BB4F-44A0-BE03-995CF1EA3521}"/>
                </a:ext>
              </a:extLst>
            </p:cNvPr>
            <p:cNvSpPr txBox="1"/>
            <p:nvPr/>
          </p:nvSpPr>
          <p:spPr>
            <a:xfrm>
              <a:off x="6062870" y="4065105"/>
              <a:ext cx="3001617" cy="1354217"/>
            </a:xfrm>
            <a:prstGeom prst="rect">
              <a:avLst/>
            </a:prstGeom>
            <a:noFill/>
          </p:spPr>
          <p:txBody>
            <a:bodyPr wrap="square" rtlCol="0">
              <a:spAutoFit/>
            </a:bodyPr>
            <a:lstStyle/>
            <a:p>
              <a:r>
                <a:rPr lang="pt-BR" b="1" i="1" dirty="0" err="1">
                  <a:solidFill>
                    <a:srgbClr val="002060"/>
                  </a:solidFill>
                  <a:latin typeface="Verdana" panose="020B0604030504040204" pitchFamily="34" charset="0"/>
                  <a:ea typeface="Verdana" panose="020B0604030504040204" pitchFamily="34" charset="0"/>
                </a:rPr>
                <a:t>Soshin</a:t>
              </a:r>
              <a:r>
                <a:rPr lang="pt-BR" b="1" i="1" dirty="0">
                  <a:solidFill>
                    <a:srgbClr val="002060"/>
                  </a:solidFill>
                  <a:latin typeface="Verdana" panose="020B0604030504040204" pitchFamily="34" charset="0"/>
                  <a:ea typeface="Verdana" panose="020B0604030504040204" pitchFamily="34" charset="0"/>
                </a:rPr>
                <a:t> No </a:t>
              </a:r>
              <a:r>
                <a:rPr lang="pt-BR" b="1" i="1" dirty="0" err="1">
                  <a:solidFill>
                    <a:srgbClr val="002060"/>
                  </a:solidFill>
                  <a:latin typeface="Verdana" panose="020B0604030504040204" pitchFamily="34" charset="0"/>
                  <a:ea typeface="Verdana" panose="020B0604030504040204" pitchFamily="34" charset="0"/>
                </a:rPr>
                <a:t>Sussume</a:t>
              </a:r>
              <a:r>
                <a:rPr lang="pt-BR" dirty="0">
                  <a:solidFill>
                    <a:srgbClr val="002060"/>
                  </a:solidFill>
                  <a:latin typeface="Verdana" panose="020B0604030504040204" pitchFamily="34" charset="0"/>
                  <a:ea typeface="Verdana" panose="020B0604030504040204" pitchFamily="34" charset="0"/>
                </a:rPr>
                <a:t>, </a:t>
              </a:r>
              <a:r>
                <a:rPr lang="pt-BR" sz="1600" dirty="0" err="1">
                  <a:solidFill>
                    <a:srgbClr val="002060"/>
                  </a:solidFill>
                  <a:latin typeface="Verdana" panose="020B0604030504040204" pitchFamily="34" charset="0"/>
                  <a:ea typeface="Verdana" panose="020B0604030504040204" pitchFamily="34" charset="0"/>
                </a:rPr>
                <a:t>Shiguemi</a:t>
              </a:r>
              <a:r>
                <a:rPr lang="pt-BR" sz="1600" dirty="0">
                  <a:solidFill>
                    <a:srgbClr val="002060"/>
                  </a:solidFill>
                  <a:latin typeface="Verdana" panose="020B0604030504040204" pitchFamily="34" charset="0"/>
                  <a:ea typeface="Verdana" panose="020B0604030504040204" pitchFamily="34" charset="0"/>
                </a:rPr>
                <a:t> Ikeda, Consultoria em administração, Instituto de Moralogia, 2004</a:t>
              </a:r>
              <a:endParaRPr lang="pt-BR" dirty="0">
                <a:solidFill>
                  <a:srgbClr val="002060"/>
                </a:solidFill>
                <a:latin typeface="Verdana" panose="020B0604030504040204" pitchFamily="34" charset="0"/>
                <a:ea typeface="Verdana" panose="020B0604030504040204" pitchFamily="34" charset="0"/>
              </a:endParaRPr>
            </a:p>
          </p:txBody>
        </p:sp>
        <p:sp>
          <p:nvSpPr>
            <p:cNvPr id="7" name="CaixaDeTexto 6">
              <a:extLst>
                <a:ext uri="{FF2B5EF4-FFF2-40B4-BE49-F238E27FC236}">
                  <a16:creationId xmlns:a16="http://schemas.microsoft.com/office/drawing/2014/main" id="{C84F4FEF-743D-41C3-92FF-B2760D55BD9F}"/>
                </a:ext>
              </a:extLst>
            </p:cNvPr>
            <p:cNvSpPr txBox="1"/>
            <p:nvPr/>
          </p:nvSpPr>
          <p:spPr>
            <a:xfrm>
              <a:off x="89457" y="5603456"/>
              <a:ext cx="9054544" cy="954107"/>
            </a:xfrm>
            <a:prstGeom prst="rect">
              <a:avLst/>
            </a:prstGeom>
            <a:noFill/>
          </p:spPr>
          <p:txBody>
            <a:bodyPr wrap="square" rtlCol="0">
              <a:spAutoFit/>
            </a:bodyPr>
            <a:lstStyle/>
            <a:p>
              <a:pPr marL="432000" indent="-792000">
                <a:spcAft>
                  <a:spcPts val="300"/>
                </a:spcAft>
              </a:pPr>
              <a:r>
                <a:rPr lang="pt-BR" sz="1700" dirty="0">
                  <a:effectLst/>
                  <a:latin typeface="Verdana" panose="020B0604030504040204" pitchFamily="34" charset="0"/>
                  <a:ea typeface="Verdana" panose="020B0604030504040204" pitchFamily="34" charset="0"/>
                </a:rPr>
                <a:t>12. Subalternos são tratados com desatenção, desinteresse e menosprezo.</a:t>
              </a:r>
            </a:p>
            <a:p>
              <a:pPr marL="432000" indent="-792000">
                <a:spcAft>
                  <a:spcPts val="300"/>
                </a:spcAft>
              </a:pPr>
              <a:r>
                <a:rPr lang="pt-BR" sz="1700" dirty="0">
                  <a:effectLst/>
                  <a:latin typeface="Verdana" panose="020B0604030504040204" pitchFamily="34" charset="0"/>
                  <a:ea typeface="Verdana" panose="020B0604030504040204" pitchFamily="34" charset="0"/>
                </a:rPr>
                <a:t>13. Aumentam as desculpas.</a:t>
              </a:r>
            </a:p>
            <a:p>
              <a:pPr marL="432000" indent="-792000">
                <a:spcAft>
                  <a:spcPts val="300"/>
                </a:spcAft>
              </a:pPr>
              <a:r>
                <a:rPr lang="pt-BR" sz="1700" dirty="0">
                  <a:effectLst/>
                  <a:latin typeface="Verdana" panose="020B0604030504040204" pitchFamily="34" charset="0"/>
                  <a:ea typeface="Verdana" panose="020B0604030504040204" pitchFamily="34" charset="0"/>
                </a:rPr>
                <a:t>14. Deixa de falar “Muito obrigado” (sentimento de gratidão sumiu...)</a:t>
              </a:r>
              <a:endParaRPr lang="pt-BR" sz="1700" dirty="0"/>
            </a:p>
          </p:txBody>
        </p:sp>
        <p:sp>
          <p:nvSpPr>
            <p:cNvPr id="2" name="Seta: para a Direita 1">
              <a:extLst>
                <a:ext uri="{FF2B5EF4-FFF2-40B4-BE49-F238E27FC236}">
                  <a16:creationId xmlns:a16="http://schemas.microsoft.com/office/drawing/2014/main" id="{C295C15E-9E89-472C-A8A3-06BC26E49C36}"/>
                </a:ext>
              </a:extLst>
            </p:cNvPr>
            <p:cNvSpPr/>
            <p:nvPr/>
          </p:nvSpPr>
          <p:spPr>
            <a:xfrm flipH="1">
              <a:off x="5446644" y="2297047"/>
              <a:ext cx="795132" cy="735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83816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1508DE6C-FBAB-4CE5-A9CC-04050FD4EBD2}"/>
              </a:ext>
            </a:extLst>
          </p:cNvPr>
          <p:cNvSpPr txBox="1"/>
          <p:nvPr/>
        </p:nvSpPr>
        <p:spPr>
          <a:xfrm>
            <a:off x="159027" y="216549"/>
            <a:ext cx="8793006" cy="488467"/>
          </a:xfrm>
          <a:prstGeom prst="rect">
            <a:avLst/>
          </a:prstGeom>
          <a:noFill/>
        </p:spPr>
        <p:txBody>
          <a:bodyPr wrap="square">
            <a:spAutoFit/>
          </a:bodyPr>
          <a:lstStyle/>
          <a:p>
            <a:pPr fontAlgn="base">
              <a:lnSpc>
                <a:spcPct val="115000"/>
              </a:lnSpc>
              <a:spcBef>
                <a:spcPts val="600"/>
              </a:spcBef>
              <a:spcAft>
                <a:spcPts val="1200"/>
              </a:spcAft>
            </a:pPr>
            <a:r>
              <a:rPr lang="pt-BR" sz="24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5. Livro: 366 dias com as palavras da Nova Moral</a:t>
            </a:r>
            <a:endParaRPr lang="pt-BR" sz="3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2" name="CaixaDeTexto 1">
            <a:extLst>
              <a:ext uri="{FF2B5EF4-FFF2-40B4-BE49-F238E27FC236}">
                <a16:creationId xmlns:a16="http://schemas.microsoft.com/office/drawing/2014/main" id="{27AEAB21-F8CE-416C-9170-FC725AFC8789}"/>
              </a:ext>
            </a:extLst>
          </p:cNvPr>
          <p:cNvSpPr txBox="1"/>
          <p:nvPr/>
        </p:nvSpPr>
        <p:spPr>
          <a:xfrm>
            <a:off x="159027" y="1172818"/>
            <a:ext cx="8875643" cy="5749523"/>
          </a:xfrm>
          <a:prstGeom prst="rect">
            <a:avLst/>
          </a:prstGeom>
          <a:noFill/>
        </p:spPr>
        <p:txBody>
          <a:bodyPr wrap="square" rtlCol="0">
            <a:spAutoFit/>
          </a:bodyPr>
          <a:lstStyle/>
          <a:p>
            <a:pPr algn="just">
              <a:lnSpc>
                <a:spcPct val="115000"/>
              </a:lnSpc>
              <a:spcAft>
                <a:spcPts val="1000"/>
              </a:spcAft>
            </a:pP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201: "Mente flexível" transforma a sua opinião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Dependendo do ponto de vista (opinião, pensamento, conceito) uma “pessoa desorganizada/desajeitada” poderá parecer uma “pessoa cautelosa”. Da mesma forma, uma "pessoa intrometida" poderá ser uma “pessoa prestativa”, a “pessoa reclamona” poderá ser uma pessoa de “elevado espírito crítico” e “pessoas teimosas (cabeça-dura)” parecerão “pessoas obstinadas, determinadas”.</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Quando surgem pensamentos como: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 Aquela pessoa é assim mesma...” (... </a:t>
            </a:r>
            <a:r>
              <a:rPr lang="pt-BR" dirty="0">
                <a:latin typeface="Verdana" panose="020B0604030504040204" pitchFamily="34" charset="0"/>
                <a:ea typeface="MS Mincho" panose="02020609040205080304" pitchFamily="49" charset="-128"/>
                <a:cs typeface="Times New Roman" panose="02020603050405020304" pitchFamily="18" charset="0"/>
              </a:rPr>
              <a:t>F</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az prejulgamento)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 Esse assunto sempre foi resolvido desse jeito...”  (... não gosta de ouvir outra opinião...; é autoritário...)</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É um sinal de que devemos fazer uma pausa e repensar, com o propósito de recuar um passo, com humildade.</a:t>
            </a:r>
            <a:r>
              <a:rPr lang="pt-BR" sz="1800" dirty="0">
                <a:latin typeface="Verdana" panose="020B0604030504040204" pitchFamily="34" charset="0"/>
                <a:ea typeface="Verdana" panose="020B0604030504040204" pitchFamily="34" charset="0"/>
                <a:cs typeface="Times New Roman" panose="02020603050405020304" pitchFamily="18" charset="0"/>
              </a:rPr>
              <a:t> </a:t>
            </a:r>
          </a:p>
          <a:p>
            <a:pPr algn="r">
              <a:lnSpc>
                <a:spcPct val="115000"/>
              </a:lnSpc>
              <a:spcAft>
                <a:spcPts val="1000"/>
              </a:spcAft>
            </a:pPr>
            <a:r>
              <a:rPr lang="pt-BR" sz="1800" dirty="0">
                <a:latin typeface="Verdana" panose="020B0604030504040204" pitchFamily="34" charset="0"/>
                <a:ea typeface="Verdana" panose="020B0604030504040204" pitchFamily="34" charset="0"/>
                <a:cs typeface="Times New Roman" panose="02020603050405020304" pitchFamily="18" charset="0"/>
              </a:rPr>
              <a:t>... continua</a:t>
            </a:r>
            <a:endParaRPr lang="pt-BR"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1000"/>
              </a:spcAft>
            </a:pP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48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6DAE099-0978-48D3-B646-F1D614A73B43}"/>
              </a:ext>
            </a:extLst>
          </p:cNvPr>
          <p:cNvSpPr txBox="1"/>
          <p:nvPr/>
        </p:nvSpPr>
        <p:spPr>
          <a:xfrm>
            <a:off x="89451" y="437322"/>
            <a:ext cx="8905461" cy="3820148"/>
          </a:xfrm>
          <a:prstGeom prst="rect">
            <a:avLst/>
          </a:prstGeom>
          <a:noFill/>
        </p:spPr>
        <p:txBody>
          <a:bodyPr wrap="square" rtlCol="0">
            <a:spAutoFit/>
          </a:bodyPr>
          <a:lstStyle/>
          <a:p>
            <a:pPr algn="just">
              <a:lnSpc>
                <a:spcPct val="150000"/>
              </a:lnSpc>
            </a:pPr>
            <a:r>
              <a:rPr lang="pt-BR" sz="1800" dirty="0">
                <a:effectLst/>
                <a:latin typeface="Verdana" panose="020B0604030504040204" pitchFamily="34" charset="0"/>
                <a:ea typeface="MS Mincho" panose="02020609040205080304" pitchFamily="49" charset="-128"/>
                <a:cs typeface="Times New Roman" panose="02020603050405020304" pitchFamily="18" charset="0"/>
              </a:rPr>
              <a:t>Quando a velocidade do veículo diminui, o campo visual do motorista aumenta. Da mesma forma, para termos uma visão ampla, diversificada e correta das coisas, é muito importante saber dar uma pausa, e desenvolver a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mente flexível</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raciocinando: “—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Calma, e se olharmos a questão sob outra ótica (outro ângulo)?</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p>
          <a:p>
            <a:pPr algn="just">
              <a:lnSpc>
                <a:spcPct val="150000"/>
              </a:lnSpc>
            </a:pPr>
            <a:endParaRPr lang="pt-BR" dirty="0">
              <a:latin typeface="Verdana" panose="020B060403050404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Complemento sobre flexibilidade mental: </a:t>
            </a:r>
            <a:endParaRPr lang="pt-BR"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50000"/>
              </a:lnSpc>
            </a:pPr>
            <a:r>
              <a:rPr lang="pt-BR" dirty="0"/>
              <a:t>Do site da </a:t>
            </a:r>
            <a:r>
              <a:rPr lang="pt-BR" sz="18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MENTE É MARAVILHOSA.</a:t>
            </a:r>
            <a:endParaRPr lang="pt-BR" dirty="0"/>
          </a:p>
          <a:p>
            <a:pPr algn="just">
              <a:lnSpc>
                <a:spcPct val="150000"/>
              </a:lnSpc>
            </a:pPr>
            <a:endParaRPr lang="pt-BR" dirty="0"/>
          </a:p>
        </p:txBody>
      </p:sp>
    </p:spTree>
    <p:extLst>
      <p:ext uri="{BB962C8B-B14F-4D97-AF65-F5344CB8AC3E}">
        <p14:creationId xmlns:p14="http://schemas.microsoft.com/office/powerpoint/2010/main" val="366858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4CD06E8-D891-4BE8-8955-84B09765317E}"/>
              </a:ext>
            </a:extLst>
          </p:cNvPr>
          <p:cNvSpPr txBox="1"/>
          <p:nvPr/>
        </p:nvSpPr>
        <p:spPr>
          <a:xfrm>
            <a:off x="144117" y="89452"/>
            <a:ext cx="8855765" cy="6770443"/>
          </a:xfrm>
          <a:prstGeom prst="rect">
            <a:avLst/>
          </a:prstGeom>
          <a:noFill/>
        </p:spPr>
        <p:txBody>
          <a:bodyPr wrap="square" rtlCol="0">
            <a:spAutoFit/>
          </a:bodyPr>
          <a:lstStyle/>
          <a:p>
            <a:pPr>
              <a:lnSpc>
                <a:spcPct val="115000"/>
              </a:lnSpc>
              <a:spcAft>
                <a:spcPts val="600"/>
              </a:spcAft>
            </a:pPr>
            <a:r>
              <a:rPr lang="pt-BR" sz="14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Texto resumido da </a:t>
            </a:r>
            <a:r>
              <a:rPr lang="pt-BR" sz="14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MENTE É MARAVILHOSA</a:t>
            </a:r>
            <a:r>
              <a:rPr lang="pt-BR" sz="14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no: </a:t>
            </a:r>
            <a:r>
              <a:rPr lang="pt-BR" sz="1400" spc="-5"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https://amenteemaravilhosa.com.br/flexibilidade-mental-para-ser-feliz/</a:t>
            </a:r>
            <a:endParaRPr lang="pt-BR" sz="1400"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endParaRPr lang="pt-BR" sz="11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Quando falamos de </a:t>
            </a: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flexibilidade mental</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é comum visualizar imediatamente uma floresta de bambu. No meio de uma tempestade, o bambu se dobra diante de cada golpe de vento e água para retornar depois à posição inicial. A metáfora é bastante ilustrativa, mas a verdadeira magia do bambu não está em sua propriedade flexível: Está em sua </a:t>
            </a:r>
            <a:r>
              <a:rPr lang="pt-BR" sz="1600" u="none" strike="noStrike"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resistência</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 formos capazes de </a:t>
            </a: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aprender a ser mais flexíveis</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daremos forma a uma abordagem mais resistente</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 qualquer desafio ou adversidade.</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Quem percorre seu dia a dia com um enfoque mental rígido e inflexível irá se deter inexoravelmente diante de qualquer obstáculo, sob ameaça de ser destruído. Dessa forma, uma mente que não sabe se adaptar, relativizar ou controlar seus pensamentos automáticos não é feliz.</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São muitos os estudos científicos que sustentam uma realidade: </a:t>
            </a: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 pessoas psicologicamente flexíveis estão em condições de desfrutar de uma melhor </a:t>
            </a:r>
            <a:r>
              <a:rPr lang="pt-BR" sz="1600" b="1" u="none" strike="noStrike"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qualidade de vida</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Ser flexível</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também nos torna mais eficazes. Essa </a:t>
            </a: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capacidade coloca ao nosso alcance recursos para nos adaptarmos e reagirmos</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diante de eventos inesperados ou novos.</a:t>
            </a:r>
            <a:endParaRPr lang="pt-BR" sz="16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sz="1600" b="1"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Ser flexível para ser feliz. </a:t>
            </a:r>
            <a:r>
              <a:rPr lang="pt-BR" sz="1600" spc="-5"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Este deveria ser, sem dúvida, um dos nossos lemas diários.</a:t>
            </a:r>
            <a:endParaRPr lang="pt-BR" sz="1600" dirty="0"/>
          </a:p>
        </p:txBody>
      </p:sp>
    </p:spTree>
    <p:extLst>
      <p:ext uri="{BB962C8B-B14F-4D97-AF65-F5344CB8AC3E}">
        <p14:creationId xmlns:p14="http://schemas.microsoft.com/office/powerpoint/2010/main" val="221798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48032F3-092F-4991-9340-CEE85D446612}"/>
              </a:ext>
            </a:extLst>
          </p:cNvPr>
          <p:cNvSpPr txBox="1"/>
          <p:nvPr/>
        </p:nvSpPr>
        <p:spPr>
          <a:xfrm>
            <a:off x="178903" y="34488"/>
            <a:ext cx="8756375" cy="6999608"/>
          </a:xfrm>
          <a:prstGeom prst="rect">
            <a:avLst/>
          </a:prstGeom>
          <a:noFill/>
        </p:spPr>
        <p:txBody>
          <a:bodyPr wrap="square">
            <a:spAutoFit/>
          </a:bodyPr>
          <a:lstStyle/>
          <a:p>
            <a:pPr algn="just">
              <a:lnSpc>
                <a:spcPct val="115000"/>
              </a:lnSpc>
              <a:spcAft>
                <a:spcPts val="1000"/>
              </a:spcAft>
            </a:pP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P. 313: Sentimento de suprir</a:t>
            </a:r>
            <a:r>
              <a:rPr lang="pt-BR" sz="2400" baseline="30000" dirty="0">
                <a:highlight>
                  <a:srgbClr val="FFFF00"/>
                </a:highlight>
                <a:latin typeface="Verdana" panose="020B0604030504040204" pitchFamily="34" charset="0"/>
                <a:ea typeface="Verdana" panose="020B0604030504040204" pitchFamily="34" charset="0"/>
                <a:cs typeface="Times New Roman" panose="02020603050405020304" pitchFamily="18" charset="0"/>
              </a:rPr>
              <a:t>(*)</a:t>
            </a:r>
            <a:r>
              <a:rPr lang="pt-BR" sz="24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 sem pensar no retorno</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Quando o filho ainda é pequeno e requer muita atenção, o que será que o marido pode fazer para a esposa ou a esposa para o seu marido?</a:t>
            </a:r>
          </a:p>
          <a:p>
            <a:pPr algn="just">
              <a:lnSpc>
                <a:spcPct val="115000"/>
              </a:lnSpc>
              <a:spcAft>
                <a:spcPts val="600"/>
              </a:spcAft>
            </a:pPr>
            <a:r>
              <a:rPr lang="pt-BR" sz="1900" b="1" dirty="0">
                <a:effectLst/>
                <a:latin typeface="Verdana" panose="020B0604030504040204" pitchFamily="34" charset="0"/>
                <a:ea typeface="Verdana" panose="020B0604030504040204" pitchFamily="34" charset="0"/>
                <a:cs typeface="Times New Roman" panose="02020603050405020304" pitchFamily="18" charset="0"/>
              </a:rPr>
              <a:t>Suprir outra pessoa </a:t>
            </a:r>
            <a:r>
              <a:rPr lang="pt-BR" sz="1900" dirty="0">
                <a:effectLst/>
                <a:latin typeface="Verdana" panose="020B0604030504040204" pitchFamily="34" charset="0"/>
                <a:ea typeface="Verdana" panose="020B0604030504040204" pitchFamily="34" charset="0"/>
                <a:cs typeface="Times New Roman" panose="02020603050405020304" pitchFamily="18" charset="0"/>
              </a:rPr>
              <a:t>não é uma atitude que se aplica apenas aos casais; ela é a base também dos relacionamentos humanos.</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Todas as pessoas possuem defeitos e qualidades. No ser humano, deficiência em algo é uma coisa normal. O sentimento de suprir o outro é uma qualidade muito importante e necessária entre os seres humanos. </a:t>
            </a:r>
          </a:p>
          <a:p>
            <a:pPr algn="just">
              <a:lnSpc>
                <a:spcPct val="115000"/>
              </a:lnSpc>
              <a:spcAft>
                <a:spcPts val="600"/>
              </a:spcAft>
            </a:pPr>
            <a:r>
              <a:rPr lang="pt-BR" sz="1900" dirty="0">
                <a:effectLst/>
                <a:latin typeface="Verdana" panose="020B0604030504040204" pitchFamily="34" charset="0"/>
                <a:ea typeface="Verdana" panose="020B0604030504040204" pitchFamily="34" charset="0"/>
                <a:cs typeface="Times New Roman" panose="02020603050405020304" pitchFamily="18" charset="0"/>
              </a:rPr>
              <a:t>Um ponto que requer atenção é a </a:t>
            </a:r>
            <a:r>
              <a:rPr lang="pt-BR" sz="1900" b="1"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sua atitude mental no momento que está suprindo</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a outra parte</a:t>
            </a:r>
            <a:r>
              <a:rPr lang="pt-BR" sz="1900" dirty="0">
                <a:effectLst/>
                <a:latin typeface="Verdana" panose="020B0604030504040204" pitchFamily="34" charset="0"/>
                <a:ea typeface="Verdana" panose="020B0604030504040204" pitchFamily="34" charset="0"/>
                <a:cs typeface="Times New Roman" panose="02020603050405020304" pitchFamily="18" charset="0"/>
              </a:rPr>
              <a:t>. No casal — devido ao relacionamento mais próximo — não há reservas e por isso as cobranças mútuas podem ser fortes, mas a dica principal, aqui, é a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atitude</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espontânea</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de doação</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b="1" dirty="0">
                <a:effectLst/>
                <a:latin typeface="Verdana" panose="020B0604030504040204" pitchFamily="34" charset="0"/>
                <a:ea typeface="Verdana" panose="020B0604030504040204" pitchFamily="34" charset="0"/>
                <a:cs typeface="Times New Roman" panose="02020603050405020304" pitchFamily="18" charset="0"/>
              </a:rPr>
              <a:t>sem pensar no seu retorno</a:t>
            </a:r>
            <a:r>
              <a:rPr lang="pt-BR" sz="1900" dirty="0">
                <a:effectLst/>
                <a:latin typeface="Verdana" panose="020B0604030504040204" pitchFamily="34" charset="0"/>
                <a:ea typeface="Verdana" panose="020B0604030504040204" pitchFamily="34" charset="0"/>
                <a:cs typeface="Times New Roman" panose="02020603050405020304" pitchFamily="18" charset="0"/>
              </a:rPr>
              <a:t> </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a:t>
            </a:r>
            <a:r>
              <a:rPr lang="pt-BR" sz="1900" dirty="0" err="1">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obs</a:t>
            </a:r>
            <a:r>
              <a:rPr lang="pt-BR" sz="1900" dirty="0">
                <a:effectLst/>
                <a:highlight>
                  <a:srgbClr val="00FFFF"/>
                </a:highlight>
                <a:latin typeface="Verdana" panose="020B0604030504040204" pitchFamily="34" charset="0"/>
                <a:ea typeface="Verdana" panose="020B0604030504040204" pitchFamily="34" charset="0"/>
                <a:cs typeface="Times New Roman" panose="02020603050405020304" pitchFamily="18" charset="0"/>
              </a:rPr>
              <a:t>: seja em palavras, seja em atitudes).</a:t>
            </a:r>
          </a:p>
          <a:p>
            <a:pPr algn="just">
              <a:lnSpc>
                <a:spcPct val="115000"/>
              </a:lnSpc>
              <a:spcAft>
                <a:spcPts val="600"/>
              </a:spcAft>
            </a:pPr>
            <a:endParaRPr lang="pt-BR" sz="400" baseline="30000" dirty="0">
              <a:effectLst/>
              <a:latin typeface="Verdana" panose="020B0604030504040204" pitchFamily="34" charset="0"/>
              <a:ea typeface="Verdana" panose="020B0604030504040204" pitchFamily="34" charset="0"/>
              <a:cs typeface="Times New Roman" panose="02020603050405020304" pitchFamily="18" charset="0"/>
            </a:endParaRPr>
          </a:p>
          <a:p>
            <a:pPr algn="r"/>
            <a:r>
              <a:rPr lang="pt-BR" sz="1800" baseline="30000" dirty="0">
                <a:effectLst/>
                <a:latin typeface="Verdana" panose="020B0604030504040204" pitchFamily="34" charset="0"/>
                <a:ea typeface="Verdana" panose="020B0604030504040204" pitchFamily="34" charset="0"/>
                <a:cs typeface="Times New Roman" panose="02020603050405020304" pitchFamily="18" charset="0"/>
              </a:rPr>
              <a:t>(*)</a:t>
            </a:r>
            <a:r>
              <a:rPr lang="pt-BR" sz="1800" dirty="0">
                <a:effectLst/>
                <a:latin typeface="Verdana" panose="020B0604030504040204" pitchFamily="34" charset="0"/>
                <a:ea typeface="Verdana" panose="020B0604030504040204" pitchFamily="34" charset="0"/>
                <a:cs typeface="Times New Roman" panose="02020603050405020304" pitchFamily="18" charset="0"/>
              </a:rPr>
              <a:t> suprir, complementar, completar, preencher</a:t>
            </a:r>
            <a:endParaRPr lang="pt-B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1905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04503" y="104503"/>
            <a:ext cx="8990345" cy="6753497"/>
            <a:chOff x="104503" y="104503"/>
            <a:chExt cx="8990345" cy="6753497"/>
          </a:xfrm>
        </p:grpSpPr>
        <p:pic>
          <p:nvPicPr>
            <p:cNvPr id="2050" name="Picture 2" descr="現代に活かす「三方よし」の経営精神 | 月刊「事業構想」2015年7月号"/>
            <p:cNvPicPr>
              <a:picLocks noChangeAspect="1" noChangeArrowheads="1"/>
            </p:cNvPicPr>
            <p:nvPr/>
          </p:nvPicPr>
          <p:blipFill rotWithShape="1">
            <a:blip r:embed="rId2">
              <a:extLst>
                <a:ext uri="{28A0092B-C50C-407E-A947-70E740481C1C}">
                  <a14:useLocalDpi xmlns:a14="http://schemas.microsoft.com/office/drawing/2010/main" val="0"/>
                </a:ext>
              </a:extLst>
            </a:blip>
            <a:srcRect l="17434" t="14670" r="18349" b="4808"/>
            <a:stretch/>
          </p:blipFill>
          <p:spPr bwMode="auto">
            <a:xfrm>
              <a:off x="104503" y="104503"/>
              <a:ext cx="3853543" cy="36967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la de celular com texto preto sobre fundo branco&#10;&#10;Descrição gerada automaticamente com confiança média">
              <a:extLst>
                <a:ext uri="{FF2B5EF4-FFF2-40B4-BE49-F238E27FC236}">
                  <a16:creationId xmlns:a16="http://schemas.microsoft.com/office/drawing/2014/main" id="{D3056E9D-ADAA-4EDF-AD17-5B6989D96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4" t="8479" r="9565" b="10580"/>
            <a:stretch/>
          </p:blipFill>
          <p:spPr>
            <a:xfrm>
              <a:off x="104503" y="3801291"/>
              <a:ext cx="3289852" cy="2472924"/>
            </a:xfrm>
            <a:prstGeom prst="rect">
              <a:avLst/>
            </a:prstGeom>
          </p:spPr>
        </p:pic>
        <p:pic>
          <p:nvPicPr>
            <p:cNvPr id="7" name="Picture 2" descr="道徳科学の論文 全10巻+別巻(11冊)(広池千九郎) / 古本、中古本、古書籍の通販は「日本の古本屋」 / 日本の古本屋"/>
            <p:cNvPicPr>
              <a:picLocks noChangeAspect="1" noChangeArrowheads="1"/>
            </p:cNvPicPr>
            <p:nvPr/>
          </p:nvPicPr>
          <p:blipFill rotWithShape="1">
            <a:blip r:embed="rId4">
              <a:extLst>
                <a:ext uri="{28A0092B-C50C-407E-A947-70E740481C1C}">
                  <a14:useLocalDpi xmlns:a14="http://schemas.microsoft.com/office/drawing/2010/main" val="0"/>
                </a:ext>
              </a:extLst>
            </a:blip>
            <a:srcRect l="2835" t="13413" r="3641" b="16532"/>
            <a:stretch/>
          </p:blipFill>
          <p:spPr bwMode="auto">
            <a:xfrm>
              <a:off x="4076054" y="195943"/>
              <a:ext cx="5018793" cy="28195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95" t="5904" r="3875" b="1800"/>
            <a:stretch/>
          </p:blipFill>
          <p:spPr bwMode="auto">
            <a:xfrm>
              <a:off x="4063609" y="3786442"/>
              <a:ext cx="5031239" cy="307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1">
              <a:extLst>
                <a:ext uri="{FF2B5EF4-FFF2-40B4-BE49-F238E27FC236}">
                  <a16:creationId xmlns:a16="http://schemas.microsoft.com/office/drawing/2014/main" id="{EF945D2F-5068-4E2F-AC6F-644C3CFC033E}"/>
                </a:ext>
              </a:extLst>
            </p:cNvPr>
            <p:cNvSpPr/>
            <p:nvPr/>
          </p:nvSpPr>
          <p:spPr>
            <a:xfrm flipH="1">
              <a:off x="3455785" y="6021977"/>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eta: para a Direita 1">
              <a:extLst>
                <a:ext uri="{FF2B5EF4-FFF2-40B4-BE49-F238E27FC236}">
                  <a16:creationId xmlns:a16="http://schemas.microsoft.com/office/drawing/2014/main" id="{EF945D2F-5068-4E2F-AC6F-644C3CFC033E}"/>
                </a:ext>
              </a:extLst>
            </p:cNvPr>
            <p:cNvSpPr/>
            <p:nvPr/>
          </p:nvSpPr>
          <p:spPr>
            <a:xfrm rot="16200000" flipH="1">
              <a:off x="5525304" y="4155505"/>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eta: para a Direita 1">
              <a:extLst>
                <a:ext uri="{FF2B5EF4-FFF2-40B4-BE49-F238E27FC236}">
                  <a16:creationId xmlns:a16="http://schemas.microsoft.com/office/drawing/2014/main" id="{EF945D2F-5068-4E2F-AC6F-644C3CFC033E}"/>
                </a:ext>
              </a:extLst>
            </p:cNvPr>
            <p:cNvSpPr/>
            <p:nvPr/>
          </p:nvSpPr>
          <p:spPr>
            <a:xfrm rot="10800000" flipH="1">
              <a:off x="3563305" y="2275264"/>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7B18E40A-0CD4-4BDA-81A3-77E6B9917FF3}"/>
                </a:ext>
              </a:extLst>
            </p:cNvPr>
            <p:cNvSpPr txBox="1"/>
            <p:nvPr/>
          </p:nvSpPr>
          <p:spPr>
            <a:xfrm>
              <a:off x="252721" y="6381597"/>
              <a:ext cx="2619628"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bolso, 1994</a:t>
              </a:r>
            </a:p>
          </p:txBody>
        </p:sp>
        <p:sp>
          <p:nvSpPr>
            <p:cNvPr id="14" name="CaixaDeTexto 13">
              <a:extLst>
                <a:ext uri="{FF2B5EF4-FFF2-40B4-BE49-F238E27FC236}">
                  <a16:creationId xmlns:a16="http://schemas.microsoft.com/office/drawing/2014/main" id="{7B18E40A-0CD4-4BDA-81A3-77E6B9917FF3}"/>
                </a:ext>
              </a:extLst>
            </p:cNvPr>
            <p:cNvSpPr txBox="1"/>
            <p:nvPr/>
          </p:nvSpPr>
          <p:spPr>
            <a:xfrm>
              <a:off x="4856702" y="3801291"/>
              <a:ext cx="2157963"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de 1986</a:t>
              </a:r>
            </a:p>
          </p:txBody>
        </p:sp>
        <p:sp>
          <p:nvSpPr>
            <p:cNvPr id="15" name="CaixaDeTexto 14">
              <a:extLst>
                <a:ext uri="{FF2B5EF4-FFF2-40B4-BE49-F238E27FC236}">
                  <a16:creationId xmlns:a16="http://schemas.microsoft.com/office/drawing/2014/main" id="{7B18E40A-0CD4-4BDA-81A3-77E6B9917FF3}"/>
                </a:ext>
              </a:extLst>
            </p:cNvPr>
            <p:cNvSpPr txBox="1"/>
            <p:nvPr/>
          </p:nvSpPr>
          <p:spPr>
            <a:xfrm>
              <a:off x="310573" y="2369162"/>
              <a:ext cx="3055645" cy="923330"/>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1ª edição: </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mimeografada, 1926</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impressa, 5 vol., 1928</a:t>
              </a:r>
            </a:p>
          </p:txBody>
        </p:sp>
        <p:sp>
          <p:nvSpPr>
            <p:cNvPr id="16" name="CaixaDeTexto 15">
              <a:extLst>
                <a:ext uri="{FF2B5EF4-FFF2-40B4-BE49-F238E27FC236}">
                  <a16:creationId xmlns:a16="http://schemas.microsoft.com/office/drawing/2014/main" id="{7B18E40A-0CD4-4BDA-81A3-77E6B9917FF3}"/>
                </a:ext>
              </a:extLst>
            </p:cNvPr>
            <p:cNvSpPr txBox="1"/>
            <p:nvPr/>
          </p:nvSpPr>
          <p:spPr>
            <a:xfrm>
              <a:off x="4118341" y="3034202"/>
              <a:ext cx="4496744"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impressa, 11 vol., de 19</a:t>
              </a:r>
              <a:r>
                <a:rPr lang="pt-BR" b="1" dirty="0">
                  <a:solidFill>
                    <a:srgbClr val="FF0000"/>
                  </a:solidFill>
                  <a:latin typeface="Verdana" panose="020B0604030504040204" pitchFamily="34" charset="0"/>
                  <a:ea typeface="Verdana" panose="020B0604030504040204" pitchFamily="34" charset="0"/>
                </a:rPr>
                <a:t>??</a:t>
              </a:r>
            </a:p>
          </p:txBody>
        </p:sp>
      </p:grpSp>
      <p:grpSp>
        <p:nvGrpSpPr>
          <p:cNvPr id="22" name="Grupo 21"/>
          <p:cNvGrpSpPr/>
          <p:nvPr/>
        </p:nvGrpSpPr>
        <p:grpSpPr>
          <a:xfrm>
            <a:off x="593956" y="4275466"/>
            <a:ext cx="6439000" cy="1693086"/>
            <a:chOff x="548640" y="4275466"/>
            <a:chExt cx="6439000" cy="1693086"/>
          </a:xfrm>
        </p:grpSpPr>
        <p:sp>
          <p:nvSpPr>
            <p:cNvPr id="4" name="Elipse 3"/>
            <p:cNvSpPr/>
            <p:nvPr/>
          </p:nvSpPr>
          <p:spPr>
            <a:xfrm>
              <a:off x="548640" y="4275466"/>
              <a:ext cx="809897" cy="1459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559331" y="5322221"/>
              <a:ext cx="4428309" cy="646331"/>
            </a:xfrm>
            <a:prstGeom prst="rect">
              <a:avLst/>
            </a:prstGeom>
            <a:solidFill>
              <a:schemeClr val="accent4">
                <a:lumMod val="20000"/>
                <a:lumOff val="80000"/>
              </a:schemeClr>
            </a:solidFill>
          </p:spPr>
          <p:txBody>
            <a:bodyPr wrap="square" rtlCol="0">
              <a:spAutoFit/>
            </a:bodyPr>
            <a:lstStyle/>
            <a:p>
              <a:r>
                <a:rPr lang="pt-BR" b="1" dirty="0">
                  <a:solidFill>
                    <a:srgbClr val="FF0000"/>
                  </a:solidFill>
                  <a:latin typeface="Verdana" pitchFamily="34" charset="0"/>
                  <a:ea typeface="Verdana" pitchFamily="34" charset="0"/>
                  <a:cs typeface="Verdana" pitchFamily="34" charset="0"/>
                </a:rPr>
                <a:t>141 páginas finais do vol. 9, do Tratado da Ciência da Moral</a:t>
              </a:r>
            </a:p>
          </p:txBody>
        </p:sp>
        <p:cxnSp>
          <p:nvCxnSpPr>
            <p:cNvPr id="18" name="Conector de seta reta 17"/>
            <p:cNvCxnSpPr/>
            <p:nvPr/>
          </p:nvCxnSpPr>
          <p:spPr>
            <a:xfrm>
              <a:off x="1358537" y="5005030"/>
              <a:ext cx="1200794" cy="640356"/>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6FC7064-5BD2-417F-A026-221FC349D5A2}"/>
              </a:ext>
            </a:extLst>
          </p:cNvPr>
          <p:cNvSpPr>
            <a:spLocks noChangeArrowheads="1"/>
          </p:cNvSpPr>
          <p:nvPr/>
        </p:nvSpPr>
        <p:spPr bwMode="auto">
          <a:xfrm>
            <a:off x="89452" y="2645994"/>
            <a:ext cx="905454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4300" algn="l" defTabSz="914400" rtl="0" eaLnBrk="0" fontAlgn="base" latinLnBrk="0" hangingPunct="0">
              <a:lnSpc>
                <a:spcPct val="100000"/>
              </a:lnSpc>
              <a:spcBef>
                <a:spcPct val="0"/>
              </a:spcBef>
              <a:spcAft>
                <a:spcPts val="1200"/>
              </a:spcAft>
              <a:buClrTx/>
              <a:buSzTx/>
              <a:buFontTx/>
              <a:buNone/>
              <a:tabLst/>
            </a:pPr>
            <a:r>
              <a:rPr lang="pt-BR" altLang="pt-BR" sz="2000" b="1" dirty="0">
                <a:highlight>
                  <a:srgbClr val="FFFF00"/>
                </a:highlight>
                <a:latin typeface="Verdana" panose="020B0604030504040204" pitchFamily="34" charset="0"/>
                <a:ea typeface="Verdana" panose="020B0604030504040204" pitchFamily="34" charset="0"/>
                <a:cs typeface="Times New Roman" panose="02020603050405020304" pitchFamily="18" charset="0"/>
              </a:rPr>
              <a:t>6</a:t>
            </a:r>
            <a:r>
              <a:rPr kumimoji="0" lang="pt-BR" altLang="pt-BR" sz="2000" b="1" i="0" u="none" strike="noStrike" cap="none" normalizeH="0" baseline="0" dirty="0">
                <a:ln>
                  <a:noFill/>
                </a:ln>
                <a:solidFill>
                  <a:schemeClr val="tx1"/>
                </a:solidFill>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Pág. 127, Vol. 7 do Tratado: Suprir os defeitos dos outros, qualitativa e quantitativamente</a:t>
            </a:r>
            <a:endParaRPr kumimoji="0" lang="pt-BR" altLang="pt-BR" sz="2000" b="0" i="0" u="none" strike="noStrike" cap="none" normalizeH="0" baseline="0" dirty="0">
              <a:ln>
                <a:noFill/>
              </a:ln>
              <a:solidFill>
                <a:schemeClr val="tx1"/>
              </a:solidFill>
              <a:effectLst/>
              <a:highlight>
                <a:srgbClr val="FFFF00"/>
              </a:highlight>
              <a:latin typeface="Verdana" panose="020B0604030504040204" pitchFamily="34" charset="0"/>
              <a:ea typeface="Verdana" panose="020B0604030504040204" pitchFamily="34" charset="0"/>
            </a:endParaRPr>
          </a:p>
          <a:p>
            <a:pPr marL="0" marR="0" lvl="0" indent="114300" algn="just" defTabSz="914400" rtl="0" eaLnBrk="0" fontAlgn="base" latinLnBrk="0" hangingPunct="0">
              <a:lnSpc>
                <a:spcPct val="100000"/>
              </a:lnSpc>
              <a:spcBef>
                <a:spcPct val="0"/>
              </a:spcBef>
              <a:spcAft>
                <a:spcPts val="600"/>
              </a:spcAft>
              <a:buClrTx/>
              <a:buSzTx/>
              <a:buFontTx/>
              <a:buNone/>
              <a:tabLst/>
            </a:pP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Na moralidade suprema, dessa forma, aplicar/</a:t>
            </a:r>
            <a:r>
              <a:rPr kumimoji="0" lang="pt-BR" altLang="pt-BR" sz="19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praticar a benevolência significa esforçar-se em procurar suprir as falhas da outra pessoa</a:t>
            </a: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Por exemplo, num trabalho em equipe, se a quantidade de trabalho de uma pessoa for de apenas 1/3 e a qualidade for muito baixa, você procura se esforçar para cobrir os 2/3 que falta e corrigir a deficiência. </a:t>
            </a:r>
          </a:p>
          <a:p>
            <a:pPr marL="0" marR="0" lvl="0" indent="114300" algn="just" defTabSz="914400" rtl="0" eaLnBrk="0" fontAlgn="base" latinLnBrk="0" hangingPunct="0">
              <a:lnSpc>
                <a:spcPct val="100000"/>
              </a:lnSpc>
              <a:spcBef>
                <a:spcPct val="0"/>
              </a:spcBef>
              <a:spcAft>
                <a:spcPts val="600"/>
              </a:spcAft>
              <a:buClrTx/>
              <a:buSzTx/>
              <a:buFontTx/>
              <a:buNone/>
              <a:tabLst/>
            </a:pP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Muitas vezes você não tem condições e nem sempre isso será possível, mas, há um grande significado em você </a:t>
            </a:r>
            <a:r>
              <a:rPr kumimoji="0" lang="pt-BR" altLang="pt-BR" sz="19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dar o melhor de si para tentar supri-la, com toda a benevolência e o mais sublime sentimento, e com alegria no coração</a:t>
            </a: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mesmo que seja para cobrir apenas 1/10 das deficiências.</a:t>
            </a:r>
            <a:endParaRPr kumimoji="0" lang="pt-BR" altLang="pt-BR"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pic>
        <p:nvPicPr>
          <p:cNvPr id="8" name="Imagem 7">
            <a:extLst>
              <a:ext uri="{FF2B5EF4-FFF2-40B4-BE49-F238E27FC236}">
                <a16:creationId xmlns:a16="http://schemas.microsoft.com/office/drawing/2014/main" id="{ACC2082F-7470-4441-B663-58876E1943E4}"/>
              </a:ext>
            </a:extLst>
          </p:cNvPr>
          <p:cNvPicPr>
            <a:picLocks noChangeAspect="1"/>
          </p:cNvPicPr>
          <p:nvPr/>
        </p:nvPicPr>
        <p:blipFill>
          <a:blip r:embed="rId2"/>
          <a:stretch>
            <a:fillRect/>
          </a:stretch>
        </p:blipFill>
        <p:spPr>
          <a:xfrm>
            <a:off x="0" y="128088"/>
            <a:ext cx="9144000" cy="2472335"/>
          </a:xfrm>
          <a:prstGeom prst="rect">
            <a:avLst/>
          </a:prstGeom>
        </p:spPr>
      </p:pic>
    </p:spTree>
    <p:extLst>
      <p:ext uri="{BB962C8B-B14F-4D97-AF65-F5344CB8AC3E}">
        <p14:creationId xmlns:p14="http://schemas.microsoft.com/office/powerpoint/2010/main" val="98999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5E2F304-0DA9-4108-9BF8-28EFF61EACC3}"/>
              </a:ext>
            </a:extLst>
          </p:cNvPr>
          <p:cNvSpPr>
            <a:spLocks noChangeArrowheads="1"/>
          </p:cNvSpPr>
          <p:nvPr/>
        </p:nvSpPr>
        <p:spPr bwMode="auto">
          <a:xfrm>
            <a:off x="114300" y="3110393"/>
            <a:ext cx="89153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14300" algn="just" defTabSz="914400" rtl="0" eaLnBrk="0" fontAlgn="base" latinLnBrk="0" hangingPunct="0">
              <a:lnSpc>
                <a:spcPct val="100000"/>
              </a:lnSpc>
              <a:spcBef>
                <a:spcPct val="0"/>
              </a:spcBef>
              <a:spcAft>
                <a:spcPts val="600"/>
              </a:spcAft>
              <a:buClrTx/>
              <a:buSzTx/>
              <a:buFontTx/>
              <a:buNone/>
              <a:tabLst/>
            </a:pPr>
            <a:r>
              <a:rPr kumimoji="0" lang="pt-BR" altLang="pt-BR" sz="19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Suprir a deficiência </a:t>
            </a: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dos outros — qualitativa e quantitativamente —, é o que se chama, na moral suprema, de </a:t>
            </a:r>
            <a:r>
              <a:rPr kumimoji="0" lang="pt-BR" altLang="pt-BR" sz="2400" b="1" i="1" u="none" strike="noStrike" cap="none" normalizeH="0" baseline="0" dirty="0">
                <a:ln>
                  <a:noFill/>
                </a:ln>
                <a:solidFill>
                  <a:schemeClr val="tx1"/>
                </a:solidFill>
                <a:effectLst/>
                <a:latin typeface="Souvenir Lt BT" panose="02080503040505020303" pitchFamily="18" charset="0"/>
                <a:ea typeface="Verdana" panose="020B0604030504040204" pitchFamily="34" charset="0"/>
                <a:cs typeface="Times New Roman" panose="02020603050405020304" pitchFamily="18" charset="0"/>
              </a:rPr>
              <a:t>“fazer o sacrifício” </a:t>
            </a: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e esse sentimento de desejar fazer algo ao próximo é a benevolência, e com isso, estaremos praticando o </a:t>
            </a:r>
            <a:r>
              <a:rPr lang="pt-BR" altLang="pt-BR" sz="2000" b="1" i="1" dirty="0" err="1">
                <a:latin typeface="Souvenir Lt BT" panose="02080503040505020303" pitchFamily="18" charset="0"/>
                <a:ea typeface="Verdana" panose="020B0604030504040204" pitchFamily="34" charset="0"/>
                <a:cs typeface="Times New Roman" panose="02020603050405020304" pitchFamily="18" charset="0"/>
              </a:rPr>
              <a:t>Shokuzai</a:t>
            </a:r>
            <a:r>
              <a:rPr lang="pt-BR" altLang="pt-BR" sz="2000" b="1" i="1" baseline="30000" dirty="0">
                <a:latin typeface="Souvenir Lt BT" panose="02080503040505020303" pitchFamily="18" charset="0"/>
                <a:ea typeface="Verdana" panose="020B0604030504040204" pitchFamily="34" charset="0"/>
                <a:cs typeface="Times New Roman" panose="02020603050405020304" pitchFamily="18" charset="0"/>
              </a:rPr>
              <a:t>(*)</a:t>
            </a:r>
            <a:r>
              <a:rPr lang="pt-BR" altLang="pt-BR" sz="2000" b="1" i="1" dirty="0">
                <a:latin typeface="Souvenir Lt BT" panose="02080503040505020303" pitchFamily="18" charset="0"/>
                <a:ea typeface="Verdana" panose="020B0604030504040204" pitchFamily="34" charset="0"/>
                <a:cs typeface="Times New Roman" panose="02020603050405020304" pitchFamily="18" charset="0"/>
              </a:rPr>
              <a:t>. </a:t>
            </a:r>
            <a:r>
              <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É dessa forma que elevaremos o nosso caráter rumo à perfeição.</a:t>
            </a:r>
            <a:endParaRPr kumimoji="0" lang="pt-BR" altLang="pt-BR" sz="19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t>
            </a:r>
            <a:endParaRPr kumimoji="0" lang="pt-BR" altLang="pt-BR"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pic>
        <p:nvPicPr>
          <p:cNvPr id="1027" name="Imagem 9">
            <a:extLst>
              <a:ext uri="{FF2B5EF4-FFF2-40B4-BE49-F238E27FC236}">
                <a16:creationId xmlns:a16="http://schemas.microsoft.com/office/drawing/2014/main" id="{B6ACE33D-56DC-4743-BC41-0204214F5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0643" b="26666"/>
          <a:stretch>
            <a:fillRect/>
          </a:stretch>
        </p:blipFill>
        <p:spPr bwMode="auto">
          <a:xfrm>
            <a:off x="335584" y="6368350"/>
            <a:ext cx="3242503" cy="41013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4FA9E8E-9F32-49DB-8DCC-BD383A9E0D8B}"/>
              </a:ext>
            </a:extLst>
          </p:cNvPr>
          <p:cNvSpPr txBox="1"/>
          <p:nvPr/>
        </p:nvSpPr>
        <p:spPr>
          <a:xfrm>
            <a:off x="3846443" y="6132443"/>
            <a:ext cx="4961973" cy="646045"/>
          </a:xfrm>
          <a:prstGeom prst="rect">
            <a:avLst/>
          </a:prstGeom>
          <a:noFill/>
        </p:spPr>
        <p:txBody>
          <a:bodyPr wrap="square" rtlCol="0">
            <a:spAutoFit/>
          </a:bodyPr>
          <a:lstStyle/>
          <a:p>
            <a:r>
              <a:rPr lang="pt-BR" sz="1800" dirty="0">
                <a:solidFill>
                  <a:srgbClr val="000000"/>
                </a:solidFill>
                <a:effectLst/>
                <a:latin typeface="Verdana" panose="020B0604030504040204" pitchFamily="34" charset="0"/>
                <a:ea typeface="FC明朝体-B" panose="02020709000000000000" pitchFamily="17" charset="-128"/>
                <a:cs typeface="FC明朝体-B" panose="02020709000000000000" pitchFamily="17" charset="-128"/>
              </a:rPr>
              <a:t>=</a:t>
            </a:r>
            <a:r>
              <a:rPr lang="pt-BR" sz="1800" dirty="0">
                <a:solidFill>
                  <a:srgbClr val="000000"/>
                </a:solidFill>
                <a:effectLst/>
                <a:latin typeface="Verdana" panose="020B0604030504040204" pitchFamily="34" charset="0"/>
                <a:ea typeface="FC明朝体-B" panose="02020709000000000000" pitchFamily="17" charset="-128"/>
                <a:cs typeface="Calibri" panose="020F0502020204030204" pitchFamily="34" charset="0"/>
              </a:rPr>
              <a:t> Pagamento/indenização/compensação pelos erros, falhas, pecados acumulados.</a:t>
            </a:r>
            <a:endParaRPr lang="pt-BR" dirty="0"/>
          </a:p>
        </p:txBody>
      </p:sp>
      <p:pic>
        <p:nvPicPr>
          <p:cNvPr id="12" name="Imagem 11">
            <a:extLst>
              <a:ext uri="{FF2B5EF4-FFF2-40B4-BE49-F238E27FC236}">
                <a16:creationId xmlns:a16="http://schemas.microsoft.com/office/drawing/2014/main" id="{DE4D47B9-E939-4BFC-9BE8-0DE76B2609D5}"/>
              </a:ext>
            </a:extLst>
          </p:cNvPr>
          <p:cNvPicPr>
            <a:picLocks noChangeAspect="1"/>
          </p:cNvPicPr>
          <p:nvPr/>
        </p:nvPicPr>
        <p:blipFill rotWithShape="1">
          <a:blip r:embed="rId3"/>
          <a:srcRect t="58848"/>
          <a:stretch/>
        </p:blipFill>
        <p:spPr>
          <a:xfrm>
            <a:off x="-59035" y="481477"/>
            <a:ext cx="9203036" cy="1933732"/>
          </a:xfrm>
          <a:prstGeom prst="rect">
            <a:avLst/>
          </a:prstGeom>
        </p:spPr>
      </p:pic>
    </p:spTree>
    <p:extLst>
      <p:ext uri="{BB962C8B-B14F-4D97-AF65-F5344CB8AC3E}">
        <p14:creationId xmlns:p14="http://schemas.microsoft.com/office/powerpoint/2010/main" val="168453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9E61BC63-12C3-434D-972A-22FA6C0DE5B1}"/>
              </a:ext>
            </a:extLst>
          </p:cNvPr>
          <p:cNvSpPr txBox="1"/>
          <p:nvPr/>
        </p:nvSpPr>
        <p:spPr>
          <a:xfrm>
            <a:off x="168219" y="39671"/>
            <a:ext cx="8582438" cy="523220"/>
          </a:xfrm>
          <a:prstGeom prst="rect">
            <a:avLst/>
          </a:prstGeom>
          <a:noFill/>
        </p:spPr>
        <p:txBody>
          <a:bodyPr wrap="square" rtlCol="0">
            <a:spAutoFit/>
          </a:bodyPr>
          <a:lstStyle/>
          <a:p>
            <a:pPr indent="-252000" algn="just"/>
            <a:r>
              <a:rPr lang="pt-BR" sz="2800" b="1" dirty="0">
                <a:highlight>
                  <a:srgbClr val="FFFF00"/>
                </a:highlight>
                <a:latin typeface="Verdana" panose="020B0604030504040204" pitchFamily="34" charset="0"/>
                <a:ea typeface="Verdana" panose="020B0604030504040204" pitchFamily="34" charset="0"/>
              </a:rPr>
              <a:t>7. Lembrete do curso:</a:t>
            </a:r>
          </a:p>
        </p:txBody>
      </p:sp>
      <p:pic>
        <p:nvPicPr>
          <p:cNvPr id="4" name="Imagem 3">
            <a:extLst>
              <a:ext uri="{FF2B5EF4-FFF2-40B4-BE49-F238E27FC236}">
                <a16:creationId xmlns:a16="http://schemas.microsoft.com/office/drawing/2014/main" id="{247EFCB0-4DB2-496A-BCCE-5E7A16ED714F}"/>
              </a:ext>
            </a:extLst>
          </p:cNvPr>
          <p:cNvPicPr/>
          <p:nvPr/>
        </p:nvPicPr>
        <p:blipFill>
          <a:blip r:embed="rId2">
            <a:extLst>
              <a:ext uri="{28A0092B-C50C-407E-A947-70E740481C1C}">
                <a14:useLocalDpi xmlns:a14="http://schemas.microsoft.com/office/drawing/2010/main" val="0"/>
              </a:ext>
            </a:extLst>
          </a:blip>
          <a:stretch>
            <a:fillRect/>
          </a:stretch>
        </p:blipFill>
        <p:spPr>
          <a:xfrm>
            <a:off x="168219" y="1561126"/>
            <a:ext cx="8929811" cy="3430389"/>
          </a:xfrm>
          <a:prstGeom prst="rect">
            <a:avLst/>
          </a:prstGeom>
        </p:spPr>
      </p:pic>
      <p:sp>
        <p:nvSpPr>
          <p:cNvPr id="8" name="CaixaDeTexto 7">
            <a:extLst>
              <a:ext uri="{FF2B5EF4-FFF2-40B4-BE49-F238E27FC236}">
                <a16:creationId xmlns:a16="http://schemas.microsoft.com/office/drawing/2014/main" id="{6B13832A-CB90-42B1-B9EE-1DD25651F942}"/>
              </a:ext>
            </a:extLst>
          </p:cNvPr>
          <p:cNvSpPr txBox="1"/>
          <p:nvPr/>
        </p:nvSpPr>
        <p:spPr>
          <a:xfrm>
            <a:off x="2179350" y="1299516"/>
            <a:ext cx="4560176" cy="523220"/>
          </a:xfrm>
          <a:prstGeom prst="rect">
            <a:avLst/>
          </a:prstGeom>
          <a:solidFill>
            <a:schemeClr val="accent5">
              <a:lumMod val="20000"/>
              <a:lumOff val="80000"/>
            </a:schemeClr>
          </a:solidFill>
        </p:spPr>
        <p:txBody>
          <a:bodyPr wrap="square" rtlCol="0">
            <a:spAutoFit/>
          </a:bodyPr>
          <a:lstStyle/>
          <a:p>
            <a:r>
              <a:rPr lang="pt-BR" sz="2800" b="1" dirty="0">
                <a:solidFill>
                  <a:srgbClr val="FF0000"/>
                </a:solidFill>
                <a:latin typeface="Arial" panose="020B0604020202020204" pitchFamily="34" charset="0"/>
                <a:cs typeface="Arial" panose="020B0604020202020204" pitchFamily="34" charset="0"/>
              </a:rPr>
              <a:t>Lei da causalidade moral</a:t>
            </a:r>
          </a:p>
        </p:txBody>
      </p:sp>
      <p:grpSp>
        <p:nvGrpSpPr>
          <p:cNvPr id="7" name="Agrupar 6">
            <a:extLst>
              <a:ext uri="{FF2B5EF4-FFF2-40B4-BE49-F238E27FC236}">
                <a16:creationId xmlns:a16="http://schemas.microsoft.com/office/drawing/2014/main" id="{3638F93D-5D5F-42BA-9837-991918A8667D}"/>
              </a:ext>
            </a:extLst>
          </p:cNvPr>
          <p:cNvGrpSpPr/>
          <p:nvPr/>
        </p:nvGrpSpPr>
        <p:grpSpPr>
          <a:xfrm>
            <a:off x="45970" y="3084916"/>
            <a:ext cx="2435087" cy="3319755"/>
            <a:chOff x="0" y="3498574"/>
            <a:chExt cx="2435087" cy="3319755"/>
          </a:xfrm>
        </p:grpSpPr>
        <p:grpSp>
          <p:nvGrpSpPr>
            <p:cNvPr id="9" name="Agrupar 8">
              <a:extLst>
                <a:ext uri="{FF2B5EF4-FFF2-40B4-BE49-F238E27FC236}">
                  <a16:creationId xmlns:a16="http://schemas.microsoft.com/office/drawing/2014/main" id="{B44F4C46-AEC3-4C56-8816-B7717F8D18D3}"/>
                </a:ext>
              </a:extLst>
            </p:cNvPr>
            <p:cNvGrpSpPr/>
            <p:nvPr/>
          </p:nvGrpSpPr>
          <p:grpSpPr>
            <a:xfrm>
              <a:off x="69574" y="4313583"/>
              <a:ext cx="2365513" cy="2504746"/>
              <a:chOff x="69574" y="4313583"/>
              <a:chExt cx="2365513" cy="2504746"/>
            </a:xfrm>
          </p:grpSpPr>
          <p:sp>
            <p:nvSpPr>
              <p:cNvPr id="2" name="CaixaDeTexto 1">
                <a:extLst>
                  <a:ext uri="{FF2B5EF4-FFF2-40B4-BE49-F238E27FC236}">
                    <a16:creationId xmlns:a16="http://schemas.microsoft.com/office/drawing/2014/main" id="{2B938117-2B17-417E-8487-C73B5C8A7D62}"/>
                  </a:ext>
                </a:extLst>
              </p:cNvPr>
              <p:cNvSpPr txBox="1"/>
              <p:nvPr/>
            </p:nvSpPr>
            <p:spPr>
              <a:xfrm>
                <a:off x="69574" y="6295109"/>
                <a:ext cx="2365513" cy="523220"/>
              </a:xfrm>
              <a:prstGeom prst="rect">
                <a:avLst/>
              </a:prstGeom>
              <a:noFill/>
            </p:spPr>
            <p:txBody>
              <a:bodyPr wrap="square" rtlCol="0">
                <a:spAutoFit/>
              </a:bodyPr>
              <a:lstStyle/>
              <a:p>
                <a:pPr algn="ctr"/>
                <a:r>
                  <a:rPr lang="pt-BR" sz="2800" b="1" dirty="0"/>
                  <a:t>Benevolência</a:t>
                </a:r>
              </a:p>
            </p:txBody>
          </p:sp>
          <p:cxnSp>
            <p:nvCxnSpPr>
              <p:cNvPr id="6" name="Conector de Seta Reta 5">
                <a:extLst>
                  <a:ext uri="{FF2B5EF4-FFF2-40B4-BE49-F238E27FC236}">
                    <a16:creationId xmlns:a16="http://schemas.microsoft.com/office/drawing/2014/main" id="{99B2AF4E-FE21-440B-96FC-E000BAAF2B19}"/>
                  </a:ext>
                </a:extLst>
              </p:cNvPr>
              <p:cNvCxnSpPr>
                <a:cxnSpLocks/>
              </p:cNvCxnSpPr>
              <p:nvPr/>
            </p:nvCxnSpPr>
            <p:spPr>
              <a:xfrm>
                <a:off x="546652" y="4313583"/>
                <a:ext cx="0" cy="198152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
          <p:nvSpPr>
            <p:cNvPr id="5" name="Elipse 4">
              <a:extLst>
                <a:ext uri="{FF2B5EF4-FFF2-40B4-BE49-F238E27FC236}">
                  <a16:creationId xmlns:a16="http://schemas.microsoft.com/office/drawing/2014/main" id="{7041C7E9-D33E-432C-BFD3-5BCC7FA7B1EC}"/>
                </a:ext>
              </a:extLst>
            </p:cNvPr>
            <p:cNvSpPr/>
            <p:nvPr/>
          </p:nvSpPr>
          <p:spPr>
            <a:xfrm>
              <a:off x="0" y="3498574"/>
              <a:ext cx="1699591" cy="1063487"/>
            </a:xfrm>
            <a:prstGeom prst="ellipse">
              <a:avLst/>
            </a:prstGeom>
            <a:solidFill>
              <a:srgbClr val="FFCC00">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76667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015C4C-EBAB-41CE-B3B2-737E9D1DEE2D}"/>
              </a:ext>
            </a:extLst>
          </p:cNvPr>
          <p:cNvSpPr txBox="1"/>
          <p:nvPr/>
        </p:nvSpPr>
        <p:spPr>
          <a:xfrm>
            <a:off x="1292087" y="1753230"/>
            <a:ext cx="6559826" cy="378565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8000" b="1" dirty="0"/>
              <a:t>Obrigado pela atenção</a:t>
            </a:r>
          </a:p>
        </p:txBody>
      </p:sp>
    </p:spTree>
    <p:extLst>
      <p:ext uri="{BB962C8B-B14F-4D97-AF65-F5344CB8AC3E}">
        <p14:creationId xmlns:p14="http://schemas.microsoft.com/office/powerpoint/2010/main" val="3077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221897" y="305418"/>
            <a:ext cx="5757487" cy="4710725"/>
            <a:chOff x="221897" y="305418"/>
            <a:chExt cx="5757487" cy="4710725"/>
          </a:xfrm>
        </p:grpSpPr>
        <p:grpSp>
          <p:nvGrpSpPr>
            <p:cNvPr id="11" name="Agrupar 10">
              <a:extLst>
                <a:ext uri="{FF2B5EF4-FFF2-40B4-BE49-F238E27FC236}">
                  <a16:creationId xmlns:a16="http://schemas.microsoft.com/office/drawing/2014/main" id="{CC3F9D9D-1B97-4539-8DE0-B99F876EC8B8}"/>
                </a:ext>
              </a:extLst>
            </p:cNvPr>
            <p:cNvGrpSpPr/>
            <p:nvPr/>
          </p:nvGrpSpPr>
          <p:grpSpPr>
            <a:xfrm>
              <a:off x="221897" y="305418"/>
              <a:ext cx="2665016" cy="4203336"/>
              <a:chOff x="1600200" y="451668"/>
              <a:chExt cx="2665016" cy="4203336"/>
            </a:xfrm>
          </p:grpSpPr>
          <p:pic>
            <p:nvPicPr>
              <p:cNvPr id="1026" name="Picture 2" descr="普通道徳並に最高道徳の大綱(廣池千英著) / 古本、中古本、古書籍の通販は「日本の古本屋」 / 日本の古本屋">
                <a:extLst>
                  <a:ext uri="{FF2B5EF4-FFF2-40B4-BE49-F238E27FC236}">
                    <a16:creationId xmlns:a16="http://schemas.microsoft.com/office/drawing/2014/main" id="{FBE19971-77F4-4AE2-B4BF-625A2CF4F42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1600200" y="451668"/>
                <a:ext cx="2665016" cy="383400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B18E40A-0CD4-4BDA-81A3-77E6B9917FF3}"/>
                  </a:ext>
                </a:extLst>
              </p:cNvPr>
              <p:cNvSpPr txBox="1"/>
              <p:nvPr/>
            </p:nvSpPr>
            <p:spPr>
              <a:xfrm>
                <a:off x="1609253" y="4285672"/>
                <a:ext cx="1925527" cy="369332"/>
              </a:xfrm>
              <a:prstGeom prst="rect">
                <a:avLst/>
              </a:prstGeom>
              <a:noFill/>
            </p:spPr>
            <p:txBody>
              <a:bodyPr wrap="none" rtlCol="0">
                <a:spAutoFit/>
              </a:bodyPr>
              <a:lstStyle/>
              <a:p>
                <a:r>
                  <a:rPr lang="pt-BR" b="1" dirty="0">
                    <a:latin typeface="Verdana" panose="020B0604030504040204" pitchFamily="34" charset="0"/>
                    <a:ea typeface="Verdana" panose="020B0604030504040204" pitchFamily="34" charset="0"/>
                  </a:rPr>
                  <a:t>abril de 1964</a:t>
                </a:r>
              </a:p>
            </p:txBody>
          </p:sp>
        </p:grpSp>
        <p:grpSp>
          <p:nvGrpSpPr>
            <p:cNvPr id="5" name="Agrupar 4">
              <a:extLst>
                <a:ext uri="{FF2B5EF4-FFF2-40B4-BE49-F238E27FC236}">
                  <a16:creationId xmlns:a16="http://schemas.microsoft.com/office/drawing/2014/main" id="{9294E179-65CD-435A-B4A1-82A5AFB28A04}"/>
                </a:ext>
              </a:extLst>
            </p:cNvPr>
            <p:cNvGrpSpPr/>
            <p:nvPr/>
          </p:nvGrpSpPr>
          <p:grpSpPr>
            <a:xfrm>
              <a:off x="3182782" y="305419"/>
              <a:ext cx="2796602" cy="4203336"/>
              <a:chOff x="3832923" y="944217"/>
              <a:chExt cx="2796602" cy="4329159"/>
            </a:xfrm>
          </p:grpSpPr>
          <p:pic>
            <p:nvPicPr>
              <p:cNvPr id="1028" name="Picture 4" descr="☆最高道徳の大綱☆財団法人モラロジー研究所☆昭和53年刊☆広池学園事業部☆ の落札情報詳細| ヤフオク落札価格情報 オークフリー・スマートフォン版">
                <a:extLst>
                  <a:ext uri="{FF2B5EF4-FFF2-40B4-BE49-F238E27FC236}">
                    <a16:creationId xmlns:a16="http://schemas.microsoft.com/office/drawing/2014/main" id="{BABE2802-35BA-4BAF-9470-F13CD337D3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8435" t="13986" r="17127" b="15217"/>
              <a:stretch/>
            </p:blipFill>
            <p:spPr bwMode="auto">
              <a:xfrm>
                <a:off x="3832923" y="944217"/>
                <a:ext cx="2796602" cy="395982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16DB2BF6-A49C-416E-925B-B7E806060423}"/>
                  </a:ext>
                </a:extLst>
              </p:cNvPr>
              <p:cNvSpPr txBox="1"/>
              <p:nvPr/>
            </p:nvSpPr>
            <p:spPr>
              <a:xfrm>
                <a:off x="4310767" y="4904044"/>
                <a:ext cx="1786066" cy="369332"/>
              </a:xfrm>
              <a:prstGeom prst="rect">
                <a:avLst/>
              </a:prstGeom>
              <a:noFill/>
            </p:spPr>
            <p:txBody>
              <a:bodyPr wrap="none" rtlCol="0">
                <a:spAutoFit/>
              </a:bodyPr>
              <a:lstStyle/>
              <a:p>
                <a:r>
                  <a:rPr lang="pt-BR" b="1" dirty="0" err="1">
                    <a:latin typeface="Verdana" panose="020B0604030504040204" pitchFamily="34" charset="0"/>
                    <a:ea typeface="Verdana" panose="020B0604030504040204" pitchFamily="34" charset="0"/>
                  </a:rPr>
                  <a:t>nov</a:t>
                </a:r>
                <a:r>
                  <a:rPr lang="pt-BR" b="1" dirty="0">
                    <a:latin typeface="Verdana" panose="020B0604030504040204" pitchFamily="34" charset="0"/>
                    <a:ea typeface="Verdana" panose="020B0604030504040204" pitchFamily="34" charset="0"/>
                  </a:rPr>
                  <a:t> de 1974</a:t>
                </a:r>
              </a:p>
            </p:txBody>
          </p:sp>
        </p:grpSp>
        <p:sp>
          <p:nvSpPr>
            <p:cNvPr id="7" name="CaixaDeTexto 6"/>
            <p:cNvSpPr txBox="1"/>
            <p:nvPr/>
          </p:nvSpPr>
          <p:spPr>
            <a:xfrm>
              <a:off x="230950" y="4646811"/>
              <a:ext cx="5582021" cy="369332"/>
            </a:xfrm>
            <a:prstGeom prst="rect">
              <a:avLst/>
            </a:prstGeom>
            <a:solidFill>
              <a:schemeClr val="accent4">
                <a:lumMod val="20000"/>
                <a:lumOff val="80000"/>
              </a:schemeClr>
            </a:solidFill>
          </p:spPr>
          <p:txBody>
            <a:bodyPr wrap="square" rtlCol="0">
              <a:spAutoFit/>
            </a:bodyPr>
            <a:lstStyle/>
            <a:p>
              <a:pPr algn="ctr"/>
              <a:r>
                <a:rPr lang="pt-BR" b="1" dirty="0">
                  <a:latin typeface="Verdana" pitchFamily="34" charset="0"/>
                  <a:ea typeface="Verdana" pitchFamily="34" charset="0"/>
                  <a:cs typeface="Verdana" pitchFamily="34" charset="0"/>
                </a:rPr>
                <a:t>Máximas</a:t>
              </a:r>
              <a:r>
                <a:rPr lang="pt-BR" dirty="0">
                  <a:latin typeface="Verdana" pitchFamily="34" charset="0"/>
                  <a:ea typeface="Verdana" pitchFamily="34" charset="0"/>
                  <a:cs typeface="Verdana" pitchFamily="34" charset="0"/>
                </a:rPr>
                <a:t>: Em geral textos sintéticos</a:t>
              </a:r>
            </a:p>
          </p:txBody>
        </p:sp>
      </p:grpSp>
      <p:grpSp>
        <p:nvGrpSpPr>
          <p:cNvPr id="10" name="Agrupar 9">
            <a:extLst>
              <a:ext uri="{FF2B5EF4-FFF2-40B4-BE49-F238E27FC236}">
                <a16:creationId xmlns:a16="http://schemas.microsoft.com/office/drawing/2014/main" id="{92576AA4-1E9D-4E1F-A50D-4F553C537E53}"/>
              </a:ext>
            </a:extLst>
          </p:cNvPr>
          <p:cNvGrpSpPr/>
          <p:nvPr/>
        </p:nvGrpSpPr>
        <p:grpSpPr>
          <a:xfrm>
            <a:off x="230950" y="2528841"/>
            <a:ext cx="8623125" cy="4279168"/>
            <a:chOff x="230950" y="2528841"/>
            <a:chExt cx="8623125" cy="4279168"/>
          </a:xfrm>
        </p:grpSpPr>
        <p:grpSp>
          <p:nvGrpSpPr>
            <p:cNvPr id="6" name="Agrupar 5">
              <a:extLst>
                <a:ext uri="{FF2B5EF4-FFF2-40B4-BE49-F238E27FC236}">
                  <a16:creationId xmlns:a16="http://schemas.microsoft.com/office/drawing/2014/main" id="{1AAB11D2-2C8F-427E-A09C-4FEE3D26D2C3}"/>
                </a:ext>
              </a:extLst>
            </p:cNvPr>
            <p:cNvGrpSpPr/>
            <p:nvPr/>
          </p:nvGrpSpPr>
          <p:grpSpPr>
            <a:xfrm>
              <a:off x="6244549" y="2528841"/>
              <a:ext cx="2596986" cy="4212390"/>
              <a:chOff x="6142383" y="2158992"/>
              <a:chExt cx="2898768" cy="4582239"/>
            </a:xfrm>
          </p:grpSpPr>
          <p:sp>
            <p:nvSpPr>
              <p:cNvPr id="9" name="CaixaDeTexto 8">
                <a:extLst>
                  <a:ext uri="{FF2B5EF4-FFF2-40B4-BE49-F238E27FC236}">
                    <a16:creationId xmlns:a16="http://schemas.microsoft.com/office/drawing/2014/main" id="{EA2CDECA-3FBE-4F13-A1C1-746ADFE83FF1}"/>
                  </a:ext>
                </a:extLst>
              </p:cNvPr>
              <p:cNvSpPr txBox="1"/>
              <p:nvPr/>
            </p:nvSpPr>
            <p:spPr>
              <a:xfrm>
                <a:off x="7306381" y="6371899"/>
                <a:ext cx="1734770" cy="369332"/>
              </a:xfrm>
              <a:prstGeom prst="rect">
                <a:avLst/>
              </a:prstGeom>
              <a:noFill/>
            </p:spPr>
            <p:txBody>
              <a:bodyPr wrap="none" rtlCol="0">
                <a:spAutoFit/>
              </a:bodyPr>
              <a:lstStyle/>
              <a:p>
                <a:r>
                  <a:rPr lang="pt-BR" b="1" dirty="0" err="1">
                    <a:latin typeface="Verdana" panose="020B0604030504040204" pitchFamily="34" charset="0"/>
                    <a:ea typeface="Verdana" panose="020B0604030504040204" pitchFamily="34" charset="0"/>
                  </a:rPr>
                  <a:t>jun</a:t>
                </a:r>
                <a:r>
                  <a:rPr lang="pt-BR" b="1" dirty="0">
                    <a:latin typeface="Verdana" panose="020B0604030504040204" pitchFamily="34" charset="0"/>
                    <a:ea typeface="Verdana" panose="020B0604030504040204" pitchFamily="34" charset="0"/>
                  </a:rPr>
                  <a:t> de 1984</a:t>
                </a:r>
              </a:p>
            </p:txBody>
          </p:sp>
          <p:pic>
            <p:nvPicPr>
              <p:cNvPr id="1032" name="Picture 8">
                <a:extLst>
                  <a:ext uri="{FF2B5EF4-FFF2-40B4-BE49-F238E27FC236}">
                    <a16:creationId xmlns:a16="http://schemas.microsoft.com/office/drawing/2014/main" id="{85C18C76-7373-4949-A978-987D884D2B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42383" y="2158992"/>
                <a:ext cx="2898768" cy="4117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Agrupar 1">
              <a:extLst>
                <a:ext uri="{FF2B5EF4-FFF2-40B4-BE49-F238E27FC236}">
                  <a16:creationId xmlns:a16="http://schemas.microsoft.com/office/drawing/2014/main" id="{872DD73D-845E-439C-8F6A-31DB6263F45D}"/>
                </a:ext>
              </a:extLst>
            </p:cNvPr>
            <p:cNvGrpSpPr/>
            <p:nvPr/>
          </p:nvGrpSpPr>
          <p:grpSpPr>
            <a:xfrm>
              <a:off x="230950" y="2540616"/>
              <a:ext cx="8623125" cy="4267393"/>
              <a:chOff x="230950" y="2540616"/>
              <a:chExt cx="8623125" cy="4267393"/>
            </a:xfrm>
          </p:grpSpPr>
          <p:grpSp>
            <p:nvGrpSpPr>
              <p:cNvPr id="17" name="Agrupar 16">
                <a:extLst>
                  <a:ext uri="{FF2B5EF4-FFF2-40B4-BE49-F238E27FC236}">
                    <a16:creationId xmlns:a16="http://schemas.microsoft.com/office/drawing/2014/main" id="{86F0EF42-4A15-41CE-8874-5F7D6D33DDDA}"/>
                  </a:ext>
                </a:extLst>
              </p:cNvPr>
              <p:cNvGrpSpPr/>
              <p:nvPr/>
            </p:nvGrpSpPr>
            <p:grpSpPr>
              <a:xfrm>
                <a:off x="6257089" y="2540616"/>
                <a:ext cx="2596986" cy="4212390"/>
                <a:chOff x="6142383" y="2158992"/>
                <a:chExt cx="2898768" cy="4582239"/>
              </a:xfrm>
            </p:grpSpPr>
            <p:sp>
              <p:nvSpPr>
                <p:cNvPr id="18" name="CaixaDeTexto 17">
                  <a:extLst>
                    <a:ext uri="{FF2B5EF4-FFF2-40B4-BE49-F238E27FC236}">
                      <a16:creationId xmlns:a16="http://schemas.microsoft.com/office/drawing/2014/main" id="{808D8CD3-8CAA-4A46-B139-AE5AD78083E3}"/>
                    </a:ext>
                  </a:extLst>
                </p:cNvPr>
                <p:cNvSpPr txBox="1"/>
                <p:nvPr/>
              </p:nvSpPr>
              <p:spPr>
                <a:xfrm>
                  <a:off x="7306381" y="6371899"/>
                  <a:ext cx="1734770" cy="369332"/>
                </a:xfrm>
                <a:prstGeom prst="rect">
                  <a:avLst/>
                </a:prstGeom>
                <a:noFill/>
              </p:spPr>
              <p:txBody>
                <a:bodyPr wrap="none" rtlCol="0">
                  <a:spAutoFit/>
                </a:bodyPr>
                <a:lstStyle/>
                <a:p>
                  <a:r>
                    <a:rPr lang="pt-BR" b="1" dirty="0" err="1">
                      <a:latin typeface="Verdana" panose="020B0604030504040204" pitchFamily="34" charset="0"/>
                      <a:ea typeface="Verdana" panose="020B0604030504040204" pitchFamily="34" charset="0"/>
                    </a:rPr>
                    <a:t>jun</a:t>
                  </a:r>
                  <a:r>
                    <a:rPr lang="pt-BR" b="1" dirty="0">
                      <a:latin typeface="Verdana" panose="020B0604030504040204" pitchFamily="34" charset="0"/>
                      <a:ea typeface="Verdana" panose="020B0604030504040204" pitchFamily="34" charset="0"/>
                    </a:rPr>
                    <a:t> de 1984</a:t>
                  </a:r>
                </a:p>
              </p:txBody>
            </p:sp>
            <p:pic>
              <p:nvPicPr>
                <p:cNvPr id="19" name="Picture 8">
                  <a:extLst>
                    <a:ext uri="{FF2B5EF4-FFF2-40B4-BE49-F238E27FC236}">
                      <a16:creationId xmlns:a16="http://schemas.microsoft.com/office/drawing/2014/main" id="{DE1C4072-F1A7-4784-BC9A-AB2064CBD2D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42383" y="2158992"/>
                  <a:ext cx="2898768" cy="411756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CaixaDeTexto 19">
                <a:extLst>
                  <a:ext uri="{FF2B5EF4-FFF2-40B4-BE49-F238E27FC236}">
                    <a16:creationId xmlns:a16="http://schemas.microsoft.com/office/drawing/2014/main" id="{699253C3-7983-43C8-9AC8-824DB66FD3CA}"/>
                  </a:ext>
                </a:extLst>
              </p:cNvPr>
              <p:cNvSpPr txBox="1"/>
              <p:nvPr/>
            </p:nvSpPr>
            <p:spPr>
              <a:xfrm>
                <a:off x="230950" y="6398579"/>
                <a:ext cx="5582021" cy="369332"/>
              </a:xfrm>
              <a:prstGeom prst="rect">
                <a:avLst/>
              </a:prstGeom>
              <a:solidFill>
                <a:schemeClr val="accent6">
                  <a:lumMod val="40000"/>
                  <a:lumOff val="60000"/>
                </a:schemeClr>
              </a:solidFill>
            </p:spPr>
            <p:txBody>
              <a:bodyPr wrap="square" rtlCol="0">
                <a:spAutoFit/>
              </a:bodyPr>
              <a:lstStyle/>
              <a:p>
                <a:pPr algn="ctr"/>
                <a:r>
                  <a:rPr lang="pt-BR" b="1" dirty="0">
                    <a:latin typeface="Verdana" pitchFamily="34" charset="0"/>
                    <a:ea typeface="Verdana" pitchFamily="34" charset="0"/>
                    <a:cs typeface="Verdana" pitchFamily="34" charset="0"/>
                  </a:rPr>
                  <a:t>Máximas</a:t>
                </a:r>
                <a:r>
                  <a:rPr lang="pt-BR" dirty="0">
                    <a:latin typeface="Verdana" pitchFamily="34" charset="0"/>
                    <a:ea typeface="Verdana" pitchFamily="34" charset="0"/>
                    <a:cs typeface="Verdana" pitchFamily="34" charset="0"/>
                  </a:rPr>
                  <a:t>: Texto de 2~3 páginas/máxima.</a:t>
                </a:r>
              </a:p>
            </p:txBody>
          </p:sp>
          <p:sp>
            <p:nvSpPr>
              <p:cNvPr id="21" name="Seta: para a Direita 1">
                <a:extLst>
                  <a:ext uri="{FF2B5EF4-FFF2-40B4-BE49-F238E27FC236}">
                    <a16:creationId xmlns:a16="http://schemas.microsoft.com/office/drawing/2014/main" id="{A54C832D-7ED8-4541-8F82-354293931346}"/>
                  </a:ext>
                </a:extLst>
              </p:cNvPr>
              <p:cNvSpPr/>
              <p:nvPr/>
            </p:nvSpPr>
            <p:spPr>
              <a:xfrm flipH="1">
                <a:off x="6217530" y="6413484"/>
                <a:ext cx="500304" cy="394525"/>
              </a:xfrm>
              <a:prstGeom prst="rightArrow">
                <a:avLst>
                  <a:gd name="adj1" fmla="val 28824"/>
                  <a:gd name="adj2" fmla="val 554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2606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2AA1E2A-CDCF-48C2-B567-77735F2847F9}"/>
              </a:ext>
            </a:extLst>
          </p:cNvPr>
          <p:cNvGrpSpPr/>
          <p:nvPr/>
        </p:nvGrpSpPr>
        <p:grpSpPr>
          <a:xfrm>
            <a:off x="47507" y="0"/>
            <a:ext cx="8987063" cy="6858000"/>
            <a:chOff x="47507" y="0"/>
            <a:chExt cx="8987063" cy="6858000"/>
          </a:xfrm>
        </p:grpSpPr>
        <p:sp>
          <p:nvSpPr>
            <p:cNvPr id="9" name="CaixaDeTexto 8">
              <a:extLst>
                <a:ext uri="{FF2B5EF4-FFF2-40B4-BE49-F238E27FC236}">
                  <a16:creationId xmlns:a16="http://schemas.microsoft.com/office/drawing/2014/main" id="{4B5BFDA7-578A-40B2-B58D-C82C36C404A0}"/>
                </a:ext>
              </a:extLst>
            </p:cNvPr>
            <p:cNvSpPr txBox="1"/>
            <p:nvPr/>
          </p:nvSpPr>
          <p:spPr>
            <a:xfrm>
              <a:off x="5310055" y="418001"/>
              <a:ext cx="3724515"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de 1 página, com as referências para aprofundar os estudos desta Máxima </a:t>
              </a:r>
              <a:endParaRPr lang="pt-BR" sz="2800" dirty="0">
                <a:solidFill>
                  <a:srgbClr val="0070C0"/>
                </a:solidFill>
              </a:endParaRPr>
            </a:p>
          </p:txBody>
        </p:sp>
        <p:pic>
          <p:nvPicPr>
            <p:cNvPr id="5" name="Imagem 4">
              <a:extLst>
                <a:ext uri="{FF2B5EF4-FFF2-40B4-BE49-F238E27FC236}">
                  <a16:creationId xmlns:a16="http://schemas.microsoft.com/office/drawing/2014/main" id="{33D8A513-B356-4FE7-9ABF-DC52EDAA685A}"/>
                </a:ext>
              </a:extLst>
            </p:cNvPr>
            <p:cNvPicPr/>
            <p:nvPr/>
          </p:nvPicPr>
          <p:blipFill>
            <a:blip r:embed="rId2"/>
            <a:stretch>
              <a:fillRect/>
            </a:stretch>
          </p:blipFill>
          <p:spPr>
            <a:xfrm>
              <a:off x="47507" y="0"/>
              <a:ext cx="5262547" cy="6858000"/>
            </a:xfrm>
            <a:prstGeom prst="rect">
              <a:avLst/>
            </a:prstGeom>
          </p:spPr>
        </p:pic>
        <p:sp>
          <p:nvSpPr>
            <p:cNvPr id="2" name="Seta: para a Direita 1">
              <a:extLst>
                <a:ext uri="{FF2B5EF4-FFF2-40B4-BE49-F238E27FC236}">
                  <a16:creationId xmlns:a16="http://schemas.microsoft.com/office/drawing/2014/main" id="{EF945D2F-5068-4E2F-AC6F-644C3CFC033E}"/>
                </a:ext>
              </a:extLst>
            </p:cNvPr>
            <p:cNvSpPr/>
            <p:nvPr/>
          </p:nvSpPr>
          <p:spPr>
            <a:xfrm flipH="1">
              <a:off x="4518569" y="3215910"/>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 name="CaixaDeTexto 3">
            <a:extLst>
              <a:ext uri="{FF2B5EF4-FFF2-40B4-BE49-F238E27FC236}">
                <a16:creationId xmlns:a16="http://schemas.microsoft.com/office/drawing/2014/main" id="{87B36660-AC4E-41A2-BB9C-27684552CA88}"/>
              </a:ext>
            </a:extLst>
          </p:cNvPr>
          <p:cNvSpPr txBox="1"/>
          <p:nvPr/>
        </p:nvSpPr>
        <p:spPr>
          <a:xfrm>
            <a:off x="5353501" y="4987687"/>
            <a:ext cx="3637622" cy="1631216"/>
          </a:xfrm>
          <a:prstGeom prst="rect">
            <a:avLst/>
          </a:prstGeom>
          <a:solidFill>
            <a:srgbClr val="FFFF00"/>
          </a:solidFill>
        </p:spPr>
        <p:txBody>
          <a:bodyPr wrap="square" rtlCol="0">
            <a:spAutoFit/>
          </a:bodyPr>
          <a:lstStyle/>
          <a:p>
            <a:pPr algn="just">
              <a:spcAft>
                <a:spcPts val="1200"/>
              </a:spcAft>
            </a:pPr>
            <a:r>
              <a:rPr lang="pt-BR" b="1" dirty="0">
                <a:latin typeface="Verdana" panose="020B0604030504040204" pitchFamily="34" charset="0"/>
                <a:ea typeface="Verdana" panose="020B0604030504040204" pitchFamily="34" charset="0"/>
              </a:rPr>
              <a:t>Mais:</a:t>
            </a:r>
          </a:p>
          <a:p>
            <a:pPr algn="just"/>
            <a:r>
              <a:rPr lang="pt-BR" b="1" dirty="0">
                <a:latin typeface="Verdana" panose="020B0604030504040204" pitchFamily="34" charset="0"/>
                <a:ea typeface="Verdana" panose="020B0604030504040204" pitchFamily="34" charset="0"/>
              </a:rPr>
              <a:t>Pág. 127, Vol. 7 do Tratado: Suprir os defeitos dos outros, qualitativa e quantitativamente</a:t>
            </a:r>
          </a:p>
        </p:txBody>
      </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094353" cy="297250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89CE129A-F232-4876-A691-C329B2F775CE}"/>
              </a:ext>
            </a:extLst>
          </p:cNvPr>
          <p:cNvSpPr txBox="1"/>
          <p:nvPr/>
        </p:nvSpPr>
        <p:spPr>
          <a:xfrm>
            <a:off x="4229100" y="409033"/>
            <a:ext cx="4164496" cy="1077218"/>
          </a:xfrm>
          <a:prstGeom prst="rect">
            <a:avLst/>
          </a:prstGeom>
          <a:noFill/>
        </p:spPr>
        <p:txBody>
          <a:bodyPr wrap="square">
            <a:spAutoFit/>
          </a:bodyPr>
          <a:lstStyle/>
          <a:p>
            <a:r>
              <a:rPr lang="pt-BR" sz="2400" b="1" dirty="0"/>
              <a:t>a) Tratado da Ciência da Moral, de Chikuro Hiroike, </a:t>
            </a:r>
          </a:p>
          <a:p>
            <a:r>
              <a:rPr lang="pt-BR" sz="1600" b="1" dirty="0"/>
              <a:t>edição em japonês, 1ª edição em 1926</a:t>
            </a:r>
            <a:endParaRPr lang="pt-BR" sz="2400" dirty="0"/>
          </a:p>
        </p:txBody>
      </p:sp>
      <p:pic>
        <p:nvPicPr>
          <p:cNvPr id="8" name="Picture 2">
            <a:extLst>
              <a:ext uri="{FF2B5EF4-FFF2-40B4-BE49-F238E27FC236}">
                <a16:creationId xmlns:a16="http://schemas.microsoft.com/office/drawing/2014/main" id="{974D9C05-8E4A-40BD-806B-8F722E99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69" y="2662634"/>
            <a:ext cx="2270272" cy="337341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3935F022-3752-4807-8A16-AD1A5760D979}"/>
              </a:ext>
            </a:extLst>
          </p:cNvPr>
          <p:cNvPicPr/>
          <p:nvPr/>
        </p:nvPicPr>
        <p:blipFill>
          <a:blip r:embed="rId4">
            <a:extLst>
              <a:ext uri="{28A0092B-C50C-407E-A947-70E740481C1C}">
                <a14:useLocalDpi xmlns:a14="http://schemas.microsoft.com/office/drawing/2010/main" val="0"/>
              </a:ext>
            </a:extLst>
          </a:blip>
          <a:stretch>
            <a:fillRect/>
          </a:stretch>
        </p:blipFill>
        <p:spPr>
          <a:xfrm>
            <a:off x="6394655" y="2893870"/>
            <a:ext cx="2270272" cy="3393761"/>
          </a:xfrm>
          <a:prstGeom prst="rect">
            <a:avLst/>
          </a:prstGeom>
          <a:ln w="28575">
            <a:solidFill>
              <a:srgbClr val="0070C0"/>
            </a:solidFill>
          </a:ln>
        </p:spPr>
      </p:pic>
      <p:sp>
        <p:nvSpPr>
          <p:cNvPr id="15" name="CaixaDeTexto 14">
            <a:extLst>
              <a:ext uri="{FF2B5EF4-FFF2-40B4-BE49-F238E27FC236}">
                <a16:creationId xmlns:a16="http://schemas.microsoft.com/office/drawing/2014/main" id="{977504D3-6FDC-4B91-982A-A62C13CA84CD}"/>
              </a:ext>
            </a:extLst>
          </p:cNvPr>
          <p:cNvSpPr txBox="1"/>
          <p:nvPr/>
        </p:nvSpPr>
        <p:spPr>
          <a:xfrm>
            <a:off x="6087122" y="6036049"/>
            <a:ext cx="2953665" cy="584775"/>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d</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Antropologia do </a:t>
            </a:r>
            <a:r>
              <a:rPr lang="pt-BR" sz="1600" b="1" i="1" dirty="0" err="1">
                <a:effectLst/>
                <a:latin typeface="Calibri" panose="020F0502020204030204" pitchFamily="34" charset="0"/>
                <a:ea typeface="MS Mincho" panose="02020609040205080304" pitchFamily="49" charset="-128"/>
                <a:cs typeface="Times New Roman" panose="02020603050405020304" pitchFamily="18" charset="0"/>
              </a:rPr>
              <a:t>Sampouyoshi</a:t>
            </a:r>
            <a:br>
              <a:rPr lang="pt-BR" sz="1600" b="1" i="1" dirty="0">
                <a:effectLst/>
                <a:latin typeface="Calibri" panose="020F0502020204030204" pitchFamily="34" charset="0"/>
                <a:ea typeface="MS Mincho" panose="02020609040205080304" pitchFamily="49" charset="-128"/>
                <a:cs typeface="Times New Roman" panose="02020603050405020304" pitchFamily="18" charset="0"/>
              </a:rPr>
            </a:b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t>
            </a:r>
            <a:r>
              <a:rPr lang="ja-JP" sz="1600" b="1" dirty="0">
                <a:effectLst/>
                <a:latin typeface="+mj-ea"/>
                <a:ea typeface="+mj-ea"/>
                <a:cs typeface="Times New Roman" panose="02020603050405020304" pitchFamily="18" charset="0"/>
              </a:rPr>
              <a:t>三方よしの人間学</a:t>
            </a:r>
            <a:r>
              <a:rPr lang="pt-BR" sz="1600" dirty="0"/>
              <a:t>)</a:t>
            </a:r>
            <a:endParaRPr lang="pt-BR" sz="2000" dirty="0"/>
          </a:p>
        </p:txBody>
      </p:sp>
      <p:pic>
        <p:nvPicPr>
          <p:cNvPr id="10" name="Picture 10">
            <a:extLst>
              <a:ext uri="{FF2B5EF4-FFF2-40B4-BE49-F238E27FC236}">
                <a16:creationId xmlns:a16="http://schemas.microsoft.com/office/drawing/2014/main" id="{372AAD08-3228-437E-9B08-D4C3FE0FF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3" y="3034836"/>
            <a:ext cx="2226942" cy="3190461"/>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9CE6D156-0296-4392-86C1-742957514584}"/>
              </a:ext>
            </a:extLst>
          </p:cNvPr>
          <p:cNvSpPr txBox="1"/>
          <p:nvPr/>
        </p:nvSpPr>
        <p:spPr>
          <a:xfrm>
            <a:off x="70472" y="5964466"/>
            <a:ext cx="2899587" cy="646331"/>
          </a:xfrm>
          <a:prstGeom prst="rect">
            <a:avLst/>
          </a:prstGeom>
          <a:solidFill>
            <a:schemeClr val="accent4">
              <a:lumMod val="20000"/>
              <a:lumOff val="80000"/>
            </a:schemeClr>
          </a:solidFill>
        </p:spPr>
        <p:txBody>
          <a:bodyPr wrap="square" rtlCol="0">
            <a:spAutoFit/>
          </a:bodyPr>
          <a:lstStyle/>
          <a:p>
            <a:r>
              <a:rPr lang="pt-BR" altLang="ja-JP" b="1" dirty="0">
                <a:solidFill>
                  <a:srgbClr val="0F1111"/>
                </a:solidFill>
                <a:latin typeface="+mj-ea"/>
                <a:ea typeface="+mj-ea"/>
              </a:rPr>
              <a:t>b) </a:t>
            </a:r>
            <a:r>
              <a:rPr lang="ja-JP" altLang="pt-BR" b="1" dirty="0">
                <a:solidFill>
                  <a:srgbClr val="0F1111"/>
                </a:solidFill>
                <a:latin typeface="+mj-ea"/>
                <a:ea typeface="+mj-ea"/>
              </a:rPr>
              <a:t>改訂</a:t>
            </a:r>
            <a:r>
              <a:rPr lang="ja-JP" altLang="pt-BR" b="1" i="0" dirty="0">
                <a:solidFill>
                  <a:srgbClr val="0F1111"/>
                </a:solidFill>
                <a:effectLst/>
                <a:latin typeface="+mj-ea"/>
                <a:ea typeface="+mj-ea"/>
              </a:rPr>
              <a:t>廣池千九郎語録</a:t>
            </a:r>
            <a:endParaRPr lang="pt-BR" altLang="ja-JP" b="1" i="0" dirty="0">
              <a:solidFill>
                <a:srgbClr val="0F1111"/>
              </a:solidFill>
              <a:effectLst/>
              <a:latin typeface="+mj-ea"/>
              <a:ea typeface="+mj-ea"/>
            </a:endParaRPr>
          </a:p>
          <a:p>
            <a:r>
              <a:rPr lang="pt-BR" altLang="ja-JP" b="1" dirty="0">
                <a:solidFill>
                  <a:srgbClr val="0F1111"/>
                </a:solidFill>
                <a:latin typeface="Hiragino Kaku Gothic ProN"/>
              </a:rPr>
              <a:t>Citações</a:t>
            </a:r>
            <a:r>
              <a:rPr lang="ja-JP" altLang="pt-BR" b="1" dirty="0">
                <a:solidFill>
                  <a:srgbClr val="0F1111"/>
                </a:solidFill>
                <a:latin typeface="Hiragino Kaku Gothic ProN"/>
              </a:rPr>
              <a:t> </a:t>
            </a:r>
            <a:r>
              <a:rPr lang="pt-BR" altLang="ja-JP" b="1" dirty="0">
                <a:solidFill>
                  <a:srgbClr val="0F1111"/>
                </a:solidFill>
                <a:latin typeface="Hiragino Kaku Gothic ProN"/>
              </a:rPr>
              <a:t>de</a:t>
            </a:r>
            <a:r>
              <a:rPr lang="ja-JP" altLang="pt-BR" b="1" dirty="0">
                <a:solidFill>
                  <a:srgbClr val="0F1111"/>
                </a:solidFill>
                <a:latin typeface="Hiragino Kaku Gothic ProN"/>
              </a:rPr>
              <a:t> </a:t>
            </a:r>
            <a:r>
              <a:rPr lang="pt-BR" altLang="ja-JP" b="1" dirty="0" err="1">
                <a:solidFill>
                  <a:srgbClr val="0F1111"/>
                </a:solidFill>
                <a:latin typeface="Hiragino Kaku Gothic ProN"/>
              </a:rPr>
              <a:t>Chikuro</a:t>
            </a:r>
            <a:r>
              <a:rPr lang="ja-JP" altLang="pt-BR" b="1" dirty="0">
                <a:solidFill>
                  <a:srgbClr val="0F1111"/>
                </a:solidFill>
                <a:latin typeface="Hiragino Kaku Gothic ProN"/>
              </a:rPr>
              <a:t> </a:t>
            </a:r>
            <a:r>
              <a:rPr lang="pt-BR" altLang="ja-JP" b="1" dirty="0" err="1">
                <a:solidFill>
                  <a:srgbClr val="0F1111"/>
                </a:solidFill>
                <a:latin typeface="Hiragino Kaku Gothic ProN"/>
              </a:rPr>
              <a:t>Hiroike</a:t>
            </a:r>
            <a:endParaRPr lang="pt-BR" dirty="0"/>
          </a:p>
        </p:txBody>
      </p:sp>
      <p:sp>
        <p:nvSpPr>
          <p:cNvPr id="11" name="CaixaDeTexto 10">
            <a:extLst>
              <a:ext uri="{FF2B5EF4-FFF2-40B4-BE49-F238E27FC236}">
                <a16:creationId xmlns:a16="http://schemas.microsoft.com/office/drawing/2014/main" id="{316B5F5E-2B7D-45D9-9A22-729B437BE19B}"/>
              </a:ext>
            </a:extLst>
          </p:cNvPr>
          <p:cNvSpPr txBox="1"/>
          <p:nvPr/>
        </p:nvSpPr>
        <p:spPr>
          <a:xfrm>
            <a:off x="2970059" y="5803678"/>
            <a:ext cx="2953664" cy="861774"/>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c</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366 dias com as palavras da Nova Moral  (</a:t>
            </a:r>
            <a:r>
              <a:rPr lang="ja-JP" altLang="pt-BR" sz="1600" b="1" dirty="0">
                <a:latin typeface="+mj-ea"/>
                <a:ea typeface="+mj-ea"/>
                <a:cs typeface="Times New Roman" panose="02020603050405020304" pitchFamily="18" charset="0"/>
              </a:rPr>
              <a:t>ニューモラル 心を育てる言葉</a:t>
            </a:r>
            <a:r>
              <a:rPr lang="pt-BR" dirty="0">
                <a:latin typeface="+mj-ea"/>
                <a:ea typeface="+mj-ea"/>
                <a:cs typeface="Times New Roman" panose="02020603050405020304" pitchFamily="18" charset="0"/>
              </a:rPr>
              <a:t>366</a:t>
            </a:r>
            <a:r>
              <a:rPr lang="ja-JP" altLang="pt-BR" sz="1600" b="1" dirty="0">
                <a:latin typeface="+mj-ea"/>
                <a:ea typeface="+mj-ea"/>
                <a:cs typeface="Times New Roman" panose="02020603050405020304" pitchFamily="18" charset="0"/>
              </a:rPr>
              <a:t>日</a:t>
            </a:r>
            <a:r>
              <a:rPr lang="pt-BR" sz="1600" dirty="0"/>
              <a:t>)</a:t>
            </a:r>
          </a:p>
        </p:txBody>
      </p:sp>
    </p:spTree>
    <p:extLst>
      <p:ext uri="{BB962C8B-B14F-4D97-AF65-F5344CB8AC3E}">
        <p14:creationId xmlns:p14="http://schemas.microsoft.com/office/powerpoint/2010/main" val="139941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2785660"/>
            <a:ext cx="7354956" cy="1437509"/>
          </a:xfrm>
          <a:prstGeom prst="rect">
            <a:avLst/>
          </a:prstGeom>
          <a:noFill/>
        </p:spPr>
        <p:txBody>
          <a:bodyPr wrap="square">
            <a:spAutoFit/>
          </a:bodyPr>
          <a:lstStyle/>
          <a:p>
            <a:pPr lvl="0" algn="ctr">
              <a:lnSpc>
                <a:spcPct val="115000"/>
              </a:lnSpc>
              <a:spcAft>
                <a:spcPts val="600"/>
              </a:spcAft>
            </a:pPr>
            <a:r>
              <a:rPr lang="pt-BR" sz="4000" b="1" dirty="0">
                <a:highlight>
                  <a:srgbClr val="00FFFF"/>
                </a:highlight>
                <a:latin typeface="Verdana" panose="020B0604030504040204" pitchFamily="34" charset="0"/>
                <a:ea typeface="Verdana" panose="020B0604030504040204" pitchFamily="34" charset="0"/>
              </a:rPr>
              <a:t>Comentários sobre a Máxima n</a:t>
            </a:r>
            <a:r>
              <a:rPr lang="pt-BR" sz="4000" b="1" u="sng" baseline="30000" dirty="0">
                <a:highlight>
                  <a:srgbClr val="00FFFF"/>
                </a:highlight>
                <a:latin typeface="Verdana" panose="020B0604030504040204" pitchFamily="34" charset="0"/>
                <a:ea typeface="Verdana" panose="020B0604030504040204" pitchFamily="34" charset="0"/>
              </a:rPr>
              <a:t>o</a:t>
            </a:r>
            <a:r>
              <a:rPr lang="pt-BR" sz="4000" b="1" baseline="30000" dirty="0">
                <a:highlight>
                  <a:srgbClr val="00FFFF"/>
                </a:highlight>
                <a:latin typeface="Verdana" panose="020B0604030504040204" pitchFamily="34" charset="0"/>
                <a:ea typeface="Verdana" panose="020B0604030504040204" pitchFamily="34" charset="0"/>
              </a:rPr>
              <a:t>  </a:t>
            </a:r>
            <a:r>
              <a:rPr lang="pt-BR" sz="4000" b="1" dirty="0">
                <a:highlight>
                  <a:srgbClr val="00FFFF"/>
                </a:highlight>
                <a:latin typeface="Verdana" panose="020B0604030504040204" pitchFamily="34" charset="0"/>
                <a:ea typeface="Verdana" panose="020B0604030504040204" pitchFamily="34" charset="0"/>
              </a:rPr>
              <a:t>44</a:t>
            </a:r>
          </a:p>
        </p:txBody>
      </p:sp>
    </p:spTree>
    <p:extLst>
      <p:ext uri="{BB962C8B-B14F-4D97-AF65-F5344CB8AC3E}">
        <p14:creationId xmlns:p14="http://schemas.microsoft.com/office/powerpoint/2010/main" val="156801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Agrupar 20">
            <a:extLst>
              <a:ext uri="{FF2B5EF4-FFF2-40B4-BE49-F238E27FC236}">
                <a16:creationId xmlns:a16="http://schemas.microsoft.com/office/drawing/2014/main" id="{53A0E0C5-0584-4C89-9CA9-E4196768C1B7}"/>
              </a:ext>
            </a:extLst>
          </p:cNvPr>
          <p:cNvGrpSpPr/>
          <p:nvPr/>
        </p:nvGrpSpPr>
        <p:grpSpPr>
          <a:xfrm>
            <a:off x="0" y="0"/>
            <a:ext cx="9143999" cy="4134531"/>
            <a:chOff x="0" y="0"/>
            <a:chExt cx="9143999" cy="4134531"/>
          </a:xfrm>
        </p:grpSpPr>
        <p:sp>
          <p:nvSpPr>
            <p:cNvPr id="5" name="CaixaDeTexto 4">
              <a:extLst>
                <a:ext uri="{FF2B5EF4-FFF2-40B4-BE49-F238E27FC236}">
                  <a16:creationId xmlns:a16="http://schemas.microsoft.com/office/drawing/2014/main" id="{7115CFAD-515D-4BDB-983B-8868241B8E8F}"/>
                </a:ext>
              </a:extLst>
            </p:cNvPr>
            <p:cNvSpPr txBox="1"/>
            <p:nvPr/>
          </p:nvSpPr>
          <p:spPr>
            <a:xfrm>
              <a:off x="0" y="0"/>
              <a:ext cx="9143999" cy="1077218"/>
            </a:xfrm>
            <a:prstGeom prst="rect">
              <a:avLst/>
            </a:prstGeom>
            <a:noFill/>
          </p:spPr>
          <p:txBody>
            <a:bodyPr wrap="square">
              <a:spAutoFit/>
            </a:bodyPr>
            <a:lstStyle/>
            <a:p>
              <a:pPr marL="457200" indent="-457200">
                <a:buAutoNum type="arabicPeriod"/>
              </a:pPr>
              <a:r>
                <a:rPr lang="pt-BR" sz="2200" b="1" dirty="0">
                  <a:highlight>
                    <a:srgbClr val="FFFF00"/>
                  </a:highlight>
                  <a:latin typeface="Verdana" panose="020B0604030504040204" pitchFamily="34" charset="0"/>
                  <a:ea typeface="Verdana" panose="020B0604030504040204" pitchFamily="34" charset="0"/>
                </a:rPr>
                <a:t>Não se vanglorie de uma qualidade, mas, </a:t>
              </a:r>
              <a:r>
                <a:rPr lang="pt-BR" sz="2200" b="1" dirty="0" err="1">
                  <a:highlight>
                    <a:srgbClr val="FFFF00"/>
                  </a:highlight>
                  <a:latin typeface="Verdana" panose="020B0604030504040204" pitchFamily="34" charset="0"/>
                  <a:ea typeface="Verdana" panose="020B0604030504040204" pitchFamily="34" charset="0"/>
                </a:rPr>
                <a:t>humilde-mente</a:t>
              </a:r>
              <a:r>
                <a:rPr lang="pt-BR" sz="2200" b="1" dirty="0">
                  <a:highlight>
                    <a:srgbClr val="FFFF00"/>
                  </a:highlight>
                  <a:latin typeface="Verdana" panose="020B0604030504040204" pitchFamily="34" charset="0"/>
                  <a:ea typeface="Verdana" panose="020B0604030504040204" pitchFamily="34" charset="0"/>
                </a:rPr>
                <a:t> corrija seus defeitos . </a:t>
              </a:r>
            </a:p>
            <a:p>
              <a:pPr algn="r"/>
              <a:r>
                <a:rPr lang="pt-BR" sz="1200"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(Tratado... vol. 9, em japonês, </a:t>
              </a:r>
              <a:r>
                <a:rPr lang="pt-PT" sz="1600" dirty="0">
                  <a:latin typeface="Verdana" panose="020B0604030504040204" pitchFamily="34" charset="0"/>
                  <a:ea typeface="Verdana" panose="020B0604030504040204" pitchFamily="34" charset="0"/>
                </a:rPr>
                <a:t>Chikuro Hiroike, </a:t>
              </a:r>
              <a:r>
                <a:rPr lang="pt-PT" sz="1600" u="sng" dirty="0">
                  <a:latin typeface="Verdana" panose="020B0604030504040204" pitchFamily="34" charset="0"/>
                  <a:ea typeface="Verdana" panose="020B0604030504040204" pitchFamily="34" charset="0"/>
                </a:rPr>
                <a:t>Redação original de 1926</a:t>
              </a:r>
              <a:r>
                <a:rPr lang="pt-PT" sz="1600" dirty="0">
                  <a:latin typeface="Verdana" panose="020B0604030504040204" pitchFamily="34" charset="0"/>
                  <a:ea typeface="Verdana" panose="020B0604030504040204" pitchFamily="34" charset="0"/>
                </a:rPr>
                <a:t>)</a:t>
              </a:r>
              <a:r>
                <a:rPr lang="pt-BR" sz="2000" dirty="0"/>
                <a:t> </a:t>
              </a:r>
              <a:endParaRPr lang="pt-BR" dirty="0">
                <a:latin typeface="Verdana" pitchFamily="34" charset="0"/>
                <a:ea typeface="Verdana" pitchFamily="34" charset="0"/>
                <a:cs typeface="Verdana" pitchFamily="34" charset="0"/>
              </a:endParaRPr>
            </a:p>
          </p:txBody>
        </p:sp>
        <p:sp>
          <p:nvSpPr>
            <p:cNvPr id="7" name="CaixaDeTexto 6">
              <a:extLst>
                <a:ext uri="{FF2B5EF4-FFF2-40B4-BE49-F238E27FC236}">
                  <a16:creationId xmlns:a16="http://schemas.microsoft.com/office/drawing/2014/main" id="{F2A29396-9EB4-440E-A2F9-63EBB0B7087A}"/>
                </a:ext>
              </a:extLst>
            </p:cNvPr>
            <p:cNvSpPr txBox="1"/>
            <p:nvPr/>
          </p:nvSpPr>
          <p:spPr>
            <a:xfrm>
              <a:off x="86965" y="1272209"/>
              <a:ext cx="8970066" cy="2862322"/>
            </a:xfrm>
            <a:prstGeom prst="rect">
              <a:avLst/>
            </a:prstGeom>
            <a:noFill/>
          </p:spPr>
          <p:txBody>
            <a:bodyPr wrap="square" rtlCol="0">
              <a:spAutoFit/>
            </a:bodyPr>
            <a:lstStyle/>
            <a:p>
              <a:r>
                <a:rPr lang="pt-BR" sz="1800" dirty="0">
                  <a:effectLst/>
                  <a:latin typeface="Verdana" panose="020B0604030504040204" pitchFamily="34" charset="0"/>
                  <a:ea typeface="MS Mincho" panose="02020609040205080304" pitchFamily="49" charset="-128"/>
                  <a:cs typeface="Times New Roman" panose="02020603050405020304" pitchFamily="18" charset="0"/>
                </a:rPr>
                <a:t>O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homem vulgar</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quando dotado com pelo menos um ponto de destaque como por exemplo no estudo, habilidade, inteligência, fortuna ou status, costuma se vangloriar excessivamente disso, como se não tivesse nada mais valioso neste mundo. Ele fica tão envaidecido que não tem vontade de aprender mais nada, e se acha autossuficiente. Muito menos ainda, então, pensar em crescer e desenvolver-se cultural e moralmente.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O homem iluminado pela moral suprema</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entretanto, não importa quantos méritos e qualidades ele tenha, se esforça continuamente para aprimorar a sua mente, por toda a sua vida, e </a:t>
              </a:r>
              <a:r>
                <a:rPr lang="pt-BR" sz="1800" b="1" dirty="0">
                  <a:effectLst/>
                  <a:latin typeface="Verdana" panose="020B0604030504040204" pitchFamily="34" charset="0"/>
                  <a:ea typeface="MS Mincho" panose="02020609040205080304" pitchFamily="49" charset="-128"/>
                  <a:cs typeface="Times New Roman" panose="02020603050405020304" pitchFamily="18" charset="0"/>
                </a:rPr>
                <a:t>acumulará elevadas virtudes que resultarão na prosperidade de seus descendentes</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dirty="0"/>
            </a:p>
          </p:txBody>
        </p:sp>
      </p:grpSp>
      <p:grpSp>
        <p:nvGrpSpPr>
          <p:cNvPr id="19" name="Agrupar 18">
            <a:extLst>
              <a:ext uri="{FF2B5EF4-FFF2-40B4-BE49-F238E27FC236}">
                <a16:creationId xmlns:a16="http://schemas.microsoft.com/office/drawing/2014/main" id="{D2B5FE0C-19D9-41D8-8F98-BDD9FE2E3F09}"/>
              </a:ext>
            </a:extLst>
          </p:cNvPr>
          <p:cNvGrpSpPr/>
          <p:nvPr/>
        </p:nvGrpSpPr>
        <p:grpSpPr>
          <a:xfrm>
            <a:off x="86965" y="4206314"/>
            <a:ext cx="8970066" cy="1430158"/>
            <a:chOff x="86965" y="4411208"/>
            <a:chExt cx="8970066" cy="1430158"/>
          </a:xfrm>
        </p:grpSpPr>
        <p:sp>
          <p:nvSpPr>
            <p:cNvPr id="8" name="Elipse 7">
              <a:extLst>
                <a:ext uri="{FF2B5EF4-FFF2-40B4-BE49-F238E27FC236}">
                  <a16:creationId xmlns:a16="http://schemas.microsoft.com/office/drawing/2014/main" id="{E3BF804B-26B6-44D0-B24F-6FE534879E76}"/>
                </a:ext>
              </a:extLst>
            </p:cNvPr>
            <p:cNvSpPr/>
            <p:nvPr/>
          </p:nvSpPr>
          <p:spPr>
            <a:xfrm>
              <a:off x="86965" y="5284775"/>
              <a:ext cx="2693505" cy="55659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0375F115-A1BF-4E45-B352-5EB3F6BB7315}"/>
                </a:ext>
              </a:extLst>
            </p:cNvPr>
            <p:cNvCxnSpPr>
              <a:cxnSpLocks/>
            </p:cNvCxnSpPr>
            <p:nvPr/>
          </p:nvCxnSpPr>
          <p:spPr>
            <a:xfrm flipV="1">
              <a:off x="1026215" y="4757780"/>
              <a:ext cx="0" cy="615462"/>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C68757CC-D57A-4C67-B9A7-0978AF2169E6}"/>
                </a:ext>
              </a:extLst>
            </p:cNvPr>
            <p:cNvSpPr txBox="1"/>
            <p:nvPr/>
          </p:nvSpPr>
          <p:spPr>
            <a:xfrm>
              <a:off x="86965" y="4411208"/>
              <a:ext cx="8970066" cy="307777"/>
            </a:xfrm>
            <a:prstGeom prst="rect">
              <a:avLst/>
            </a:prstGeom>
            <a:solidFill>
              <a:srgbClr val="FFFF00"/>
            </a:solidFill>
          </p:spPr>
          <p:txBody>
            <a:bodyPr wrap="square" rtlCol="0">
              <a:spAutoFit/>
            </a:bodyPr>
            <a:lstStyle/>
            <a:p>
              <a:r>
                <a:rPr lang="en-US" sz="1400" b="1" dirty="0" err="1">
                  <a:effectLst/>
                  <a:latin typeface="Verdana" panose="020B0604030504040204" pitchFamily="34" charset="0"/>
                  <a:ea typeface="MS Mincho" panose="02020609040205080304" pitchFamily="49" charset="-128"/>
                  <a:cs typeface="Times New Roman" panose="02020603050405020304" pitchFamily="18" charset="0"/>
                </a:rPr>
                <a:t>Homem</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r>
                <a:rPr lang="en-US" sz="1400" b="1" dirty="0" err="1">
                  <a:effectLst/>
                  <a:latin typeface="Verdana" panose="020B0604030504040204" pitchFamily="34" charset="0"/>
                  <a:ea typeface="MS Mincho" panose="02020609040205080304" pitchFamily="49" charset="-128"/>
                  <a:cs typeface="Times New Roman" panose="02020603050405020304" pitchFamily="18" charset="0"/>
                </a:rPr>
                <a:t>pequeno</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r>
                <a:rPr lang="en-US" sz="1400" b="1" dirty="0" err="1">
                  <a:effectLst/>
                  <a:latin typeface="Verdana" panose="020B0604030504040204" pitchFamily="34" charset="0"/>
                  <a:ea typeface="MS Mincho" panose="02020609040205080304" pitchFamily="49" charset="-128"/>
                  <a:cs typeface="Times New Roman" panose="02020603050405020304" pitchFamily="18" charset="0"/>
                </a:rPr>
                <a:t>pouca</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r>
                <a:rPr lang="en-US" sz="1400" b="1" dirty="0" err="1">
                  <a:effectLst/>
                  <a:latin typeface="Verdana" panose="020B0604030504040204" pitchFamily="34" charset="0"/>
                  <a:ea typeface="MS Mincho" panose="02020609040205080304" pitchFamily="49" charset="-128"/>
                  <a:cs typeface="Times New Roman" panose="02020603050405020304" pitchFamily="18" charset="0"/>
                </a:rPr>
                <a:t>espiritualidade</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r>
                <a:rPr lang="en-US" sz="1400" b="1" dirty="0">
                  <a:effectLst/>
                  <a:latin typeface="Verdana" panose="020B0604030504040204" pitchFamily="34" charset="0"/>
                  <a:ea typeface="MS Mincho" panose="02020609040205080304" pitchFamily="49" charset="-128"/>
                  <a:cs typeface="Times New Roman" panose="02020603050405020304" pitchFamily="18" charset="0"/>
                  <a:sym typeface="Wingdings" panose="05000000000000000000" pitchFamily="2" charset="2"/>
                </a:rPr>
                <a:t> </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…man of poor </a:t>
              </a:r>
              <a:r>
                <a:rPr lang="en-US" sz="1400" b="1" dirty="0" err="1">
                  <a:effectLst/>
                  <a:latin typeface="Verdana" panose="020B0604030504040204" pitchFamily="34" charset="0"/>
                  <a:ea typeface="MS Mincho" panose="02020609040205080304" pitchFamily="49" charset="-128"/>
                  <a:cs typeface="Times New Roman" panose="02020603050405020304" pitchFamily="18" charset="0"/>
                </a:rPr>
                <a:t>calibre</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r>
                <a:rPr lang="en-US" sz="1400" b="1" dirty="0">
                  <a:effectLst/>
                  <a:latin typeface="Verdana" panose="020B0604030504040204" pitchFamily="34" charset="0"/>
                  <a:ea typeface="MS Mincho" panose="02020609040205080304" pitchFamily="49" charset="-128"/>
                  <a:cs typeface="Times New Roman" panose="02020603050405020304" pitchFamily="18" charset="0"/>
                  <a:sym typeface="Wingdings" panose="05000000000000000000" pitchFamily="2" charset="2"/>
                </a:rPr>
                <a:t> </a:t>
              </a:r>
              <a:r>
                <a:rPr lang="en-US" sz="1400" b="1" dirty="0" err="1">
                  <a:effectLst/>
                  <a:latin typeface="Verdana" panose="020B0604030504040204" pitchFamily="34" charset="0"/>
                  <a:ea typeface="MS Mincho" panose="02020609040205080304" pitchFamily="49" charset="-128"/>
                  <a:cs typeface="Times New Roman" panose="02020603050405020304" pitchFamily="18" charset="0"/>
                  <a:sym typeface="Wingdings" panose="05000000000000000000" pitchFamily="2" charset="2"/>
                </a:rPr>
                <a:t>homem</a:t>
              </a:r>
              <a:r>
                <a:rPr lang="en-US" sz="1400" b="1" dirty="0">
                  <a:effectLst/>
                  <a:latin typeface="Verdana" panose="020B0604030504040204" pitchFamily="34" charset="0"/>
                  <a:ea typeface="MS Mincho" panose="02020609040205080304" pitchFamily="49" charset="-128"/>
                  <a:cs typeface="Times New Roman" panose="02020603050405020304" pitchFamily="18" charset="0"/>
                  <a:sym typeface="Wingdings" panose="05000000000000000000" pitchFamily="2" charset="2"/>
                </a:rPr>
                <a:t> vulgar</a:t>
              </a:r>
              <a:r>
                <a:rPr lang="en-US" sz="1400" b="1"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1400" b="1" dirty="0"/>
            </a:p>
          </p:txBody>
        </p:sp>
      </p:grpSp>
      <p:pic>
        <p:nvPicPr>
          <p:cNvPr id="22" name="Imagem 21">
            <a:extLst>
              <a:ext uri="{FF2B5EF4-FFF2-40B4-BE49-F238E27FC236}">
                <a16:creationId xmlns:a16="http://schemas.microsoft.com/office/drawing/2014/main" id="{45CA2314-C2A7-497D-89F7-9B3BA3C5FD56}"/>
              </a:ext>
            </a:extLst>
          </p:cNvPr>
          <p:cNvPicPr>
            <a:picLocks noChangeAspect="1"/>
          </p:cNvPicPr>
          <p:nvPr/>
        </p:nvPicPr>
        <p:blipFill>
          <a:blip r:embed="rId2"/>
          <a:stretch>
            <a:fillRect/>
          </a:stretch>
        </p:blipFill>
        <p:spPr>
          <a:xfrm>
            <a:off x="-2" y="4791662"/>
            <a:ext cx="9144000" cy="2066338"/>
          </a:xfrm>
          <a:prstGeom prst="rect">
            <a:avLst/>
          </a:prstGeom>
        </p:spPr>
      </p:pic>
    </p:spTree>
    <p:extLst>
      <p:ext uri="{BB962C8B-B14F-4D97-AF65-F5344CB8AC3E}">
        <p14:creationId xmlns:p14="http://schemas.microsoft.com/office/powerpoint/2010/main" val="26504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0" y="168965"/>
            <a:ext cx="9124120" cy="6689035"/>
            <a:chOff x="0" y="168965"/>
            <a:chExt cx="9124120" cy="6689035"/>
          </a:xfrm>
        </p:grpSpPr>
        <p:sp>
          <p:nvSpPr>
            <p:cNvPr id="5" name="CaixaDeTexto 4">
              <a:extLst>
                <a:ext uri="{FF2B5EF4-FFF2-40B4-BE49-F238E27FC236}">
                  <a16:creationId xmlns:a16="http://schemas.microsoft.com/office/drawing/2014/main" id="{369D1C74-1185-4C97-97AB-A1CF0DEB9763}"/>
                </a:ext>
              </a:extLst>
            </p:cNvPr>
            <p:cNvSpPr txBox="1"/>
            <p:nvPr/>
          </p:nvSpPr>
          <p:spPr>
            <a:xfrm>
              <a:off x="173935" y="1004090"/>
              <a:ext cx="4388125" cy="5853910"/>
            </a:xfrm>
            <a:prstGeom prst="rect">
              <a:avLst/>
            </a:prstGeom>
            <a:noFill/>
          </p:spPr>
          <p:txBody>
            <a:bodyPr wrap="square">
              <a:spAutoFit/>
            </a:bodyPr>
            <a:lstStyle/>
            <a:p>
              <a:pPr>
                <a:lnSpc>
                  <a:spcPct val="120000"/>
                </a:lnSpc>
              </a:pPr>
              <a:r>
                <a:rPr lang="pt-BR" sz="2400" b="1" dirty="0">
                  <a:effectLst/>
                  <a:latin typeface="Verdana" panose="020B0604030504040204" pitchFamily="34" charset="0"/>
                  <a:ea typeface="MS Mincho" panose="02020609040205080304" pitchFamily="49" charset="-128"/>
                  <a:cs typeface="Times New Roman" panose="02020603050405020304" pitchFamily="18" charset="0"/>
                </a:rPr>
                <a:t>O homem iluminado pela </a:t>
              </a:r>
              <a:r>
                <a:rPr lang="pt-BR" sz="2400" b="1" u="sng" dirty="0">
                  <a:effectLst/>
                  <a:latin typeface="Verdana" panose="020B0604030504040204" pitchFamily="34" charset="0"/>
                  <a:ea typeface="MS Mincho" panose="02020609040205080304" pitchFamily="49" charset="-128"/>
                  <a:cs typeface="Times New Roman" panose="02020603050405020304" pitchFamily="18" charset="0"/>
                </a:rPr>
                <a:t>moral suprema</a:t>
              </a:r>
              <a:r>
                <a:rPr lang="pt-BR" sz="2400" dirty="0">
                  <a:effectLst/>
                  <a:latin typeface="Verdana" panose="020B0604030504040204" pitchFamily="34" charset="0"/>
                  <a:ea typeface="MS Mincho" panose="02020609040205080304" pitchFamily="49" charset="-128"/>
                  <a:cs typeface="Times New Roman" panose="02020603050405020304" pitchFamily="18" charset="0"/>
                </a:rPr>
                <a:t>, entretanto, não importa quantos méritos e qualidades ele tenha, se esforça continuamente para aprimorar a sua mente, por toda a sua vida, e </a:t>
              </a:r>
              <a:r>
                <a:rPr lang="pt-BR" sz="2400" b="1" dirty="0">
                  <a:effectLst/>
                  <a:latin typeface="Verdana" panose="020B0604030504040204" pitchFamily="34" charset="0"/>
                  <a:ea typeface="MS Mincho" panose="02020609040205080304" pitchFamily="49" charset="-128"/>
                  <a:cs typeface="Times New Roman" panose="02020603050405020304" pitchFamily="18" charset="0"/>
                </a:rPr>
                <a:t>acumulará elevadas virtudes que </a:t>
              </a:r>
              <a:r>
                <a:rPr lang="pt-BR" sz="2400" b="1" u="sng" dirty="0">
                  <a:effectLst/>
                  <a:latin typeface="Verdana" panose="020B0604030504040204" pitchFamily="34" charset="0"/>
                  <a:ea typeface="MS Mincho" panose="02020609040205080304" pitchFamily="49" charset="-128"/>
                  <a:cs typeface="Times New Roman" panose="02020603050405020304" pitchFamily="18" charset="0"/>
                </a:rPr>
                <a:t>resultará na prosperidade de seus descendentes</a:t>
              </a:r>
              <a:r>
                <a:rPr lang="pt-BR" sz="2400" dirty="0">
                  <a:effectLst/>
                  <a:latin typeface="Verdana" panose="020B0604030504040204" pitchFamily="34" charset="0"/>
                  <a:ea typeface="MS Mincho" panose="02020609040205080304" pitchFamily="49" charset="-128"/>
                  <a:cs typeface="Times New Roman" panose="02020603050405020304" pitchFamily="18" charset="0"/>
                </a:rPr>
                <a:t>.</a:t>
              </a:r>
              <a:endParaRPr lang="pt-BR" sz="2400" dirty="0"/>
            </a:p>
          </p:txBody>
        </p:sp>
        <p:sp>
          <p:nvSpPr>
            <p:cNvPr id="6" name="CaixaDeTexto 5">
              <a:extLst>
                <a:ext uri="{FF2B5EF4-FFF2-40B4-BE49-F238E27FC236}">
                  <a16:creationId xmlns:a16="http://schemas.microsoft.com/office/drawing/2014/main" id="{FC778014-D243-45BD-9495-8349E10CBBBA}"/>
                </a:ext>
              </a:extLst>
            </p:cNvPr>
            <p:cNvSpPr txBox="1"/>
            <p:nvPr/>
          </p:nvSpPr>
          <p:spPr>
            <a:xfrm>
              <a:off x="0" y="168965"/>
              <a:ext cx="9124120" cy="400110"/>
            </a:xfrm>
            <a:prstGeom prst="rect">
              <a:avLst/>
            </a:prstGeom>
            <a:solidFill>
              <a:srgbClr val="FFFF00"/>
            </a:solidFill>
          </p:spPr>
          <p:txBody>
            <a:bodyPr wrap="square" rtlCol="0">
              <a:spAutoFit/>
            </a:bodyPr>
            <a:lstStyle/>
            <a:p>
              <a:r>
                <a:rPr lang="pt-BR" sz="2000" b="1" dirty="0">
                  <a:solidFill>
                    <a:srgbClr val="002060"/>
                  </a:solidFill>
                  <a:latin typeface="Verdana" panose="020B0604030504040204" pitchFamily="34" charset="0"/>
                  <a:ea typeface="Verdana" panose="020B0604030504040204" pitchFamily="34" charset="0"/>
                </a:rPr>
                <a:t>Percepções importantes na interpretação do texto....</a:t>
              </a:r>
            </a:p>
          </p:txBody>
        </p:sp>
      </p:grpSp>
      <p:grpSp>
        <p:nvGrpSpPr>
          <p:cNvPr id="10" name="Agrupar 9">
            <a:extLst>
              <a:ext uri="{FF2B5EF4-FFF2-40B4-BE49-F238E27FC236}">
                <a16:creationId xmlns:a16="http://schemas.microsoft.com/office/drawing/2014/main" id="{4F859FE2-51AB-4437-A64D-59A00133EE89}"/>
              </a:ext>
            </a:extLst>
          </p:cNvPr>
          <p:cNvGrpSpPr/>
          <p:nvPr/>
        </p:nvGrpSpPr>
        <p:grpSpPr>
          <a:xfrm>
            <a:off x="4274516" y="3401039"/>
            <a:ext cx="3468130" cy="3144456"/>
            <a:chOff x="4274516" y="3401039"/>
            <a:chExt cx="3468130" cy="3144456"/>
          </a:xfrm>
        </p:grpSpPr>
        <p:grpSp>
          <p:nvGrpSpPr>
            <p:cNvPr id="18" name="Grupo 17"/>
            <p:cNvGrpSpPr/>
            <p:nvPr/>
          </p:nvGrpSpPr>
          <p:grpSpPr>
            <a:xfrm>
              <a:off x="5773837" y="3491748"/>
              <a:ext cx="1968809" cy="3053747"/>
              <a:chOff x="6081949" y="3491748"/>
              <a:chExt cx="1968809" cy="3053747"/>
            </a:xfrm>
          </p:grpSpPr>
          <p:sp>
            <p:nvSpPr>
              <p:cNvPr id="2" name="CaixaDeTexto 1"/>
              <p:cNvSpPr txBox="1"/>
              <p:nvPr/>
            </p:nvSpPr>
            <p:spPr>
              <a:xfrm>
                <a:off x="6686733" y="3531628"/>
                <a:ext cx="614271" cy="461665"/>
              </a:xfrm>
              <a:prstGeom prst="rect">
                <a:avLst/>
              </a:prstGeom>
              <a:noFill/>
            </p:spPr>
            <p:txBody>
              <a:bodyPr wrap="none" rtlCol="0">
                <a:spAutoFit/>
              </a:bodyPr>
              <a:lstStyle/>
              <a:p>
                <a:r>
                  <a:rPr lang="pt-BR" sz="2400" b="1" dirty="0">
                    <a:latin typeface="Verdana" pitchFamily="34" charset="0"/>
                    <a:ea typeface="Verdana" pitchFamily="34" charset="0"/>
                    <a:cs typeface="Verdana" pitchFamily="34" charset="0"/>
                  </a:rPr>
                  <a:t>Eu</a:t>
                </a:r>
              </a:p>
            </p:txBody>
          </p:sp>
          <p:grpSp>
            <p:nvGrpSpPr>
              <p:cNvPr id="17" name="Grupo 16"/>
              <p:cNvGrpSpPr/>
              <p:nvPr/>
            </p:nvGrpSpPr>
            <p:grpSpPr>
              <a:xfrm>
                <a:off x="6081949" y="3491748"/>
                <a:ext cx="1968809" cy="3053747"/>
                <a:chOff x="6081949" y="3491748"/>
                <a:chExt cx="1968809" cy="3053747"/>
              </a:xfrm>
            </p:grpSpPr>
            <p:cxnSp>
              <p:nvCxnSpPr>
                <p:cNvPr id="9" name="Conector de seta reta 8"/>
                <p:cNvCxnSpPr/>
                <p:nvPr/>
              </p:nvCxnSpPr>
              <p:spPr>
                <a:xfrm>
                  <a:off x="6993869" y="4234544"/>
                  <a:ext cx="0" cy="1848393"/>
                </a:xfrm>
                <a:prstGeom prst="straightConnector1">
                  <a:avLst/>
                </a:prstGeom>
                <a:ln w="571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6081949" y="6176163"/>
                  <a:ext cx="1968809" cy="369332"/>
                </a:xfrm>
                <a:prstGeom prst="rect">
                  <a:avLst/>
                </a:prstGeom>
                <a:noFill/>
              </p:spPr>
              <p:txBody>
                <a:bodyPr wrap="none" rtlCol="0">
                  <a:spAutoFit/>
                </a:bodyPr>
                <a:lstStyle/>
                <a:p>
                  <a:r>
                    <a:rPr lang="pt-BR" b="1" dirty="0">
                      <a:latin typeface="Verdana" pitchFamily="34" charset="0"/>
                      <a:ea typeface="Verdana" pitchFamily="34" charset="0"/>
                      <a:cs typeface="Verdana" pitchFamily="34" charset="0"/>
                    </a:rPr>
                    <a:t>descendentes</a:t>
                  </a:r>
                </a:p>
              </p:txBody>
            </p:sp>
            <p:sp>
              <p:nvSpPr>
                <p:cNvPr id="13" name="Elipse 12"/>
                <p:cNvSpPr/>
                <p:nvPr/>
              </p:nvSpPr>
              <p:spPr>
                <a:xfrm>
                  <a:off x="6338707" y="3491748"/>
                  <a:ext cx="1310324" cy="58782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Seta: Curva para a Direita 2">
              <a:extLst>
                <a:ext uri="{FF2B5EF4-FFF2-40B4-BE49-F238E27FC236}">
                  <a16:creationId xmlns:a16="http://schemas.microsoft.com/office/drawing/2014/main" id="{1600938C-75AC-4158-8AA0-D280F653F23A}"/>
                </a:ext>
              </a:extLst>
            </p:cNvPr>
            <p:cNvSpPr/>
            <p:nvPr/>
          </p:nvSpPr>
          <p:spPr>
            <a:xfrm rot="980652">
              <a:off x="4274516" y="3401039"/>
              <a:ext cx="1262114" cy="2947222"/>
            </a:xfrm>
            <a:prstGeom prst="curv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grpSp>
        <p:nvGrpSpPr>
          <p:cNvPr id="19" name="Agrupar 18">
            <a:extLst>
              <a:ext uri="{FF2B5EF4-FFF2-40B4-BE49-F238E27FC236}">
                <a16:creationId xmlns:a16="http://schemas.microsoft.com/office/drawing/2014/main" id="{1CF0CCE6-D66C-4241-9571-8D6016A808D6}"/>
              </a:ext>
            </a:extLst>
          </p:cNvPr>
          <p:cNvGrpSpPr/>
          <p:nvPr/>
        </p:nvGrpSpPr>
        <p:grpSpPr>
          <a:xfrm>
            <a:off x="5701352" y="1232263"/>
            <a:ext cx="3198688" cy="2769675"/>
            <a:chOff x="5701352" y="1232263"/>
            <a:chExt cx="3198688" cy="2769675"/>
          </a:xfrm>
        </p:grpSpPr>
        <p:grpSp>
          <p:nvGrpSpPr>
            <p:cNvPr id="14" name="Grupo 13"/>
            <p:cNvGrpSpPr/>
            <p:nvPr/>
          </p:nvGrpSpPr>
          <p:grpSpPr>
            <a:xfrm>
              <a:off x="5701352" y="1232263"/>
              <a:ext cx="1806905" cy="2217725"/>
              <a:chOff x="6009464" y="1232263"/>
              <a:chExt cx="1806905" cy="2217725"/>
            </a:xfrm>
          </p:grpSpPr>
          <p:cxnSp>
            <p:nvCxnSpPr>
              <p:cNvPr id="4" name="Conector de seta reta 3"/>
              <p:cNvCxnSpPr/>
              <p:nvPr/>
            </p:nvCxnSpPr>
            <p:spPr>
              <a:xfrm>
                <a:off x="6993869" y="1601595"/>
                <a:ext cx="0" cy="1848393"/>
              </a:xfrm>
              <a:prstGeom prst="straightConnector1">
                <a:avLst/>
              </a:prstGeom>
              <a:ln w="5715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6009464" y="1232263"/>
                <a:ext cx="1806905" cy="369332"/>
              </a:xfrm>
              <a:prstGeom prst="rect">
                <a:avLst/>
              </a:prstGeom>
              <a:noFill/>
            </p:spPr>
            <p:txBody>
              <a:bodyPr wrap="none" rtlCol="0">
                <a:spAutoFit/>
              </a:bodyPr>
              <a:lstStyle/>
              <a:p>
                <a:r>
                  <a:rPr lang="pt-BR" b="1" dirty="0">
                    <a:latin typeface="Verdana" pitchFamily="34" charset="0"/>
                    <a:ea typeface="Verdana" pitchFamily="34" charset="0"/>
                    <a:cs typeface="Verdana" pitchFamily="34" charset="0"/>
                  </a:rPr>
                  <a:t>ascendentes</a:t>
                </a:r>
              </a:p>
            </p:txBody>
          </p:sp>
        </p:grpSp>
        <p:sp>
          <p:nvSpPr>
            <p:cNvPr id="15" name="Seta: Curva para a Direita 14">
              <a:extLst>
                <a:ext uri="{FF2B5EF4-FFF2-40B4-BE49-F238E27FC236}">
                  <a16:creationId xmlns:a16="http://schemas.microsoft.com/office/drawing/2014/main" id="{C3535B66-0ADB-43B3-86B1-2B570B44FCFC}"/>
                </a:ext>
              </a:extLst>
            </p:cNvPr>
            <p:cNvSpPr/>
            <p:nvPr/>
          </p:nvSpPr>
          <p:spPr>
            <a:xfrm rot="479758" flipH="1" flipV="1">
              <a:off x="7601442" y="1393408"/>
              <a:ext cx="1298598" cy="2608530"/>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Tree>
    <p:extLst>
      <p:ext uri="{BB962C8B-B14F-4D97-AF65-F5344CB8AC3E}">
        <p14:creationId xmlns:p14="http://schemas.microsoft.com/office/powerpoint/2010/main" val="284024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94354C0-A75E-4A64-9FC4-C7E8B7993531}"/>
              </a:ext>
            </a:extLst>
          </p:cNvPr>
          <p:cNvPicPr>
            <a:picLocks noChangeAspect="1"/>
          </p:cNvPicPr>
          <p:nvPr/>
        </p:nvPicPr>
        <p:blipFill>
          <a:blip r:embed="rId2"/>
          <a:stretch>
            <a:fillRect/>
          </a:stretch>
        </p:blipFill>
        <p:spPr>
          <a:xfrm>
            <a:off x="0" y="0"/>
            <a:ext cx="4377193" cy="6858000"/>
          </a:xfrm>
          <a:prstGeom prst="rect">
            <a:avLst/>
          </a:prstGeom>
        </p:spPr>
      </p:pic>
      <p:sp>
        <p:nvSpPr>
          <p:cNvPr id="2" name="CaixaDeTexto 1">
            <a:extLst>
              <a:ext uri="{FF2B5EF4-FFF2-40B4-BE49-F238E27FC236}">
                <a16:creationId xmlns:a16="http://schemas.microsoft.com/office/drawing/2014/main" id="{B10DBADC-2239-449B-A5D5-CF0431F130EA}"/>
              </a:ext>
            </a:extLst>
          </p:cNvPr>
          <p:cNvSpPr txBox="1"/>
          <p:nvPr/>
        </p:nvSpPr>
        <p:spPr>
          <a:xfrm rot="20645623">
            <a:off x="147165" y="978858"/>
            <a:ext cx="4428619" cy="646331"/>
          </a:xfrm>
          <a:prstGeom prst="rect">
            <a:avLst/>
          </a:prstGeom>
          <a:solidFill>
            <a:srgbClr val="FFFF00"/>
          </a:solidFill>
        </p:spPr>
        <p:txBody>
          <a:bodyPr wrap="square" rtlCol="0">
            <a:spAutoFit/>
          </a:bodyPr>
          <a:lstStyle/>
          <a:p>
            <a:r>
              <a:rPr lang="pt-PT" sz="1800" b="1" dirty="0">
                <a:latin typeface="Verdana" panose="020B0604030504040204" pitchFamily="34" charset="0"/>
                <a:ea typeface="Verdana" panose="020B0604030504040204" pitchFamily="34" charset="0"/>
              </a:rPr>
              <a:t>2. Máxima n</a:t>
            </a:r>
            <a:r>
              <a:rPr lang="pt-PT" sz="1800" b="1" u="sng" baseline="30000" dirty="0">
                <a:latin typeface="Verdana" panose="020B0604030504040204" pitchFamily="34" charset="0"/>
                <a:ea typeface="Verdana" panose="020B0604030504040204" pitchFamily="34" charset="0"/>
              </a:rPr>
              <a:t>o</a:t>
            </a:r>
            <a:r>
              <a:rPr lang="pt-PT" sz="1800" b="1" dirty="0">
                <a:latin typeface="Verdana" panose="020B0604030504040204" pitchFamily="34" charset="0"/>
                <a:ea typeface="Verdana" panose="020B0604030504040204" pitchFamily="34" charset="0"/>
              </a:rPr>
              <a:t> 44,  de Chikuro Hiroike, </a:t>
            </a:r>
            <a:r>
              <a:rPr lang="pt-PT" sz="1600" u="sng" dirty="0">
                <a:latin typeface="Verdana" panose="020B0604030504040204" pitchFamily="34" charset="0"/>
                <a:ea typeface="Verdana" panose="020B0604030504040204" pitchFamily="34" charset="0"/>
              </a:rPr>
              <a:t>Redação atualizada em 1984</a:t>
            </a:r>
            <a:r>
              <a:rPr lang="pt-PT" sz="1600" dirty="0">
                <a:latin typeface="Verdana" panose="020B0604030504040204" pitchFamily="34" charset="0"/>
                <a:ea typeface="Verdana" panose="020B0604030504040204" pitchFamily="34" charset="0"/>
              </a:rPr>
              <a:t>)</a:t>
            </a:r>
            <a:endParaRPr lang="pt-BR" dirty="0">
              <a:latin typeface="Verdana" panose="020B0604030504040204" pitchFamily="34" charset="0"/>
              <a:ea typeface="Verdana" panose="020B0604030504040204" pitchFamily="34" charset="0"/>
            </a:endParaRPr>
          </a:p>
        </p:txBody>
      </p:sp>
      <p:pic>
        <p:nvPicPr>
          <p:cNvPr id="8" name="Imagem 7">
            <a:extLst>
              <a:ext uri="{FF2B5EF4-FFF2-40B4-BE49-F238E27FC236}">
                <a16:creationId xmlns:a16="http://schemas.microsoft.com/office/drawing/2014/main" id="{A3B729D7-24E6-4C72-987A-3163CD12CB72}"/>
              </a:ext>
            </a:extLst>
          </p:cNvPr>
          <p:cNvPicPr>
            <a:picLocks noChangeAspect="1"/>
          </p:cNvPicPr>
          <p:nvPr/>
        </p:nvPicPr>
        <p:blipFill>
          <a:blip r:embed="rId3"/>
          <a:stretch>
            <a:fillRect/>
          </a:stretch>
        </p:blipFill>
        <p:spPr>
          <a:xfrm>
            <a:off x="4766809" y="0"/>
            <a:ext cx="4274526" cy="6858000"/>
          </a:xfrm>
          <a:prstGeom prst="rect">
            <a:avLst/>
          </a:prstGeom>
        </p:spPr>
      </p:pic>
    </p:spTree>
    <p:extLst>
      <p:ext uri="{BB962C8B-B14F-4D97-AF65-F5344CB8AC3E}">
        <p14:creationId xmlns:p14="http://schemas.microsoft.com/office/powerpoint/2010/main" val="819634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14780</TotalTime>
  <Words>2231</Words>
  <Application>Microsoft Office PowerPoint</Application>
  <PresentationFormat>Apresentação na tela (4:3)</PresentationFormat>
  <Paragraphs>113</Paragraphs>
  <Slides>23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Hiragino Kaku Gothic ProN</vt:lpstr>
      <vt:lpstr>Yu Gothic Light</vt:lpstr>
      <vt:lpstr>Arial</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207</cp:revision>
  <cp:lastPrinted>2021-02-15T17:48:40Z</cp:lastPrinted>
  <dcterms:created xsi:type="dcterms:W3CDTF">2020-12-25T17:38:58Z</dcterms:created>
  <dcterms:modified xsi:type="dcterms:W3CDTF">2021-04-26T19:15:14Z</dcterms:modified>
</cp:coreProperties>
</file>