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0" r:id="rId3"/>
    <p:sldId id="490" r:id="rId4"/>
    <p:sldId id="654" r:id="rId5"/>
    <p:sldId id="369" r:id="rId6"/>
    <p:sldId id="493" r:id="rId7"/>
    <p:sldId id="681" r:id="rId8"/>
    <p:sldId id="492" r:id="rId9"/>
    <p:sldId id="613" r:id="rId10"/>
    <p:sldId id="666" r:id="rId11"/>
    <p:sldId id="682" r:id="rId12"/>
    <p:sldId id="683" r:id="rId13"/>
    <p:sldId id="684" r:id="rId14"/>
    <p:sldId id="655" r:id="rId15"/>
    <p:sldId id="669" r:id="rId16"/>
    <p:sldId id="667" r:id="rId17"/>
    <p:sldId id="668" r:id="rId18"/>
    <p:sldId id="610" r:id="rId19"/>
    <p:sldId id="680" r:id="rId20"/>
    <p:sldId id="602" r:id="rId21"/>
    <p:sldId id="259" r:id="rId22"/>
    <p:sldId id="48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699"/>
    <a:srgbClr val="FFE6CD"/>
    <a:srgbClr val="FFE2C5"/>
    <a:srgbClr val="FFCC00"/>
    <a:srgbClr val="FFEAD5"/>
    <a:srgbClr val="FFE8D1"/>
    <a:srgbClr val="FFEC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1446" y="66"/>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24/06/2026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24/06/2026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24/06/2026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24/06/2026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24/06/2026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24/06/2026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24/06/2026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24/06/2026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24/06/2026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24/06/2026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24/06/2026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24/06/2026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24/06/2026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24/06/2026</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emf"/><Relationship Id="rId7" Type="http://schemas.openxmlformats.org/officeDocument/2006/relationships/image" Target="../media/image14.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554545"/>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3" name="Imagem 2">
            <a:extLst>
              <a:ext uri="{FF2B5EF4-FFF2-40B4-BE49-F238E27FC236}">
                <a16:creationId xmlns:a16="http://schemas.microsoft.com/office/drawing/2014/main" id="{04100B9E-B35D-B83B-8BE3-3166B56E5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21" y="206828"/>
            <a:ext cx="4577909" cy="6444343"/>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DF0053B-C266-ABFF-BDBA-09A3554975DB}"/>
              </a:ext>
            </a:extLst>
          </p:cNvPr>
          <p:cNvSpPr txBox="1"/>
          <p:nvPr/>
        </p:nvSpPr>
        <p:spPr>
          <a:xfrm>
            <a:off x="216131" y="16625"/>
            <a:ext cx="7797338" cy="400110"/>
          </a:xfrm>
          <a:prstGeom prst="rect">
            <a:avLst/>
          </a:prstGeom>
          <a:noFill/>
        </p:spPr>
        <p:txBody>
          <a:bodyPr wrap="square">
            <a:spAutoFit/>
          </a:bodyPr>
          <a:lstStyle/>
          <a:p>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000" dirty="0"/>
          </a:p>
        </p:txBody>
      </p:sp>
      <p:sp>
        <p:nvSpPr>
          <p:cNvPr id="3" name="CaixaDeTexto 2">
            <a:extLst>
              <a:ext uri="{FF2B5EF4-FFF2-40B4-BE49-F238E27FC236}">
                <a16:creationId xmlns:a16="http://schemas.microsoft.com/office/drawing/2014/main" id="{5A037401-440F-1720-8339-3B5827510092}"/>
              </a:ext>
            </a:extLst>
          </p:cNvPr>
          <p:cNvSpPr txBox="1"/>
          <p:nvPr/>
        </p:nvSpPr>
        <p:spPr>
          <a:xfrm>
            <a:off x="216220" y="811203"/>
            <a:ext cx="8711559" cy="5786199"/>
          </a:xfrm>
          <a:prstGeom prst="rect">
            <a:avLst/>
          </a:prstGeom>
          <a:noFill/>
        </p:spPr>
        <p:txBody>
          <a:bodyPr wrap="square">
            <a:spAutoFit/>
          </a:bodyPr>
          <a:lstStyle/>
          <a:p>
            <a:pPr algn="just">
              <a:spcAft>
                <a:spcPts val="600"/>
              </a:spcAft>
              <a:buNone/>
            </a:pPr>
            <a:r>
              <a:rPr lang="pt-BR" sz="1800" b="1">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1. [Quando Você Encontra Dificuldades]</a:t>
            </a:r>
            <a:r>
              <a:rPr lang="pt-BR" sz="180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Na pág. 100 consta: “</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Na vida defrontamo</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-nos</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com desarmonia</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e</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conflitos no lar, atritos com pessoas e na sociedade, </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e</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problemas diversificados do trabalho. Além disso, sofrimentos e intranquilidades como por exemplo, o </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descompasso</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entre o ideal e a realidade</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na adolescência, o peso da responsabilidade na fase adulta, e a perda de capacidade e </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de </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vigor físico</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na terceira idade. </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Diante d</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essa situação, fica</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mos</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pessimistas e passamos a lamentar, reclamar, resmungar e </a:t>
            </a:r>
            <a:r>
              <a:rPr lang="pt-BR"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cair no</a:t>
            </a:r>
            <a:r>
              <a:rPr lang="x-none" sz="1800">
                <a:solidFill>
                  <a:srgbClr val="EE0000"/>
                </a:solidFill>
                <a:effectLst/>
                <a:latin typeface="Verdana" panose="020B0604030504040204" pitchFamily="34" charset="0"/>
                <a:ea typeface="MS Mincho" panose="02020609040205080304" pitchFamily="49" charset="-128"/>
                <a:cs typeface="Times New Roman" panose="02020603050405020304" pitchFamily="18" charset="0"/>
              </a:rPr>
              <a:t> desespero.</a:t>
            </a:r>
            <a:r>
              <a:rPr lang="pt-BR" sz="180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Vamos refletir sobre o seu estado de espírito habitual e como você reage quando encontra dificuldades.</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600"/>
              </a:spcAft>
              <a:buNone/>
            </a:pPr>
            <a:r>
              <a:rPr lang="pt-BR" sz="180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 </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buNone/>
            </a:pPr>
            <a:r>
              <a:rPr lang="pt-BR" sz="1800" b="1">
                <a:effectLst/>
                <a:latin typeface="Verdana" panose="020B0604030504040204" pitchFamily="34" charset="0"/>
                <a:ea typeface="Meiryo" panose="020B0604030504040204" pitchFamily="34" charset="-128"/>
                <a:cs typeface="Meiryo" panose="020B0604030504040204" pitchFamily="34" charset="-128"/>
              </a:rPr>
              <a:t>2. [Preparação Mental] </a:t>
            </a:r>
            <a:r>
              <a:rPr lang="pt-BR" sz="1800">
                <a:effectLst/>
                <a:latin typeface="Verdana" panose="020B0604030504040204" pitchFamily="34" charset="0"/>
                <a:ea typeface="Meiryo" panose="020B0604030504040204" pitchFamily="34" charset="-128"/>
                <a:cs typeface="Meiryo" panose="020B0604030504040204" pitchFamily="34" charset="-128"/>
              </a:rPr>
              <a:t>Na pág. 101 consta: “A </a:t>
            </a:r>
            <a:r>
              <a:rPr lang="pt-BR" sz="1800">
                <a:solidFill>
                  <a:srgbClr val="EE0000"/>
                </a:solidFill>
                <a:effectLst/>
                <a:latin typeface="Verdana" panose="020B0604030504040204" pitchFamily="34" charset="0"/>
                <a:ea typeface="Meiryo" panose="020B0604030504040204" pitchFamily="34" charset="-128"/>
                <a:cs typeface="Meiryo" panose="020B0604030504040204" pitchFamily="34" charset="-128"/>
              </a:rPr>
              <a:t>atitude mais importante é o modo como focamos os problemas. Se pensarmos que o problema é um problema, teremos sofrimentos. Mas, se pensarmos que o problema é uma provação divina e o aceitarmos com verdadeiro sentimento de gratidão, deixará de ser sofrimento. E quando conseguimos superar o problema, a alegria será incomensurável.</a:t>
            </a:r>
            <a:r>
              <a:rPr lang="pt-BR" sz="1800">
                <a:effectLst/>
                <a:latin typeface="Verdana" panose="020B0604030504040204" pitchFamily="34" charset="0"/>
                <a:ea typeface="Meiryo" panose="020B0604030504040204" pitchFamily="34" charset="-128"/>
                <a:cs typeface="Meiryo" panose="020B0604030504040204" pitchFamily="34" charset="-128"/>
              </a:rPr>
              <a:t>” Você já enfrentou dificuldades e as aceitou com gratidão como um teste proporcionado por Deus? Que tipo de preparação mental você deve fazer para isso? Vamos discutir sobre isso.</a:t>
            </a:r>
            <a:endParaRPr lang="pt-BR"/>
          </a:p>
        </p:txBody>
      </p:sp>
    </p:spTree>
    <p:extLst>
      <p:ext uri="{BB962C8B-B14F-4D97-AF65-F5344CB8AC3E}">
        <p14:creationId xmlns:p14="http://schemas.microsoft.com/office/powerpoint/2010/main" val="293042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1EB2A41-1E99-814C-9593-F45564B98BFE}"/>
              </a:ext>
            </a:extLst>
          </p:cNvPr>
          <p:cNvSpPr txBox="1"/>
          <p:nvPr/>
        </p:nvSpPr>
        <p:spPr>
          <a:xfrm>
            <a:off x="147484" y="224802"/>
            <a:ext cx="8711380" cy="891526"/>
          </a:xfrm>
          <a:prstGeom prst="rect">
            <a:avLst/>
          </a:prstGeom>
          <a:noFill/>
        </p:spPr>
        <p:txBody>
          <a:bodyPr wrap="square">
            <a:spAutoFit/>
          </a:bodyPr>
          <a:lstStyle/>
          <a:p>
            <a:pPr algn="just" fontAlgn="base">
              <a:lnSpc>
                <a:spcPct val="115000"/>
              </a:lnSpc>
              <a:spcAft>
                <a:spcPts val="1000"/>
              </a:spcAft>
              <a:buNone/>
            </a:pPr>
            <a:r>
              <a:rPr lang="pt-BR" sz="24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2. Capítulo do “Tratado....” Vol. 7, </a:t>
            </a: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110</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buNone/>
            </a:pPr>
            <a:r>
              <a:rPr lang="pt-BR" sz="1600">
                <a:solidFill>
                  <a:srgbClr val="EE0000"/>
                </a:solidFill>
                <a:effectLst/>
                <a:latin typeface="Verdana" panose="020B0604030504040204" pitchFamily="34" charset="0"/>
                <a:ea typeface="Meiryo" panose="020B0604030504040204" pitchFamily="34" charset="-128"/>
                <a:cs typeface="Meiryo" panose="020B0604030504040204" pitchFamily="34" charset="-128"/>
              </a:rPr>
              <a:t>Redação original de 1926, de Hiroike</a:t>
            </a:r>
            <a:endParaRPr lang="pt-BR"/>
          </a:p>
        </p:txBody>
      </p:sp>
      <p:sp>
        <p:nvSpPr>
          <p:cNvPr id="5" name="CaixaDeTexto 4">
            <a:extLst>
              <a:ext uri="{FF2B5EF4-FFF2-40B4-BE49-F238E27FC236}">
                <a16:creationId xmlns:a16="http://schemas.microsoft.com/office/drawing/2014/main" id="{083919A9-FA36-FFAD-610E-5020596CF8E2}"/>
              </a:ext>
            </a:extLst>
          </p:cNvPr>
          <p:cNvSpPr txBox="1"/>
          <p:nvPr/>
        </p:nvSpPr>
        <p:spPr>
          <a:xfrm>
            <a:off x="216310" y="1253028"/>
            <a:ext cx="8711380" cy="769441"/>
          </a:xfrm>
          <a:prstGeom prst="rect">
            <a:avLst/>
          </a:prstGeom>
          <a:noFill/>
        </p:spPr>
        <p:txBody>
          <a:bodyPr wrap="square">
            <a:spAutoFit/>
          </a:bodyPr>
          <a:lstStyle/>
          <a:p>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110</a:t>
            </a:r>
            <a:r>
              <a:rPr lang="pt-BR" sz="2400" b="1">
                <a:effectLst/>
                <a:latin typeface="Verdana" panose="020B0604030504040204" pitchFamily="34" charset="0"/>
                <a:ea typeface="Meiryo" panose="020B0604030504040204" pitchFamily="34" charset="-128"/>
                <a:cs typeface="Meiryo" panose="020B0604030504040204" pitchFamily="34" charset="-128"/>
              </a:rPr>
              <a:t>. </a:t>
            </a:r>
            <a:r>
              <a:rPr lang="pt-BR" sz="2000" b="1">
                <a:effectLst/>
                <a:latin typeface="Verdana" panose="020B0604030504040204" pitchFamily="34" charset="0"/>
                <a:ea typeface="Meiryo" panose="020B0604030504040204" pitchFamily="34" charset="-128"/>
                <a:cs typeface="Meiryo" panose="020B0604030504040204" pitchFamily="34" charset="-128"/>
              </a:rPr>
              <a:t>Comparação entre benevolência e paciência</a:t>
            </a:r>
          </a:p>
          <a:p>
            <a:pPr algn="r"/>
            <a:r>
              <a:rPr lang="pt-BR" sz="2000" b="1">
                <a:effectLst/>
                <a:latin typeface="Verdana" panose="020B0604030504040204" pitchFamily="34" charset="0"/>
                <a:ea typeface="Meiryo" panose="020B0604030504040204" pitchFamily="34" charset="-128"/>
                <a:cs typeface="Meiryo" panose="020B0604030504040204" pitchFamily="34" charset="-128"/>
              </a:rPr>
              <a:t> </a:t>
            </a:r>
            <a:r>
              <a:rPr lang="pt-BR" sz="1800">
                <a:effectLst/>
                <a:latin typeface="Verdana" panose="020B0604030504040204" pitchFamily="34" charset="0"/>
                <a:ea typeface="Meiryo" panose="020B0604030504040204" pitchFamily="34" charset="-128"/>
                <a:cs typeface="Meiryo" panose="020B0604030504040204" pitchFamily="34" charset="-128"/>
              </a:rPr>
              <a:t>(autocontrole, perseverança, empenho esmerado)</a:t>
            </a:r>
            <a:endParaRPr lang="pt-BR"/>
          </a:p>
        </p:txBody>
      </p:sp>
      <p:sp>
        <p:nvSpPr>
          <p:cNvPr id="7" name="CaixaDeTexto 6">
            <a:extLst>
              <a:ext uri="{FF2B5EF4-FFF2-40B4-BE49-F238E27FC236}">
                <a16:creationId xmlns:a16="http://schemas.microsoft.com/office/drawing/2014/main" id="{7816C96A-1AC6-1BE6-50F5-F543680BF1B2}"/>
              </a:ext>
            </a:extLst>
          </p:cNvPr>
          <p:cNvSpPr txBox="1"/>
          <p:nvPr/>
        </p:nvSpPr>
        <p:spPr>
          <a:xfrm>
            <a:off x="216310" y="2451040"/>
            <a:ext cx="8711380" cy="1955920"/>
          </a:xfrm>
          <a:prstGeom prst="rect">
            <a:avLst/>
          </a:prstGeom>
          <a:noFill/>
        </p:spPr>
        <p:txBody>
          <a:bodyPr wrap="square">
            <a:spAutoFit/>
          </a:bodyPr>
          <a:lstStyle/>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 paciência, autocontrole e perseverança são qualidades reconhecidas pela moral suprema. A atitude de empenho e dedicação esmerada a uma atividade é também enaltecida.</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buNone/>
            </a:pPr>
            <a:r>
              <a:rPr lang="pt-BR" sz="1800" b="1">
                <a:effectLst/>
                <a:latin typeface="Verdana" panose="020B0604030504040204" pitchFamily="34" charset="0"/>
                <a:ea typeface="Meiryo" panose="020B0604030504040204" pitchFamily="34" charset="-128"/>
                <a:cs typeface="Meiryo" panose="020B0604030504040204" pitchFamily="34" charset="-128"/>
              </a:rPr>
              <a:t>No entanto</a:t>
            </a:r>
            <a:r>
              <a:rPr lang="pt-BR" sz="1800">
                <a:effectLst/>
                <a:latin typeface="Verdana" panose="020B0604030504040204" pitchFamily="34" charset="0"/>
                <a:ea typeface="Meiryo" panose="020B0604030504040204" pitchFamily="34" charset="-128"/>
                <a:cs typeface="Meiryo" panose="020B0604030504040204" pitchFamily="34" charset="-128"/>
              </a:rPr>
              <a:t>, a moral suprema não os considera como “moral” enquanto estas </a:t>
            </a:r>
            <a:r>
              <a:rPr lang="pt-BR" sz="1800" b="1">
                <a:effectLst/>
                <a:latin typeface="Verdana" panose="020B0604030504040204" pitchFamily="34" charset="0"/>
                <a:ea typeface="Meiryo" panose="020B0604030504040204" pitchFamily="34" charset="-128"/>
                <a:cs typeface="Meiryo" panose="020B0604030504040204" pitchFamily="34" charset="-128"/>
              </a:rPr>
              <a:t>atitudes não estiverem baseadas na benevolência</a:t>
            </a:r>
            <a:r>
              <a:rPr lang="pt-BR" sz="1800">
                <a:effectLst/>
                <a:latin typeface="Verdana" panose="020B0604030504040204" pitchFamily="34" charset="0"/>
                <a:ea typeface="Meiryo" panose="020B0604030504040204" pitchFamily="34" charset="-128"/>
                <a:cs typeface="Meiryo" panose="020B0604030504040204" pitchFamily="34" charset="-128"/>
              </a:rPr>
              <a:t>, ou seja, no verdadeiro </a:t>
            </a:r>
            <a:r>
              <a:rPr lang="pt-BR" sz="1800" b="1">
                <a:effectLst/>
                <a:latin typeface="Verdana" panose="020B0604030504040204" pitchFamily="34" charset="0"/>
                <a:ea typeface="Meiryo" panose="020B0604030504040204" pitchFamily="34" charset="-128"/>
                <a:cs typeface="Meiryo" panose="020B0604030504040204" pitchFamily="34" charset="-128"/>
              </a:rPr>
              <a:t>sentimento altruísta gradualmente trabalhado</a:t>
            </a:r>
            <a:r>
              <a:rPr lang="pt-BR" sz="1800">
                <a:effectLst/>
                <a:latin typeface="Verdana" panose="020B0604030504040204" pitchFamily="34" charset="0"/>
                <a:ea typeface="Meiryo" panose="020B0604030504040204" pitchFamily="34" charset="-128"/>
                <a:cs typeface="Meiryo" panose="020B0604030504040204" pitchFamily="34" charset="-128"/>
              </a:rPr>
              <a:t>.</a:t>
            </a:r>
            <a:endParaRPr lang="pt-BR"/>
          </a:p>
        </p:txBody>
      </p:sp>
      <p:sp>
        <p:nvSpPr>
          <p:cNvPr id="9" name="CaixaDeTexto 8">
            <a:extLst>
              <a:ext uri="{FF2B5EF4-FFF2-40B4-BE49-F238E27FC236}">
                <a16:creationId xmlns:a16="http://schemas.microsoft.com/office/drawing/2014/main" id="{1B140D35-1FAD-03C1-01FB-1FB683B8669A}"/>
              </a:ext>
            </a:extLst>
          </p:cNvPr>
          <p:cNvSpPr txBox="1"/>
          <p:nvPr/>
        </p:nvSpPr>
        <p:spPr>
          <a:xfrm>
            <a:off x="216310" y="4664703"/>
            <a:ext cx="8780206" cy="1653273"/>
          </a:xfrm>
          <a:prstGeom prst="rect">
            <a:avLst/>
          </a:prstGeom>
          <a:noFill/>
        </p:spPr>
        <p:txBody>
          <a:bodyPr wrap="square">
            <a:spAutoFit/>
          </a:bodyPr>
          <a:lstStyle/>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Se, ao contrário, continuarmos com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o exercício da paciência, do autocontrole e da perseverança, ou do empenho e esmerada dedicação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baseados ainda no sentimento egocêntrico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 portanto, estressantes –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o resultado será danos à sua saúde e ao seu conceito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(nome, imagem),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além de sofrimentos às demais pessoas</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10" name="CaixaDeTexto 9">
            <a:extLst>
              <a:ext uri="{FF2B5EF4-FFF2-40B4-BE49-F238E27FC236}">
                <a16:creationId xmlns:a16="http://schemas.microsoft.com/office/drawing/2014/main" id="{1B84C79F-7705-1E98-20FC-8382D4712F7D}"/>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418045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C14A8E0-8FA1-F570-89C3-77B9F9BE5C39}"/>
              </a:ext>
            </a:extLst>
          </p:cNvPr>
          <p:cNvSpPr txBox="1"/>
          <p:nvPr/>
        </p:nvSpPr>
        <p:spPr>
          <a:xfrm>
            <a:off x="167146" y="69120"/>
            <a:ext cx="8632723" cy="3960058"/>
          </a:xfrm>
          <a:prstGeom prst="rect">
            <a:avLst/>
          </a:prstGeom>
          <a:noFill/>
        </p:spPr>
        <p:txBody>
          <a:bodyPr wrap="square">
            <a:spAutoFit/>
          </a:bodyPr>
          <a:lstStyle/>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Isso ocorre porque a moral comum valoriza as atitudes visíveis (palavras, gestos, posturas) e, mesmo que contenham sentimentos de raiva, ódio, perplexidade, desolação, melancolia, as pessoas procuram preservar as aparências – exteriormente –, e ficam severamente tensos contendo esses sentimentos. Por tudo isso é que se torna prejudicial à sua saúde, e as suas atitudes se tornam impróprias, despercebidamente.</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Por outro lado, se o seu sentimento estiver preparado para a moral suprema, a sua verdadeira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benevolência desenvolverá mudanças nas suas atitudes</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e mesmo diante de quaisquer obstáculos, tudo será motivo de autorreflexão; e, compreendendo que se trata de </a:t>
            </a:r>
            <a:r>
              <a:rPr lang="pt-BR" sz="18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Provação Divina</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para você mesmo,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passará a acolher a circunstância com alegria e gratidão</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CE13E24E-AC57-5F49-016C-662BCABAD43B}"/>
              </a:ext>
            </a:extLst>
          </p:cNvPr>
          <p:cNvSpPr txBox="1"/>
          <p:nvPr/>
        </p:nvSpPr>
        <p:spPr>
          <a:xfrm>
            <a:off x="629264" y="5038346"/>
            <a:ext cx="7934633" cy="1466555"/>
          </a:xfrm>
          <a:prstGeom prst="rect">
            <a:avLst/>
          </a:prstGeom>
          <a:solidFill>
            <a:schemeClr val="accent4">
              <a:lumMod val="20000"/>
              <a:lumOff val="80000"/>
            </a:schemeClr>
          </a:solidFill>
        </p:spPr>
        <p:txBody>
          <a:bodyPr wrap="square">
            <a:spAutoFit/>
          </a:bodyPr>
          <a:lstStyle/>
          <a:p>
            <a:pPr algn="just">
              <a:lnSpc>
                <a:spcPct val="115000"/>
              </a:lnSpc>
              <a:spcAft>
                <a:spcPts val="1000"/>
              </a:spcAft>
              <a:buNone/>
            </a:pPr>
            <a:r>
              <a:rPr lang="pt-BR" sz="2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Provação Divina</a:t>
            </a:r>
            <a:r>
              <a:rPr lang="pt-BR" b="1">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a:solidFill>
                  <a:srgbClr val="000000"/>
                </a:solidFill>
                <a:effectLst/>
                <a:latin typeface="Verdana" panose="020B0604030504040204" pitchFamily="34" charset="0"/>
                <a:ea typeface="Meiryo" panose="020B0604030504040204" pitchFamily="34" charset="-128"/>
                <a:cs typeface="Meiryo" panose="020B0604030504040204" pitchFamily="34" charset="-128"/>
              </a:rPr>
              <a:t>= Esta é a expressão em português, mais próxima da palavra em japonês</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ja-JP">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恩寵的試練</a:t>
            </a:r>
            <a:r>
              <a:rPr lang="ja-JP" sz="200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 </a:t>
            </a:r>
            <a:r>
              <a:rPr lang="pt-BR" sz="160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a:t>
            </a:r>
            <a:r>
              <a:rPr lang="pt-BR" sz="1600" i="1">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Ontyou Teki Shiren</a:t>
            </a:r>
            <a:r>
              <a:rPr lang="pt-BR" sz="160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a:t>
            </a:r>
          </a:p>
          <a:p>
            <a:pPr algn="just">
              <a:lnSpc>
                <a:spcPct val="115000"/>
              </a:lnSpc>
              <a:spcAft>
                <a:spcPts val="1000"/>
              </a:spcAft>
              <a:buNone/>
            </a:pPr>
            <a:r>
              <a:rPr lang="pt-BR" sz="1600" b="1" i="1">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Ontyou</a:t>
            </a:r>
            <a:r>
              <a:rPr lang="pt-BR" sz="160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 </a:t>
            </a:r>
            <a:r>
              <a:rPr lang="pt-BR" sz="1600" b="1" i="1">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Teki</a:t>
            </a:r>
            <a:r>
              <a:rPr lang="pt-BR" sz="160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 significa “de favor (divino); pela graça (de Deus)”. </a:t>
            </a:r>
            <a:r>
              <a:rPr lang="pt-BR" sz="1600" b="1" i="1">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Shiren</a:t>
            </a:r>
            <a:r>
              <a:rPr lang="pt-BR" sz="1600">
                <a:solidFill>
                  <a:srgbClr val="000000"/>
                </a:solidFill>
                <a:effectLst/>
                <a:latin typeface="Verdana" panose="020B0604030504040204" pitchFamily="34" charset="0"/>
                <a:ea typeface="Meiryo" panose="020B0604030504040204" pitchFamily="34" charset="-128"/>
                <a:cs typeface="Times New Roman" panose="02020603050405020304" pitchFamily="18" charset="0"/>
              </a:rPr>
              <a:t> significa “teste, lição, avaliação, exame, prova, experiência”.</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3068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D6D7AB7-9F3F-C55F-B8E5-11A82A77F735}"/>
              </a:ext>
            </a:extLst>
          </p:cNvPr>
          <p:cNvSpPr txBox="1"/>
          <p:nvPr/>
        </p:nvSpPr>
        <p:spPr>
          <a:xfrm>
            <a:off x="604684" y="392579"/>
            <a:ext cx="8229600" cy="4479688"/>
          </a:xfrm>
          <a:prstGeom prst="rect">
            <a:avLst/>
          </a:prstGeom>
          <a:noFill/>
        </p:spPr>
        <p:txBody>
          <a:bodyPr wrap="square">
            <a:spAutoFit/>
          </a:bodyPr>
          <a:lstStyle/>
          <a:p>
            <a:pPr algn="just">
              <a:lnSpc>
                <a:spcPct val="115000"/>
              </a:lnSpc>
              <a:spcAft>
                <a:spcPts val="600"/>
              </a:spcAft>
              <a:buNone/>
            </a:pP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Referência complementar para reflexão conjunta: </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000" algn="just">
              <a:lnSpc>
                <a:spcPct val="115000"/>
              </a:lnSpc>
              <a:spcAft>
                <a:spcPts val="600"/>
              </a:spcAft>
              <a:buNone/>
            </a:pPr>
            <a:r>
              <a:rPr lang="pt-BR" sz="2000">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Amados, não se surpreendam com o fogo que surge entre vocês para os provar, como se algo estranho lhes estivesse acontecendo; </a:t>
            </a:r>
            <a:r>
              <a:rPr lang="pt-BR" sz="2000" b="1">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Mas alegrem-se</a:t>
            </a:r>
            <a:r>
              <a:rPr lang="pt-BR" sz="2000">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 à medida que participam dos sofrimentos de Cristo, para que também, quando a sua glória for revelada, vocês exultem com grande alegria. </a:t>
            </a:r>
          </a:p>
          <a:p>
            <a:pPr marL="180000" algn="r">
              <a:lnSpc>
                <a:spcPct val="115000"/>
              </a:lnSpc>
              <a:spcAft>
                <a:spcPts val="600"/>
              </a:spcAft>
              <a:buNone/>
            </a:pPr>
            <a:r>
              <a:rPr lang="pt-BR" sz="1400">
                <a:solidFill>
                  <a:srgbClr val="000000"/>
                </a:solidFill>
                <a:effectLst/>
                <a:latin typeface="Souvenir Lt BT" panose="02080503040505020303" pitchFamily="18" charset="0"/>
                <a:ea typeface="Meiryo" panose="020B0604030504040204" pitchFamily="34" charset="-128"/>
                <a:cs typeface="Times New Roman" panose="02020603050405020304" pitchFamily="18" charset="0"/>
              </a:rPr>
              <a:t>(1 Pedro 4:12,13)</a:t>
            </a:r>
            <a:endParaRPr lang="pt-BR" sz="24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000" algn="just">
              <a:buNone/>
            </a:pPr>
            <a:endParaRPr lang="pt-BR" sz="2000">
              <a:effectLst/>
              <a:latin typeface="Souvenir Lt BT" panose="02080503040505020303" pitchFamily="18" charset="0"/>
              <a:ea typeface="Meiryo" panose="020B0604030504040204" pitchFamily="34" charset="-128"/>
              <a:cs typeface="Times New Roman" panose="02020603050405020304" pitchFamily="18" charset="0"/>
            </a:endParaRPr>
          </a:p>
          <a:p>
            <a:pPr marL="180000" algn="just">
              <a:buNone/>
            </a:pPr>
            <a:r>
              <a:rPr lang="pt-BR" sz="2000">
                <a:effectLst/>
                <a:latin typeface="Souvenir Lt BT" panose="02080503040505020303" pitchFamily="18" charset="0"/>
                <a:ea typeface="Meiryo" panose="020B0604030504040204" pitchFamily="34" charset="-128"/>
                <a:cs typeface="Times New Roman" panose="02020603050405020304" pitchFamily="18" charset="0"/>
              </a:rPr>
              <a:t>Meus irmãos, </a:t>
            </a:r>
            <a:r>
              <a:rPr lang="pt-BR" sz="2000">
                <a:solidFill>
                  <a:srgbClr val="000000"/>
                </a:solidFill>
                <a:latin typeface="Souvenir Lt BT" panose="02080503040505020303" pitchFamily="18" charset="0"/>
                <a:ea typeface="Meiryo" panose="020B0604030504040204" pitchFamily="34" charset="-128"/>
                <a:cs typeface="Times New Roman" panose="02020603050405020304" pitchFamily="18" charset="0"/>
              </a:rPr>
              <a:t>considerem</a:t>
            </a:r>
            <a:r>
              <a:rPr lang="pt-BR" sz="2000">
                <a:effectLst/>
                <a:latin typeface="Souvenir Lt BT" panose="02080503040505020303" pitchFamily="18" charset="0"/>
                <a:ea typeface="Meiryo" panose="020B0604030504040204" pitchFamily="34" charset="-128"/>
                <a:cs typeface="Times New Roman" panose="02020603050405020304" pitchFamily="18" charset="0"/>
              </a:rPr>
              <a:t> </a:t>
            </a:r>
            <a:r>
              <a:rPr lang="pt-BR" sz="2000" b="1">
                <a:effectLst/>
                <a:latin typeface="Souvenir Lt BT" panose="02080503040505020303" pitchFamily="18" charset="0"/>
                <a:ea typeface="Meiryo" panose="020B0604030504040204" pitchFamily="34" charset="-128"/>
                <a:cs typeface="Times New Roman" panose="02020603050405020304" pitchFamily="18" charset="0"/>
              </a:rPr>
              <a:t>motivo de grande alegria</a:t>
            </a:r>
            <a:r>
              <a:rPr lang="pt-BR" sz="2000">
                <a:effectLst/>
                <a:latin typeface="Souvenir Lt BT" panose="02080503040505020303" pitchFamily="18" charset="0"/>
                <a:ea typeface="Meiryo" panose="020B0604030504040204" pitchFamily="34" charset="-128"/>
                <a:cs typeface="Times New Roman" panose="02020603050405020304" pitchFamily="18" charset="0"/>
              </a:rPr>
              <a:t> o fato de passarem por diversas provações, </a:t>
            </a:r>
            <a:r>
              <a:rPr lang="pt-BR" sz="2000">
                <a:latin typeface="Souvenir Lt BT" panose="02080503040505020303" pitchFamily="18" charset="0"/>
                <a:ea typeface="Meiryo" panose="020B0604030504040204" pitchFamily="34" charset="-128"/>
                <a:cs typeface="Times New Roman" panose="02020603050405020304" pitchFamily="18" charset="0"/>
              </a:rPr>
              <a:t>pois vocês </a:t>
            </a:r>
            <a:r>
              <a:rPr lang="pt-BR" sz="2000">
                <a:effectLst/>
                <a:latin typeface="Souvenir Lt BT" panose="02080503040505020303" pitchFamily="18" charset="0"/>
                <a:ea typeface="Meiryo" panose="020B0604030504040204" pitchFamily="34" charset="-128"/>
                <a:cs typeface="Times New Roman" panose="02020603050405020304" pitchFamily="18" charset="0"/>
              </a:rPr>
              <a:t>sabem que a prova da sua fé produz perseverança. E a perseverança deve ter ação completa, a fim de que vocês sejam maduros e íntegros, sem lhes faltar coisa alguma</a:t>
            </a:r>
            <a:r>
              <a:rPr lang="pt-BR" sz="1600">
                <a:effectLst/>
                <a:latin typeface="Souvenir Lt BT" panose="02080503040505020303" pitchFamily="18" charset="0"/>
                <a:ea typeface="Meiryo" panose="020B0604030504040204" pitchFamily="34" charset="-128"/>
                <a:cs typeface="Times New Roman" panose="02020603050405020304" pitchFamily="18" charset="0"/>
              </a:rPr>
              <a:t>.</a:t>
            </a:r>
          </a:p>
          <a:p>
            <a:pPr marL="180000" algn="r">
              <a:buNone/>
            </a:pPr>
            <a:r>
              <a:rPr lang="pt-BR" sz="1600">
                <a:effectLst/>
                <a:latin typeface="Souvenir Lt BT" panose="02080503040505020303" pitchFamily="18" charset="0"/>
                <a:ea typeface="Meiryo" panose="020B0604030504040204" pitchFamily="34" charset="-128"/>
                <a:cs typeface="Times New Roman" panose="02020603050405020304" pitchFamily="18" charset="0"/>
              </a:rPr>
              <a:t> </a:t>
            </a:r>
            <a:r>
              <a:rPr lang="pt-BR" sz="1400">
                <a:effectLst/>
                <a:latin typeface="Souvenir Lt BT" panose="02080503040505020303" pitchFamily="18" charset="0"/>
                <a:ea typeface="Meiryo" panose="020B0604030504040204" pitchFamily="34" charset="-128"/>
                <a:cs typeface="Times New Roman" panose="02020603050405020304" pitchFamily="18" charset="0"/>
              </a:rPr>
              <a:t>(Tiago 1:2-4)</a:t>
            </a:r>
            <a:endParaRPr lang="pt-BR" sz="2000"/>
          </a:p>
        </p:txBody>
      </p:sp>
      <p:sp>
        <p:nvSpPr>
          <p:cNvPr id="5" name="CaixaDeTexto 4">
            <a:extLst>
              <a:ext uri="{FF2B5EF4-FFF2-40B4-BE49-F238E27FC236}">
                <a16:creationId xmlns:a16="http://schemas.microsoft.com/office/drawing/2014/main" id="{95053D8B-6719-FC2E-BE29-87811CCCF4F9}"/>
              </a:ext>
            </a:extLst>
          </p:cNvPr>
          <p:cNvSpPr txBox="1"/>
          <p:nvPr/>
        </p:nvSpPr>
        <p:spPr>
          <a:xfrm>
            <a:off x="1524001" y="5234315"/>
            <a:ext cx="6656438" cy="1231106"/>
          </a:xfrm>
          <a:prstGeom prst="rect">
            <a:avLst/>
          </a:prstGeom>
          <a:solidFill>
            <a:schemeClr val="accent4">
              <a:lumMod val="20000"/>
              <a:lumOff val="80000"/>
            </a:schemeClr>
          </a:solidFill>
        </p:spPr>
        <p:txBody>
          <a:bodyPr wrap="square">
            <a:spAutoFit/>
          </a:bodyPr>
          <a:lstStyle/>
          <a:p>
            <a:pPr>
              <a:spcAft>
                <a:spcPts val="1200"/>
              </a:spcAft>
            </a:pPr>
            <a:r>
              <a:rPr lang="pt-BR" sz="1800" b="1">
                <a:solidFill>
                  <a:srgbClr val="002060"/>
                </a:solidFill>
                <a:effectLst/>
                <a:latin typeface="Verdana" panose="020B0604030504040204" pitchFamily="34" charset="0"/>
                <a:ea typeface="Meiryo" panose="020B0604030504040204" pitchFamily="34" charset="-128"/>
                <a:cs typeface="Meiryo" panose="020B0604030504040204" pitchFamily="34" charset="-128"/>
              </a:rPr>
              <a:t>Cases a serem comentados: </a:t>
            </a:r>
          </a:p>
          <a:p>
            <a:pPr lvl="2">
              <a:spcAft>
                <a:spcPts val="1200"/>
              </a:spcAft>
            </a:pPr>
            <a:r>
              <a:rPr lang="ja-JP" b="1">
                <a:solidFill>
                  <a:srgbClr val="002060"/>
                </a:solidFill>
                <a:effectLst/>
                <a:latin typeface="Verdana" panose="020B0604030504040204" pitchFamily="34" charset="0"/>
                <a:ea typeface="Meiryo" panose="020B0604030504040204" pitchFamily="34" charset="-128"/>
                <a:cs typeface="Meiryo" panose="020B0604030504040204" pitchFamily="34" charset="-128"/>
              </a:rPr>
              <a:t>（１）</a:t>
            </a:r>
            <a:r>
              <a:rPr lang="ja-JP">
                <a:solidFill>
                  <a:srgbClr val="002060"/>
                </a:solidFill>
                <a:effectLst/>
                <a:latin typeface="Verdana" panose="020B0604030504040204" pitchFamily="34" charset="0"/>
                <a:ea typeface="Meiryo" panose="020B0604030504040204" pitchFamily="34" charset="-128"/>
                <a:cs typeface="Meiryo" panose="020B0604030504040204" pitchFamily="34" charset="-128"/>
              </a:rPr>
              <a:t>博士からバカと叱られる。</a:t>
            </a:r>
            <a:endParaRPr lang="pt-BR" altLang="ja-JP">
              <a:solidFill>
                <a:srgbClr val="002060"/>
              </a:solidFill>
              <a:effectLst/>
              <a:latin typeface="Verdana" panose="020B0604030504040204" pitchFamily="34" charset="0"/>
              <a:ea typeface="Meiryo" panose="020B0604030504040204" pitchFamily="34" charset="-128"/>
              <a:cs typeface="Meiryo" panose="020B0604030504040204" pitchFamily="34" charset="-128"/>
            </a:endParaRPr>
          </a:p>
          <a:p>
            <a:pPr lvl="2">
              <a:spcAft>
                <a:spcPts val="1200"/>
              </a:spcAft>
            </a:pPr>
            <a:r>
              <a:rPr lang="ja-JP" b="1">
                <a:solidFill>
                  <a:srgbClr val="002060"/>
                </a:solidFill>
                <a:effectLst/>
                <a:latin typeface="Verdana" panose="020B0604030504040204" pitchFamily="34" charset="0"/>
                <a:ea typeface="Meiryo" panose="020B0604030504040204" pitchFamily="34" charset="-128"/>
                <a:cs typeface="Meiryo" panose="020B0604030504040204" pitchFamily="34" charset="-128"/>
              </a:rPr>
              <a:t>（２）</a:t>
            </a:r>
            <a:r>
              <a:rPr lang="ja-JP">
                <a:solidFill>
                  <a:srgbClr val="002060"/>
                </a:solidFill>
                <a:effectLst/>
                <a:latin typeface="Verdana" panose="020B0604030504040204" pitchFamily="34" charset="0"/>
                <a:ea typeface="Meiryo" panose="020B0604030504040204" pitchFamily="34" charset="-128"/>
                <a:cs typeface="Meiryo" panose="020B0604030504040204" pitchFamily="34" charset="-128"/>
              </a:rPr>
              <a:t>お伊勢参りと土産物売り</a:t>
            </a:r>
            <a:endParaRPr lang="pt-BR">
              <a:solidFill>
                <a:srgbClr val="002060"/>
              </a:solidFill>
            </a:endParaRPr>
          </a:p>
        </p:txBody>
      </p:sp>
    </p:spTree>
    <p:extLst>
      <p:ext uri="{BB962C8B-B14F-4D97-AF65-F5344CB8AC3E}">
        <p14:creationId xmlns:p14="http://schemas.microsoft.com/office/powerpoint/2010/main" val="170150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DD1CB26-F1BC-ECCB-D6E4-4869A322583B}"/>
              </a:ext>
            </a:extLst>
          </p:cNvPr>
          <p:cNvSpPr txBox="1"/>
          <p:nvPr/>
        </p:nvSpPr>
        <p:spPr>
          <a:xfrm>
            <a:off x="108461" y="234431"/>
            <a:ext cx="8012282" cy="523220"/>
          </a:xfrm>
          <a:prstGeom prst="rect">
            <a:avLst/>
          </a:prstGeom>
          <a:noFill/>
        </p:spPr>
        <p:txBody>
          <a:bodyPr wrap="square">
            <a:spAutoFit/>
          </a:bodyPr>
          <a:lstStyle/>
          <a:p>
            <a:r>
              <a:rPr lang="pt-BR" sz="2400" b="1" dirty="0">
                <a:highlight>
                  <a:srgbClr val="FFFF00"/>
                </a:highlight>
                <a:latin typeface="Verdana" panose="020B0604030504040204" pitchFamily="34" charset="0"/>
                <a:ea typeface="Meiryo" panose="020B0604030504040204" pitchFamily="34" charset="-128"/>
                <a:cs typeface="Meiryo" panose="020B0604030504040204" pitchFamily="34" charset="-128"/>
              </a:rPr>
              <a:t>3</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800">
                <a:effectLst/>
                <a:highlight>
                  <a:srgbClr val="FFFF00"/>
                </a:highlight>
                <a:latin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Livro “Citações de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Chikuro Hiroike</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2400" b="1" dirty="0">
                <a:effectLst/>
                <a:latin typeface="Verdana" panose="020B0604030504040204" pitchFamily="34" charset="0"/>
                <a:ea typeface="Meiryo" panose="020B0604030504040204" pitchFamily="34" charset="-128"/>
                <a:cs typeface="Meiryo" panose="020B0604030504040204" pitchFamily="34" charset="-128"/>
              </a:rPr>
              <a:t> </a:t>
            </a:r>
            <a:endParaRPr lang="pt-BR" sz="2400" dirty="0"/>
          </a:p>
        </p:txBody>
      </p:sp>
      <p:sp>
        <p:nvSpPr>
          <p:cNvPr id="5" name="CaixaDeTexto 4">
            <a:extLst>
              <a:ext uri="{FF2B5EF4-FFF2-40B4-BE49-F238E27FC236}">
                <a16:creationId xmlns:a16="http://schemas.microsoft.com/office/drawing/2014/main" id="{E9553582-31C7-5B3E-68D0-59339813B11D}"/>
              </a:ext>
            </a:extLst>
          </p:cNvPr>
          <p:cNvSpPr txBox="1"/>
          <p:nvPr/>
        </p:nvSpPr>
        <p:spPr>
          <a:xfrm>
            <a:off x="265471" y="1146644"/>
            <a:ext cx="8613058" cy="2647776"/>
          </a:xfrm>
          <a:prstGeom prst="rect">
            <a:avLst/>
          </a:prstGeom>
          <a:noFill/>
        </p:spPr>
        <p:txBody>
          <a:bodyPr wrap="square">
            <a:spAutoFit/>
          </a:bodyPr>
          <a:lstStyle/>
          <a:p>
            <a:pPr algn="just">
              <a:lnSpc>
                <a:spcPct val="115000"/>
              </a:lnSpc>
              <a:spcAft>
                <a:spcPts val="10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35,</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Adversidades na vida:</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Mesmo diante de dificuldades que pareçam insuperáveis, de situações vexatórias ou de prejuízos, faça uma autorreflexão autêntica e, uma vez superada essa fase, seja uma pessoa de destaque dentre todas as demais. Se não conseguir suportá-las (as dificuldades), e passar a manifestar raiva, mágoa e revolta, então, não conseguirá alcançar a excelência do seu caráter.”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r">
              <a:lnSpc>
                <a:spcPct val="115000"/>
              </a:lnSpc>
              <a:spcAft>
                <a:spcPts val="600"/>
              </a:spcAft>
              <a:buNone/>
            </a:pP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Fonte: Diário, em 23-nov-1933, no 2º Ensinamento no rio </a:t>
            </a:r>
            <a:r>
              <a:rPr lang="pt-BR" sz="12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Isuzuka</a:t>
            </a: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 em </a:t>
            </a:r>
            <a:r>
              <a:rPr lang="pt-BR" sz="12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Ise</a:t>
            </a: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r">
              <a:lnSpc>
                <a:spcPct val="115000"/>
              </a:lnSpc>
              <a:spcAft>
                <a:spcPts val="1200"/>
              </a:spcAft>
              <a:buNone/>
            </a:pP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Obs.: Na pág. 35 há outras citações referentes ao tema “Adversidades na vida”.</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7" name="CaixaDeTexto 6">
            <a:extLst>
              <a:ext uri="{FF2B5EF4-FFF2-40B4-BE49-F238E27FC236}">
                <a16:creationId xmlns:a16="http://schemas.microsoft.com/office/drawing/2014/main" id="{77E1B26D-97D2-786D-2E9E-68A03DD7B8D2}"/>
              </a:ext>
            </a:extLst>
          </p:cNvPr>
          <p:cNvSpPr txBox="1"/>
          <p:nvPr/>
        </p:nvSpPr>
        <p:spPr>
          <a:xfrm>
            <a:off x="265471" y="4183414"/>
            <a:ext cx="8613058" cy="2440155"/>
          </a:xfrm>
          <a:prstGeom prst="rect">
            <a:avLst/>
          </a:prstGeom>
          <a:noFill/>
        </p:spPr>
        <p:txBody>
          <a:bodyPr wrap="square">
            <a:spAutoFit/>
          </a:bodyPr>
          <a:lstStyle/>
          <a:p>
            <a:pPr algn="just">
              <a:lnSpc>
                <a:spcPct val="115000"/>
              </a:lnSpc>
              <a:spcAft>
                <a:spcPts val="10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203</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Métodos para o melhoramento do destino na vida:</a:t>
            </a:r>
            <a:r>
              <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Aconteça o que acontecer, fique sempre conectado ao ensinamento e ao Ortolino Espiritual</a:t>
            </a:r>
            <a:r>
              <a:rPr lang="pt-BR" sz="1800" baseline="3000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Com isso, mesmo que encontre obstáculos pelo caminho, as portas do seu destino se abrirão, sem falta, e conquistará a felicidade.”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lnSpc>
                <a:spcPct val="115000"/>
              </a:lnSpc>
              <a:spcAft>
                <a:spcPts val="1000"/>
              </a:spcAft>
              <a:buNone/>
            </a:pP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Sra. </a:t>
            </a:r>
            <a:r>
              <a:rPr lang="pt-BR" sz="12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Masako Matsuura</a:t>
            </a: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 Revista </a:t>
            </a:r>
            <a:r>
              <a:rPr lang="pt-BR" sz="1200" i="1">
                <a:solidFill>
                  <a:srgbClr val="000000"/>
                </a:solidFill>
                <a:effectLst/>
                <a:latin typeface="Verdana" panose="020B0604030504040204" pitchFamily="34" charset="0"/>
                <a:ea typeface="Meiryo" panose="020B0604030504040204" pitchFamily="34" charset="-128"/>
                <a:cs typeface="Meiryo" panose="020B0604030504040204" pitchFamily="34" charset="-128"/>
              </a:rPr>
              <a:t>Reirou</a:t>
            </a: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 n</a:t>
            </a:r>
            <a:r>
              <a:rPr lang="pt-BR" sz="1200" baseline="30000">
                <a:solidFill>
                  <a:srgbClr val="000000"/>
                </a:solidFill>
                <a:effectLst/>
                <a:latin typeface="Verdana" panose="020B0604030504040204" pitchFamily="34" charset="0"/>
                <a:ea typeface="Meiryo" panose="020B0604030504040204" pitchFamily="34" charset="-128"/>
                <a:cs typeface="Meiryo" panose="020B0604030504040204" pitchFamily="34" charset="-128"/>
              </a:rPr>
              <a:t>o</a:t>
            </a:r>
            <a:r>
              <a:rPr lang="pt-BR" sz="1200">
                <a:solidFill>
                  <a:srgbClr val="000000"/>
                </a:solidFill>
                <a:effectLst/>
                <a:latin typeface="Verdana" panose="020B0604030504040204" pitchFamily="34" charset="0"/>
                <a:ea typeface="Meiryo" panose="020B0604030504040204" pitchFamily="34" charset="-128"/>
                <a:cs typeface="Meiryo" panose="020B0604030504040204" pitchFamily="34" charset="-128"/>
              </a:rPr>
              <a:t> 16, pág. 88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r">
              <a:buNone/>
            </a:pPr>
            <a:r>
              <a:rPr lang="pt-BR" sz="12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200">
                <a:effectLst/>
                <a:latin typeface="Verdana" panose="020B0604030504040204" pitchFamily="34" charset="0"/>
                <a:ea typeface="Meiryo" panose="020B0604030504040204" pitchFamily="34" charset="-128"/>
                <a:cs typeface="Meiryo" panose="020B0604030504040204" pitchFamily="34" charset="-128"/>
              </a:rPr>
              <a:t> = Conjunto sucessório de benfeitores da nossa vida espiritual</a:t>
            </a:r>
            <a:r>
              <a:rPr lang="pt-BR" sz="1400">
                <a:effectLst/>
                <a:latin typeface="Verdana" panose="020B0604030504040204" pitchFamily="34" charset="0"/>
                <a:ea typeface="Meiryo" panose="020B0604030504040204" pitchFamily="34" charset="-128"/>
                <a:cs typeface="Meiryo" panose="020B0604030504040204" pitchFamily="34" charset="-128"/>
              </a:rPr>
              <a:t>.</a:t>
            </a:r>
            <a:endParaRPr lang="pt-BR"/>
          </a:p>
        </p:txBody>
      </p:sp>
    </p:spTree>
    <p:extLst>
      <p:ext uri="{BB962C8B-B14F-4D97-AF65-F5344CB8AC3E}">
        <p14:creationId xmlns:p14="http://schemas.microsoft.com/office/powerpoint/2010/main" val="652088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4742FA1-7E3C-3B90-4EB7-BAE6934B3793}"/>
              </a:ext>
            </a:extLst>
          </p:cNvPr>
          <p:cNvSpPr txBox="1"/>
          <p:nvPr/>
        </p:nvSpPr>
        <p:spPr>
          <a:xfrm>
            <a:off x="7012202" y="634229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6" name="CaixaDeTexto 5">
            <a:extLst>
              <a:ext uri="{FF2B5EF4-FFF2-40B4-BE49-F238E27FC236}">
                <a16:creationId xmlns:a16="http://schemas.microsoft.com/office/drawing/2014/main" id="{967EF908-356B-FF65-2509-854952677185}"/>
              </a:ext>
            </a:extLst>
          </p:cNvPr>
          <p:cNvSpPr txBox="1"/>
          <p:nvPr/>
        </p:nvSpPr>
        <p:spPr>
          <a:xfrm>
            <a:off x="117987" y="146378"/>
            <a:ext cx="8758542"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Meiryo" panose="020B0604030504040204" pitchFamily="34" charset="-128"/>
                <a:cs typeface="Meiryo" panose="020B0604030504040204" pitchFamily="34" charset="-128"/>
              </a:rPr>
              <a:t>4</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highlight>
                  <a:srgbClr val="FFFF00"/>
                </a:highlight>
                <a:latin typeface="Verdana" panose="020B0604030504040204" pitchFamily="34" charset="0"/>
                <a:ea typeface="Meiryo" panose="020B0604030504040204" pitchFamily="34" charset="-128"/>
              </a:rPr>
              <a:t>Livro: 366 dias com as palavras da Nova Moral </a:t>
            </a:r>
          </a:p>
        </p:txBody>
      </p:sp>
      <p:sp>
        <p:nvSpPr>
          <p:cNvPr id="5" name="CaixaDeTexto 4">
            <a:extLst>
              <a:ext uri="{FF2B5EF4-FFF2-40B4-BE49-F238E27FC236}">
                <a16:creationId xmlns:a16="http://schemas.microsoft.com/office/drawing/2014/main" id="{16ED0506-8E24-C108-6002-5F4EACB39745}"/>
              </a:ext>
            </a:extLst>
          </p:cNvPr>
          <p:cNvSpPr txBox="1"/>
          <p:nvPr/>
        </p:nvSpPr>
        <p:spPr>
          <a:xfrm>
            <a:off x="267471" y="608043"/>
            <a:ext cx="8602226" cy="6161046"/>
          </a:xfrm>
          <a:prstGeom prst="rect">
            <a:avLst/>
          </a:prstGeom>
          <a:noFill/>
        </p:spPr>
        <p:txBody>
          <a:bodyPr wrap="square">
            <a:spAutoFit/>
          </a:bodyPr>
          <a:lstStyle/>
          <a:p>
            <a:pPr algn="just">
              <a:lnSpc>
                <a:spcPct val="150000"/>
              </a:lnSpc>
              <a:spcAft>
                <a:spcPts val="600"/>
              </a:spcAft>
              <a:buNone/>
            </a:pPr>
            <a:r>
              <a:rPr lang="pt-BR" sz="18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151</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Fracassos e frustrações dos grandes homens</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12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Todas as pessoas experimentam algum tipo de “fracasso”. Não há pessoas que nunca falham. Sabemos muito bem disso, mas quando realmente falhamos, ficamos deprimidos e a recuperação nem sempre é simples. Mas, perder o espírito de luta, de enfrentar o desafio, por causa do medo de falhar novamente, é realmente uma pena.</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effectLst/>
                <a:latin typeface="Verdana" panose="020B0604030504040204" pitchFamily="34" charset="0"/>
                <a:ea typeface="Meiryo" panose="020B0604030504040204" pitchFamily="34" charset="-128"/>
                <a:cs typeface="Meiryo" panose="020B0604030504040204" pitchFamily="34" charset="-128"/>
              </a:rPr>
              <a:t>Antes de conquistar a invenção da lâmpada, o americano Thomas Edison (1847-1931)</a:t>
            </a:r>
            <a:r>
              <a:rPr lang="pt-BR" sz="18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a:effectLst/>
                <a:latin typeface="Verdana" panose="020B0604030504040204" pitchFamily="34" charset="0"/>
                <a:ea typeface="Meiryo" panose="020B0604030504040204" pitchFamily="34" charset="-128"/>
                <a:cs typeface="Meiryo" panose="020B0604030504040204" pitchFamily="34" charset="-128"/>
              </a:rPr>
              <a:t> também passou por inúmeras experiências repetidamente fracassadas. </a:t>
            </a:r>
            <a:r>
              <a:rPr lang="pt-BR">
                <a:solidFill>
                  <a:srgbClr val="000000"/>
                </a:solidFill>
                <a:latin typeface="Verdana" panose="020B0604030504040204" pitchFamily="34" charset="0"/>
                <a:ea typeface="Meiryo" panose="020B0604030504040204" pitchFamily="34" charset="-128"/>
              </a:rPr>
              <a:t>No</a:t>
            </a:r>
            <a:r>
              <a:rPr lang="pt-BR" sz="1800">
                <a:effectLst/>
                <a:latin typeface="Verdana" panose="020B0604030504040204" pitchFamily="34" charset="0"/>
                <a:ea typeface="Meiryo" panose="020B0604030504040204" pitchFamily="34" charset="-128"/>
                <a:cs typeface="Meiryo" panose="020B0604030504040204" pitchFamily="34" charset="-128"/>
              </a:rPr>
              <a:t> entanto, disse ele mais tarde: “Nunca fiquei desapontado ou com vontade de desistir.”</a:t>
            </a:r>
          </a:p>
          <a:p>
            <a:pPr algn="just">
              <a:lnSpc>
                <a:spcPct val="150000"/>
              </a:lnSpc>
              <a:buNone/>
            </a:pPr>
            <a:r>
              <a:rPr lang="pt-BR">
                <a:solidFill>
                  <a:srgbClr val="000000"/>
                </a:solidFill>
                <a:latin typeface="Verdana" panose="020B0604030504040204" pitchFamily="34" charset="0"/>
                <a:ea typeface="Meiryo" panose="020B0604030504040204" pitchFamily="34" charset="-128"/>
              </a:rPr>
              <a:t>Outros grandes homens também vivenciaram muitos fracassos e frustrações enfrentando situações que nem sempre foram “um mar de rosas”. Mesmo assim, eles nunca desistiram, transformando os fracassos e frustrações numa alavanca para conquistar o sucesso.</a:t>
            </a:r>
          </a:p>
        </p:txBody>
      </p:sp>
    </p:spTree>
    <p:extLst>
      <p:ext uri="{BB962C8B-B14F-4D97-AF65-F5344CB8AC3E}">
        <p14:creationId xmlns:p14="http://schemas.microsoft.com/office/powerpoint/2010/main" val="2846277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51389ED4-0BD8-25E6-F6B4-402158A1B536}"/>
              </a:ext>
            </a:extLst>
          </p:cNvPr>
          <p:cNvSpPr txBox="1"/>
          <p:nvPr/>
        </p:nvSpPr>
        <p:spPr>
          <a:xfrm>
            <a:off x="199767" y="482238"/>
            <a:ext cx="8602226" cy="4213076"/>
          </a:xfrm>
          <a:prstGeom prst="rect">
            <a:avLst/>
          </a:prstGeom>
          <a:noFill/>
        </p:spPr>
        <p:txBody>
          <a:bodyPr wrap="square">
            <a:spAutoFit/>
          </a:bodyPr>
          <a:lstStyle/>
          <a:p>
            <a:pPr algn="just">
              <a:lnSpc>
                <a:spcPct val="150000"/>
              </a:lnSpc>
            </a:pPr>
            <a:r>
              <a:rPr lang="pt-BR" sz="2800" baseline="30000">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a:t>
            </a:r>
            <a:r>
              <a:rPr lang="pt-BR" sz="2800" baseline="30000">
                <a:effectLst/>
                <a:latin typeface="Souvenir Lt BT" panose="02080503040505020303" pitchFamily="18" charset="0"/>
                <a:ea typeface="Meiryo" panose="020B0604030504040204" pitchFamily="34" charset="-128"/>
                <a:cs typeface="Meiryo" panose="020B0604030504040204" pitchFamily="34" charset="-128"/>
              </a:rPr>
              <a:t> </a:t>
            </a:r>
            <a:r>
              <a:rPr lang="pt-BR">
                <a:effectLst/>
                <a:latin typeface="Souvenir Lt BT" panose="02080503040505020303" pitchFamily="18" charset="0"/>
                <a:ea typeface="Meiryo" panose="020B0604030504040204" pitchFamily="34" charset="-128"/>
                <a:cs typeface="Meiryo" panose="020B0604030504040204" pitchFamily="34" charset="-128"/>
              </a:rPr>
              <a:t>Sobre a invenção da lâmpada incandescente, Thomas Edison fez nada menos de 700 experimentos infrutíferos durante longos anos.  Um dia, um dos seus auxiliares, desanimado com tantos fracassos, sugeriu a Edison que desistisse de futuras tentativas, porque, depois de 700 tentativas, não havia avançado um só passo. Ao que ele respondeu: “– </a:t>
            </a:r>
            <a:r>
              <a:rPr lang="pt-BR" i="1">
                <a:effectLst/>
                <a:latin typeface="Souvenir Lt BT" panose="02080503040505020303" pitchFamily="18" charset="0"/>
                <a:ea typeface="Meiryo" panose="020B0604030504040204" pitchFamily="34" charset="-128"/>
                <a:cs typeface="Meiryo" panose="020B0604030504040204" pitchFamily="34" charset="-128"/>
              </a:rPr>
              <a:t>O quê? Não avançamos um só passo? Avançamos 700 passos rumo ao êxito final! Sabemos de 700 coisas que não deram certo! Estamos para além de 700 ilusões que mantínhamos anos atrás e que hoje não nos iludem mais. E a isso você chama perda de tempo?</a:t>
            </a:r>
            <a:r>
              <a:rPr lang="pt-BR">
                <a:effectLst/>
                <a:latin typeface="Souvenir Lt BT" panose="02080503040505020303" pitchFamily="18" charset="0"/>
                <a:ea typeface="Meiryo" panose="020B0604030504040204" pitchFamily="34" charset="-128"/>
                <a:cs typeface="Meiryo" panose="020B0604030504040204" pitchFamily="34" charset="-128"/>
              </a:rPr>
              <a:t>”. Esse homem estava habituado a pensar positivamente. Este é segredo dos seus estupendos triunfos. Por isso, finalmente, em 1879, aos 32 anos, Edison concluiu a invenção da lâmpada elétrica, depois de realizar 1.200 tentativas.</a:t>
            </a:r>
            <a:endParaRPr lang="pt-BR">
              <a:latin typeface="Souvenir Lt BT" panose="02080503040505020303" pitchFamily="18" charset="0"/>
            </a:endParaRPr>
          </a:p>
        </p:txBody>
      </p:sp>
      <p:sp>
        <p:nvSpPr>
          <p:cNvPr id="3" name="CaixaDeTexto 2">
            <a:extLst>
              <a:ext uri="{FF2B5EF4-FFF2-40B4-BE49-F238E27FC236}">
                <a16:creationId xmlns:a16="http://schemas.microsoft.com/office/drawing/2014/main" id="{31C8BE5E-96A1-9220-E99D-3802909122A5}"/>
              </a:ext>
            </a:extLst>
          </p:cNvPr>
          <p:cNvSpPr txBox="1"/>
          <p:nvPr/>
        </p:nvSpPr>
        <p:spPr>
          <a:xfrm>
            <a:off x="2204720" y="5182215"/>
            <a:ext cx="5191760" cy="1477328"/>
          </a:xfrm>
          <a:prstGeom prst="rect">
            <a:avLst/>
          </a:prstGeom>
          <a:solidFill>
            <a:schemeClr val="accent4">
              <a:lumMod val="20000"/>
              <a:lumOff val="80000"/>
            </a:schemeClr>
          </a:solidFill>
        </p:spPr>
        <p:txBody>
          <a:bodyPr wrap="square">
            <a:spAutoFit/>
          </a:bodyPr>
          <a:lstStyle/>
          <a:p>
            <a:r>
              <a:rPr lang="pt-BR" sz="1800" b="1">
                <a:solidFill>
                  <a:srgbClr val="EE0000"/>
                </a:solidFill>
                <a:effectLst/>
                <a:latin typeface="Verdana" panose="020B0604030504040204" pitchFamily="34" charset="0"/>
                <a:ea typeface="Meiryo" panose="020B0604030504040204" pitchFamily="34" charset="-128"/>
                <a:cs typeface="Meiryo" panose="020B0604030504040204" pitchFamily="34" charset="-128"/>
              </a:rPr>
              <a:t>Cases a serem comentados</a:t>
            </a:r>
            <a:r>
              <a:rPr lang="pt-BR" sz="1800">
                <a:solidFill>
                  <a:srgbClr val="EE0000"/>
                </a:solidFill>
                <a:effectLst/>
                <a:latin typeface="Verdana" panose="020B0604030504040204" pitchFamily="34" charset="0"/>
                <a:ea typeface="Meiryo" panose="020B0604030504040204" pitchFamily="34" charset="-128"/>
                <a:cs typeface="Meiryo" panose="020B0604030504040204" pitchFamily="34" charset="-128"/>
              </a:rPr>
              <a:t>: </a:t>
            </a:r>
          </a:p>
          <a:p>
            <a:r>
              <a:rPr lang="pt-BR">
                <a:solidFill>
                  <a:srgbClr val="EE0000"/>
                </a:solidFill>
                <a:latin typeface="Verdana" panose="020B0604030504040204" pitchFamily="34" charset="0"/>
                <a:ea typeface="Meiryo" panose="020B0604030504040204" pitchFamily="34" charset="-128"/>
                <a:cs typeface="Meiryo" panose="020B0604030504040204" pitchFamily="34" charset="-128"/>
              </a:rPr>
              <a:t>A</a:t>
            </a:r>
            <a:r>
              <a:rPr lang="pt-BR" sz="1800">
                <a:solidFill>
                  <a:srgbClr val="EE0000"/>
                </a:solidFill>
                <a:effectLst/>
                <a:latin typeface="Verdana" panose="020B0604030504040204" pitchFamily="34" charset="0"/>
                <a:ea typeface="Meiryo" panose="020B0604030504040204" pitchFamily="34" charset="-128"/>
                <a:cs typeface="Meiryo" panose="020B0604030504040204" pitchFamily="34" charset="-128"/>
              </a:rPr>
              <a:t>s 3 grandes crises de Hiroike: </a:t>
            </a:r>
          </a:p>
          <a:p>
            <a:pPr marL="742950" lvl="1" indent="-285750">
              <a:buFontTx/>
              <a:buChar char="-"/>
            </a:pPr>
            <a:r>
              <a:rPr lang="pt-BR">
                <a:solidFill>
                  <a:srgbClr val="EE0000"/>
                </a:solidFill>
                <a:effectLst/>
                <a:latin typeface="Verdana" panose="020B0604030504040204" pitchFamily="34" charset="0"/>
                <a:ea typeface="Meiryo" panose="020B0604030504040204" pitchFamily="34" charset="-128"/>
                <a:cs typeface="Meiryo" panose="020B0604030504040204" pitchFamily="34" charset="-128"/>
              </a:rPr>
              <a:t>Em 1912</a:t>
            </a:r>
          </a:p>
          <a:p>
            <a:pPr marL="742950" lvl="1" indent="-285750">
              <a:buFontTx/>
              <a:buChar char="-"/>
            </a:pPr>
            <a:r>
              <a:rPr lang="pt-BR">
                <a:solidFill>
                  <a:srgbClr val="EE0000"/>
                </a:solidFill>
                <a:latin typeface="Verdana" panose="020B0604030504040204" pitchFamily="34" charset="0"/>
                <a:ea typeface="Meiryo" panose="020B0604030504040204" pitchFamily="34" charset="-128"/>
                <a:cs typeface="Meiryo" panose="020B0604030504040204" pitchFamily="34" charset="-128"/>
              </a:rPr>
              <a:t>Em </a:t>
            </a:r>
            <a:r>
              <a:rPr lang="pt-BR">
                <a:solidFill>
                  <a:srgbClr val="EE0000"/>
                </a:solidFill>
                <a:effectLst/>
                <a:latin typeface="Verdana" panose="020B0604030504040204" pitchFamily="34" charset="0"/>
                <a:ea typeface="Meiryo" panose="020B0604030504040204" pitchFamily="34" charset="-128"/>
                <a:cs typeface="Meiryo" panose="020B0604030504040204" pitchFamily="34" charset="-128"/>
              </a:rPr>
              <a:t>1915 e </a:t>
            </a:r>
          </a:p>
          <a:p>
            <a:pPr marL="742950" lvl="1" indent="-285750">
              <a:buFontTx/>
              <a:buChar char="-"/>
            </a:pPr>
            <a:r>
              <a:rPr lang="pt-BR">
                <a:solidFill>
                  <a:srgbClr val="EE0000"/>
                </a:solidFill>
                <a:latin typeface="Verdana" panose="020B0604030504040204" pitchFamily="34" charset="0"/>
                <a:ea typeface="Meiryo" panose="020B0604030504040204" pitchFamily="34" charset="-128"/>
                <a:cs typeface="Meiryo" panose="020B0604030504040204" pitchFamily="34" charset="-128"/>
              </a:rPr>
              <a:t>Em </a:t>
            </a:r>
            <a:r>
              <a:rPr lang="pt-BR">
                <a:solidFill>
                  <a:srgbClr val="EE0000"/>
                </a:solidFill>
                <a:effectLst/>
                <a:latin typeface="Verdana" panose="020B0604030504040204" pitchFamily="34" charset="0"/>
                <a:ea typeface="Meiryo" panose="020B0604030504040204" pitchFamily="34" charset="-128"/>
                <a:cs typeface="Meiryo" panose="020B0604030504040204" pitchFamily="34" charset="-128"/>
              </a:rPr>
              <a:t>1931</a:t>
            </a:r>
            <a:endParaRPr lang="pt-BR"/>
          </a:p>
        </p:txBody>
      </p:sp>
    </p:spTree>
    <p:extLst>
      <p:ext uri="{BB962C8B-B14F-4D97-AF65-F5344CB8AC3E}">
        <p14:creationId xmlns:p14="http://schemas.microsoft.com/office/powerpoint/2010/main" val="1619125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5AF6E1E-D9BC-E644-AAED-E2918CC9221D}"/>
              </a:ext>
            </a:extLst>
          </p:cNvPr>
          <p:cNvSpPr txBox="1"/>
          <p:nvPr/>
        </p:nvSpPr>
        <p:spPr>
          <a:xfrm>
            <a:off x="290051" y="175126"/>
            <a:ext cx="8563897" cy="2236894"/>
          </a:xfrm>
          <a:prstGeom prst="rect">
            <a:avLst/>
          </a:prstGeom>
          <a:noFill/>
        </p:spPr>
        <p:txBody>
          <a:bodyPr wrap="square">
            <a:spAutoFit/>
          </a:bodyPr>
          <a:lstStyle/>
          <a:p>
            <a:pPr>
              <a:lnSpc>
                <a:spcPct val="150000"/>
              </a:lnSpc>
              <a:spcAft>
                <a:spcPts val="600"/>
              </a:spcAft>
              <a:buNone/>
            </a:pPr>
            <a:r>
              <a:rPr lang="pt-BR" sz="2000" b="1">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Pág. 189</a:t>
            </a:r>
            <a:r>
              <a:rPr lang="pt-BR" sz="20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Um fracasso maravilhoso</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1200"/>
              </a:spcAft>
              <a:buNone/>
            </a:pPr>
            <a:r>
              <a:rPr lang="pt-BR">
                <a:solidFill>
                  <a:srgbClr val="000000"/>
                </a:solidFill>
                <a:latin typeface="Verdana" panose="020B0604030504040204" pitchFamily="34" charset="0"/>
                <a:ea typeface="Meiryo" panose="020B0604030504040204" pitchFamily="34" charset="-128"/>
              </a:rPr>
              <a:t>Quando uma criança fracassa em alguma coisa, rapidamente os pais tentam corrigir a situação ou repreendendo-a, ou dando-lhe uma “mãozinha” sem procurar entender totalmente a situação ou desconsiderando os sentimentos da criança.</a:t>
            </a:r>
          </a:p>
        </p:txBody>
      </p:sp>
      <p:sp>
        <p:nvSpPr>
          <p:cNvPr id="5" name="CaixaDeTexto 4">
            <a:extLst>
              <a:ext uri="{FF2B5EF4-FFF2-40B4-BE49-F238E27FC236}">
                <a16:creationId xmlns:a16="http://schemas.microsoft.com/office/drawing/2014/main" id="{DB211461-2F3D-4813-7D4E-CF09E1CF0745}"/>
              </a:ext>
            </a:extLst>
          </p:cNvPr>
          <p:cNvSpPr txBox="1"/>
          <p:nvPr/>
        </p:nvSpPr>
        <p:spPr>
          <a:xfrm>
            <a:off x="290051" y="2548373"/>
            <a:ext cx="8563897" cy="3939989"/>
          </a:xfrm>
          <a:prstGeom prst="rect">
            <a:avLst/>
          </a:prstGeom>
          <a:noFill/>
        </p:spPr>
        <p:txBody>
          <a:bodyPr wrap="square">
            <a:spAutoFit/>
          </a:bodyPr>
          <a:lstStyle/>
          <a:p>
            <a:pPr algn="just">
              <a:lnSpc>
                <a:spcPct val="150000"/>
              </a:lnSpc>
              <a:spcAft>
                <a:spcPts val="12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a criança está tentando algo e procura superar um desafio, o eventual fracasso é, na verdade, um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fracasso maravilhoso</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 É por isso que as palavras positivas, nesse caso, tornam-se importantes. No meio desse fracasso, pode haver uma pitada de crescimento. Os pais não podem deixar escapar esse detalhe e precisam desenvolver um olhar clínico aos seus filhos.</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buNone/>
            </a:pPr>
            <a:r>
              <a:rPr lang="pt-BR" sz="1800">
                <a:effectLst/>
                <a:latin typeface="Verdana" panose="020B0604030504040204" pitchFamily="34" charset="0"/>
                <a:ea typeface="Meiryo" panose="020B0604030504040204" pitchFamily="34" charset="-128"/>
                <a:cs typeface="Meiryo" panose="020B0604030504040204" pitchFamily="34" charset="-128"/>
              </a:rPr>
              <a:t>As crianças ficam motivadas com a empatia e o reconhecimento à dedicação e esforço a esses pequenos detalhes. Só então essa “experiência de fracasso” ganhará vida promovendo o crescimento.</a:t>
            </a:r>
            <a:endParaRPr lang="pt-BR"/>
          </a:p>
        </p:txBody>
      </p:sp>
    </p:spTree>
    <p:extLst>
      <p:ext uri="{BB962C8B-B14F-4D97-AF65-F5344CB8AC3E}">
        <p14:creationId xmlns:p14="http://schemas.microsoft.com/office/powerpoint/2010/main" val="3050640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C993C6C-C719-8934-19E9-1F22CB46D81D}"/>
              </a:ext>
            </a:extLst>
          </p:cNvPr>
          <p:cNvSpPr txBox="1"/>
          <p:nvPr/>
        </p:nvSpPr>
        <p:spPr>
          <a:xfrm>
            <a:off x="208548" y="80584"/>
            <a:ext cx="8614610"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5</a:t>
            </a:r>
            <a:r>
              <a:rPr lang="pt-BR" sz="2400" b="1">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Livro: Antropologia do </a:t>
            </a:r>
            <a:r>
              <a:rPr lang="pt-BR" sz="2400" b="1" i="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Sampou</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i="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Yoshi</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p>
        </p:txBody>
      </p:sp>
      <p:sp>
        <p:nvSpPr>
          <p:cNvPr id="9" name="CaixaDeTexto 8">
            <a:extLst>
              <a:ext uri="{FF2B5EF4-FFF2-40B4-BE49-F238E27FC236}">
                <a16:creationId xmlns:a16="http://schemas.microsoft.com/office/drawing/2014/main" id="{4B642EAF-F49F-3AAC-FBD4-DB0997B7A707}"/>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3" name="CaixaDeTexto 2">
            <a:extLst>
              <a:ext uri="{FF2B5EF4-FFF2-40B4-BE49-F238E27FC236}">
                <a16:creationId xmlns:a16="http://schemas.microsoft.com/office/drawing/2014/main" id="{597F050C-4B44-6D58-7A99-6F214A76DE19}"/>
              </a:ext>
            </a:extLst>
          </p:cNvPr>
          <p:cNvSpPr txBox="1"/>
          <p:nvPr/>
        </p:nvSpPr>
        <p:spPr>
          <a:xfrm>
            <a:off x="208548" y="596184"/>
            <a:ext cx="8614609" cy="4006610"/>
          </a:xfrm>
          <a:prstGeom prst="rect">
            <a:avLst/>
          </a:prstGeom>
          <a:noFill/>
        </p:spPr>
        <p:txBody>
          <a:bodyPr wrap="square">
            <a:spAutoFit/>
          </a:bodyPr>
          <a:lstStyle/>
          <a:p>
            <a:pPr algn="just">
              <a:lnSpc>
                <a:spcPct val="150000"/>
              </a:lnSpc>
              <a:spcAft>
                <a:spcPts val="600"/>
              </a:spcAft>
              <a:buNone/>
            </a:pPr>
            <a:r>
              <a:rPr lang="pt-BR" sz="1800" b="1">
                <a:solidFill>
                  <a:srgbClr val="000000"/>
                </a:solidFill>
                <a:effectLst/>
                <a:highlight>
                  <a:srgbClr val="FFFF00"/>
                </a:highlight>
                <a:latin typeface="Meiryo" panose="020B0604030504040204" pitchFamily="34" charset="-128"/>
                <a:ea typeface="Meiryo" panose="020B0604030504040204" pitchFamily="34" charset="-128"/>
                <a:cs typeface="Times New Roman" panose="02020603050405020304" pitchFamily="18" charset="0"/>
              </a:rPr>
              <a:t>Pág. 88:</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 Provação celestial</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Dificuldades, dos mais variados tipos, são inerentes à vida. Diz-se que, enquanto estivermos vivos, preocupações e desorientações serão constantes.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Estamos sempre diante de algum tipo de dificuldade, grande ou pequena, como por exemplo: desarmonia familiar; atrito com outras pessoas ou com a sociedade; problemas no ambiente de trabalho etc.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Além disso, conforme a mudança de faixas etárias, a natureza das preocupações também sofre mudanças.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6" name="CaixaDeTexto 5">
            <a:extLst>
              <a:ext uri="{FF2B5EF4-FFF2-40B4-BE49-F238E27FC236}">
                <a16:creationId xmlns:a16="http://schemas.microsoft.com/office/drawing/2014/main" id="{F3DC62C0-92ED-83DA-C5BF-FDD9D9402C10}"/>
              </a:ext>
            </a:extLst>
          </p:cNvPr>
          <p:cNvSpPr txBox="1"/>
          <p:nvPr/>
        </p:nvSpPr>
        <p:spPr>
          <a:xfrm>
            <a:off x="208548" y="4568239"/>
            <a:ext cx="8726904" cy="1708609"/>
          </a:xfrm>
          <a:prstGeom prst="rect">
            <a:avLst/>
          </a:prstGeom>
          <a:noFill/>
        </p:spPr>
        <p:txBody>
          <a:bodyPr wrap="square">
            <a:spAutoFit/>
          </a:bodyPr>
          <a:lstStyle/>
          <a:p>
            <a:pPr algn="just">
              <a:lnSpc>
                <a:spcPct val="150000"/>
              </a:lnSpc>
            </a:pPr>
            <a:r>
              <a:rPr lang="pt-BR" sz="1800">
                <a:effectLst/>
                <a:latin typeface="Verdana" panose="020B0604030504040204" pitchFamily="34" charset="0"/>
                <a:ea typeface="Meiryo" panose="020B0604030504040204" pitchFamily="34" charset="-128"/>
                <a:cs typeface="Meiryo" panose="020B0604030504040204" pitchFamily="34" charset="-128"/>
              </a:rPr>
              <a:t>Na juventude</a:t>
            </a:r>
            <a:r>
              <a:rPr lang="pt-BR" sz="18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a:effectLst/>
                <a:latin typeface="Verdana" panose="020B0604030504040204" pitchFamily="34" charset="0"/>
                <a:ea typeface="Meiryo" panose="020B0604030504040204" pitchFamily="34" charset="-128"/>
                <a:cs typeface="Meiryo" panose="020B0604030504040204" pitchFamily="34" charset="-128"/>
              </a:rPr>
              <a:t> há o sofrimento devido à lacuna (</a:t>
            </a:r>
            <a:r>
              <a:rPr lang="pt-BR" sz="1800" i="1">
                <a:effectLst/>
                <a:latin typeface="Verdana" panose="020B0604030504040204" pitchFamily="34" charset="0"/>
                <a:ea typeface="Meiryo" panose="020B0604030504040204" pitchFamily="34" charset="-128"/>
                <a:cs typeface="Meiryo" panose="020B0604030504040204" pitchFamily="34" charset="-128"/>
              </a:rPr>
              <a:t>gap</a:t>
            </a:r>
            <a:r>
              <a:rPr lang="pt-BR" sz="1800">
                <a:effectLst/>
                <a:latin typeface="Verdana" panose="020B0604030504040204" pitchFamily="34" charset="0"/>
                <a:ea typeface="Meiryo" panose="020B0604030504040204" pitchFamily="34" charset="-128"/>
                <a:cs typeface="Meiryo" panose="020B0604030504040204" pitchFamily="34" charset="-128"/>
              </a:rPr>
              <a:t>) entre o ideal e a realidade. Na idade adulta</a:t>
            </a:r>
            <a:r>
              <a:rPr lang="pt-BR" sz="1800" baseline="300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a:effectLst/>
                <a:latin typeface="Verdana" panose="020B0604030504040204" pitchFamily="34" charset="0"/>
                <a:ea typeface="Meiryo" panose="020B0604030504040204" pitchFamily="34" charset="-128"/>
                <a:cs typeface="Meiryo" panose="020B0604030504040204" pitchFamily="34" charset="-128"/>
              </a:rPr>
              <a:t> há a pressão do peso da responsabilidade social. E, na idade mais avançada, surgem preocupações decorrentes de limitações das capacidades físicas e habilidades.</a:t>
            </a:r>
            <a:endParaRPr lang="pt-BR"/>
          </a:p>
        </p:txBody>
      </p:sp>
      <p:sp>
        <p:nvSpPr>
          <p:cNvPr id="8" name="CaixaDeTexto 7">
            <a:extLst>
              <a:ext uri="{FF2B5EF4-FFF2-40B4-BE49-F238E27FC236}">
                <a16:creationId xmlns:a16="http://schemas.microsoft.com/office/drawing/2014/main" id="{F7A1C66A-B467-7C65-3EF8-D9820A26FA7C}"/>
              </a:ext>
            </a:extLst>
          </p:cNvPr>
          <p:cNvSpPr txBox="1"/>
          <p:nvPr/>
        </p:nvSpPr>
        <p:spPr>
          <a:xfrm>
            <a:off x="329380" y="6441460"/>
            <a:ext cx="6388510" cy="338554"/>
          </a:xfrm>
          <a:prstGeom prst="rect">
            <a:avLst/>
          </a:prstGeom>
          <a:solidFill>
            <a:schemeClr val="accent4">
              <a:lumMod val="20000"/>
              <a:lumOff val="80000"/>
            </a:schemeClr>
          </a:solidFill>
        </p:spPr>
        <p:txBody>
          <a:bodyPr wrap="square">
            <a:spAutoFit/>
          </a:bodyPr>
          <a:lstStyle/>
          <a:p>
            <a:r>
              <a:rPr lang="pt-BR" sz="16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600">
                <a:effectLst/>
                <a:latin typeface="Verdana" panose="020B0604030504040204" pitchFamily="34" charset="0"/>
                <a:ea typeface="Meiryo" panose="020B0604030504040204" pitchFamily="34" charset="-128"/>
                <a:cs typeface="Meiryo" panose="020B0604030504040204" pitchFamily="34" charset="-128"/>
              </a:rPr>
              <a:t> 14/15 anos a 24/25 anos	</a:t>
            </a:r>
            <a:r>
              <a:rPr lang="pt-BR" sz="160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600">
                <a:effectLst/>
                <a:latin typeface="Verdana" panose="020B0604030504040204" pitchFamily="34" charset="0"/>
                <a:ea typeface="Meiryo" panose="020B0604030504040204" pitchFamily="34" charset="-128"/>
                <a:cs typeface="Meiryo" panose="020B0604030504040204" pitchFamily="34" charset="-128"/>
              </a:rPr>
              <a:t> 25 a ~60 anos</a:t>
            </a:r>
            <a:endParaRPr lang="pt-BR" sz="1600"/>
          </a:p>
        </p:txBody>
      </p:sp>
    </p:spTree>
    <p:extLst>
      <p:ext uri="{BB962C8B-B14F-4D97-AF65-F5344CB8AC3E}">
        <p14:creationId xmlns:p14="http://schemas.microsoft.com/office/powerpoint/2010/main" val="415632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8E67D33-8323-47A7-3CBA-95D5105BB3B9}"/>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72CD1B7E-C704-A06A-9C5B-21C51BFD3D21}"/>
              </a:ext>
            </a:extLst>
          </p:cNvPr>
          <p:cNvSpPr txBox="1"/>
          <p:nvPr/>
        </p:nvSpPr>
        <p:spPr>
          <a:xfrm>
            <a:off x="171450" y="882950"/>
            <a:ext cx="8801100" cy="4345164"/>
          </a:xfrm>
          <a:prstGeom prst="rect">
            <a:avLst/>
          </a:prstGeom>
          <a:noFill/>
        </p:spPr>
        <p:txBody>
          <a:bodyPr wrap="square">
            <a:spAutoFit/>
          </a:bodyPr>
          <a:lstStyle/>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Diante dessas situações tendemos a ficar pessimistas, viver reclamando ou cair em desespero. Há também pessoas que fogem dos seus erros e defeitos, se esquivam das culpas, e atacam os outros tentando culpá-los, ou transferem a culpa na sociedade.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Há também pessoas que se tornam indiferentes ou desmotivadas, mas, a realidade é que tudo isso não melhora a situação e não produz bons resultados.</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Então, uma vez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em situação de dificuldades, que tal pensarmos que se trata de uma provação</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(teste, prova) celestial (que veio do céu), visando o nosso crescimento e fortalecimento?</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77406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6">
            <a:extLst>
              <a:ext uri="{FF2B5EF4-FFF2-40B4-BE49-F238E27FC236}">
                <a16:creationId xmlns:a16="http://schemas.microsoft.com/office/drawing/2014/main" id="{C0834FEF-85ED-F3EC-5983-E6F5DDEA693F}"/>
              </a:ext>
            </a:extLst>
          </p:cNvPr>
          <p:cNvGrpSpPr/>
          <p:nvPr/>
        </p:nvGrpSpPr>
        <p:grpSpPr>
          <a:xfrm>
            <a:off x="166356" y="0"/>
            <a:ext cx="8864196" cy="6741266"/>
            <a:chOff x="166356" y="0"/>
            <a:chExt cx="8864196" cy="6741266"/>
          </a:xfrm>
        </p:grpSpPr>
        <p:pic>
          <p:nvPicPr>
            <p:cNvPr id="5" name="Imagem 4">
              <a:extLst>
                <a:ext uri="{FF2B5EF4-FFF2-40B4-BE49-F238E27FC236}">
                  <a16:creationId xmlns:a16="http://schemas.microsoft.com/office/drawing/2014/main" id="{45386A10-7362-D90E-9467-91AFA1053067}"/>
                </a:ext>
              </a:extLst>
            </p:cNvPr>
            <p:cNvPicPr>
              <a:picLocks noChangeAspect="1"/>
            </p:cNvPicPr>
            <p:nvPr/>
          </p:nvPicPr>
          <p:blipFill>
            <a:blip r:embed="rId2"/>
            <a:stretch>
              <a:fillRect/>
            </a:stretch>
          </p:blipFill>
          <p:spPr>
            <a:xfrm>
              <a:off x="166356" y="0"/>
              <a:ext cx="4699589" cy="6741266"/>
            </a:xfrm>
            <a:prstGeom prst="rect">
              <a:avLst/>
            </a:prstGeom>
          </p:spPr>
        </p:pic>
        <p:grpSp>
          <p:nvGrpSpPr>
            <p:cNvPr id="11" name="Agrupar 10">
              <a:extLst>
                <a:ext uri="{FF2B5EF4-FFF2-40B4-BE49-F238E27FC236}">
                  <a16:creationId xmlns:a16="http://schemas.microsoft.com/office/drawing/2014/main" id="{3DB283A1-8D42-48D8-8210-B74AA7881456}"/>
                </a:ext>
              </a:extLst>
            </p:cNvPr>
            <p:cNvGrpSpPr/>
            <p:nvPr/>
          </p:nvGrpSpPr>
          <p:grpSpPr>
            <a:xfrm>
              <a:off x="277773" y="406927"/>
              <a:ext cx="8752779" cy="2760812"/>
              <a:chOff x="244720" y="293263"/>
              <a:chExt cx="8752779" cy="2760812"/>
            </a:xfrm>
          </p:grpSpPr>
          <p:sp>
            <p:nvSpPr>
              <p:cNvPr id="10" name="CaixaDeTexto 9">
                <a:extLst>
                  <a:ext uri="{FF2B5EF4-FFF2-40B4-BE49-F238E27FC236}">
                    <a16:creationId xmlns:a16="http://schemas.microsoft.com/office/drawing/2014/main" id="{D1E10F56-73C0-40D4-9E6C-859D2AF6A3AE}"/>
                  </a:ext>
                </a:extLst>
              </p:cNvPr>
              <p:cNvSpPr txBox="1"/>
              <p:nvPr/>
            </p:nvSpPr>
            <p:spPr>
              <a:xfrm>
                <a:off x="5549824" y="293263"/>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377394" y="990520"/>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Cantos Arredondados 3">
                <a:extLst>
                  <a:ext uri="{FF2B5EF4-FFF2-40B4-BE49-F238E27FC236}">
                    <a16:creationId xmlns:a16="http://schemas.microsoft.com/office/drawing/2014/main" id="{59153524-6159-431E-9476-CFA9D75D910B}"/>
                  </a:ext>
                </a:extLst>
              </p:cNvPr>
              <p:cNvSpPr/>
              <p:nvPr/>
            </p:nvSpPr>
            <p:spPr>
              <a:xfrm>
                <a:off x="244720" y="1198642"/>
                <a:ext cx="5033708" cy="1855433"/>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8" name="Retângulo: Cantos Arredondados 7">
              <a:extLst>
                <a:ext uri="{FF2B5EF4-FFF2-40B4-BE49-F238E27FC236}">
                  <a16:creationId xmlns:a16="http://schemas.microsoft.com/office/drawing/2014/main" id="{7013AC2D-5B00-490B-8FB8-72D9D086B868}"/>
                </a:ext>
              </a:extLst>
            </p:cNvPr>
            <p:cNvSpPr/>
            <p:nvPr/>
          </p:nvSpPr>
          <p:spPr>
            <a:xfrm>
              <a:off x="312835" y="3460954"/>
              <a:ext cx="5033707" cy="2880000"/>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4774727" y="1862488"/>
              <a:ext cx="4222772" cy="3293209"/>
              <a:chOff x="5084182" y="418001"/>
              <a:chExt cx="4222772" cy="3293209"/>
            </a:xfrm>
          </p:grpSpPr>
          <p:sp>
            <p:nvSpPr>
              <p:cNvPr id="9" name="CaixaDeTexto 8">
                <a:extLst>
                  <a:ext uri="{FF2B5EF4-FFF2-40B4-BE49-F238E27FC236}">
                    <a16:creationId xmlns:a16="http://schemas.microsoft.com/office/drawing/2014/main" id="{4B5BFDA7-578A-40B2-B58D-C82C36C404A0}"/>
                  </a:ext>
                </a:extLst>
              </p:cNvPr>
              <p:cNvSpPr txBox="1"/>
              <p:nvPr/>
            </p:nvSpPr>
            <p:spPr>
              <a:xfrm>
                <a:off x="5720858" y="418001"/>
                <a:ext cx="3586096" cy="3293209"/>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5084182" y="2452349"/>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spTree>
    <p:extLst>
      <p:ext uri="{BB962C8B-B14F-4D97-AF65-F5344CB8AC3E}">
        <p14:creationId xmlns:p14="http://schemas.microsoft.com/office/powerpoint/2010/main" val="149578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C2BB773-FCDE-1399-531D-DA1A41494B1D}"/>
              </a:ext>
            </a:extLst>
          </p:cNvPr>
          <p:cNvSpPr txBox="1"/>
          <p:nvPr/>
        </p:nvSpPr>
        <p:spPr>
          <a:xfrm>
            <a:off x="629265" y="901514"/>
            <a:ext cx="7885470" cy="3021725"/>
          </a:xfrm>
          <a:prstGeom prst="rect">
            <a:avLst/>
          </a:prstGeom>
          <a:noFill/>
        </p:spPr>
        <p:txBody>
          <a:bodyPr wrap="square">
            <a:spAutoFit/>
          </a:bodyPr>
          <a:lstStyle/>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Qualquer tipo de experiência de vida vai, certamente e mais adiante, agregar resultados positivos. Se pensarmos dessa forma, e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acolhermos</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(aceitarmos) </a:t>
            </a:r>
            <a:r>
              <a:rPr lang="pt-BR" sz="1800" b="1">
                <a:solidFill>
                  <a:srgbClr val="000000"/>
                </a:solidFill>
                <a:effectLst/>
                <a:latin typeface="Verdana" panose="020B0604030504040204" pitchFamily="34" charset="0"/>
                <a:ea typeface="Meiryo" panose="020B0604030504040204" pitchFamily="34" charset="-128"/>
                <a:cs typeface="Meiryo" panose="020B0604030504040204" pitchFamily="34" charset="-128"/>
              </a:rPr>
              <a:t>a situação com sentimento de gratidão, a experiência vivenciada deixará de ser um sofrimento</a:t>
            </a: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50000"/>
              </a:lnSpc>
              <a:spcAft>
                <a:spcPts val="600"/>
              </a:spcAft>
              <a:buNone/>
            </a:pPr>
            <a:r>
              <a:rPr lang="pt-BR" sz="1800">
                <a:solidFill>
                  <a:srgbClr val="000000"/>
                </a:solidFill>
                <a:effectLst/>
                <a:latin typeface="Verdana" panose="020B0604030504040204" pitchFamily="34" charset="0"/>
                <a:ea typeface="Meiryo" panose="020B0604030504040204" pitchFamily="34" charset="-128"/>
                <a:cs typeface="Meiryo" panose="020B0604030504040204" pitchFamily="34" charset="-128"/>
              </a:rPr>
              <a:t>E, ao superar as dificuldades, você descobrirá que cresceu e amadureceu mais um degrau. </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6" name="CaixaDeTexto 5">
            <a:extLst>
              <a:ext uri="{FF2B5EF4-FFF2-40B4-BE49-F238E27FC236}">
                <a16:creationId xmlns:a16="http://schemas.microsoft.com/office/drawing/2014/main" id="{EFDCCABC-6B80-5002-33D5-A3ED0814D6BE}"/>
              </a:ext>
            </a:extLst>
          </p:cNvPr>
          <p:cNvSpPr txBox="1"/>
          <p:nvPr/>
        </p:nvSpPr>
        <p:spPr>
          <a:xfrm>
            <a:off x="83575" y="4784356"/>
            <a:ext cx="6671186" cy="795987"/>
          </a:xfrm>
          <a:prstGeom prst="rect">
            <a:avLst/>
          </a:prstGeom>
          <a:noFill/>
        </p:spPr>
        <p:txBody>
          <a:bodyPr wrap="square">
            <a:spAutoFit/>
          </a:bodyPr>
          <a:lstStyle/>
          <a:p>
            <a:pPr marL="541020">
              <a:lnSpc>
                <a:spcPct val="115000"/>
              </a:lnSpc>
              <a:spcAft>
                <a:spcPts val="600"/>
              </a:spcAft>
              <a:buNone/>
            </a:pPr>
            <a:r>
              <a:rPr lang="pt-BR" sz="1800" b="1">
                <a:solidFill>
                  <a:srgbClr val="FF0000"/>
                </a:solidFill>
                <a:effectLst/>
                <a:latin typeface="Verdana" panose="020B0604030504040204" pitchFamily="34" charset="0"/>
                <a:ea typeface="Meiryo" panose="020B0604030504040204" pitchFamily="34" charset="-128"/>
                <a:cs typeface="Meiryo" panose="020B0604030504040204" pitchFamily="34" charset="-128"/>
              </a:rPr>
              <a:t>Cases a serem comentados</a:t>
            </a:r>
            <a:r>
              <a:rPr lang="pt-BR" sz="180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p>
          <a:p>
            <a:pPr marL="1455420" lvl="2">
              <a:lnSpc>
                <a:spcPct val="115000"/>
              </a:lnSpc>
              <a:spcAft>
                <a:spcPts val="600"/>
              </a:spcAft>
            </a:pPr>
            <a:r>
              <a:rPr lang="ja-JP">
                <a:solidFill>
                  <a:srgbClr val="FF0000"/>
                </a:solidFill>
                <a:effectLst/>
                <a:latin typeface="Verdana" panose="020B0604030504040204" pitchFamily="34" charset="0"/>
                <a:ea typeface="Meiryo" panose="020B0604030504040204" pitchFamily="34" charset="-128"/>
                <a:cs typeface="Meiryo" panose="020B0604030504040204" pitchFamily="34" charset="-128"/>
              </a:rPr>
              <a:t>自身の入院、手術体験</a:t>
            </a:r>
            <a:endParaRPr lang="pt-BR" sz="200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56632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ED32D573-0CE7-45DD-836D-EB61E5DE448B}"/>
              </a:ext>
            </a:extLst>
          </p:cNvPr>
          <p:cNvSpPr txBox="1"/>
          <p:nvPr/>
        </p:nvSpPr>
        <p:spPr>
          <a:xfrm>
            <a:off x="168219" y="39671"/>
            <a:ext cx="8582438" cy="523220"/>
          </a:xfrm>
          <a:prstGeom prst="rect">
            <a:avLst/>
          </a:prstGeom>
          <a:noFill/>
        </p:spPr>
        <p:txBody>
          <a:bodyPr wrap="square" rtlCol="0">
            <a:spAutoFit/>
          </a:bodyPr>
          <a:lstStyle/>
          <a:p>
            <a:pPr indent="-252000" algn="just"/>
            <a:r>
              <a:rPr lang="pt-BR" sz="2800" b="1" dirty="0">
                <a:highlight>
                  <a:srgbClr val="FFFF00"/>
                </a:highlight>
                <a:latin typeface="Verdana" panose="020B0604030504040204" pitchFamily="34" charset="0"/>
                <a:ea typeface="Verdana" panose="020B0604030504040204" pitchFamily="34" charset="0"/>
              </a:rPr>
              <a:t>6. Lembrete do curso:</a:t>
            </a:r>
          </a:p>
        </p:txBody>
      </p:sp>
      <p:grpSp>
        <p:nvGrpSpPr>
          <p:cNvPr id="34" name="Agrupar 33">
            <a:extLst>
              <a:ext uri="{FF2B5EF4-FFF2-40B4-BE49-F238E27FC236}">
                <a16:creationId xmlns:a16="http://schemas.microsoft.com/office/drawing/2014/main" id="{C6E2C7AF-9492-4CF3-B613-C66008CA733D}"/>
              </a:ext>
            </a:extLst>
          </p:cNvPr>
          <p:cNvGrpSpPr/>
          <p:nvPr/>
        </p:nvGrpSpPr>
        <p:grpSpPr>
          <a:xfrm>
            <a:off x="665922" y="1560444"/>
            <a:ext cx="3031434" cy="3041374"/>
            <a:chOff x="665922" y="1560444"/>
            <a:chExt cx="3031434" cy="3041374"/>
          </a:xfrm>
        </p:grpSpPr>
        <p:grpSp>
          <p:nvGrpSpPr>
            <p:cNvPr id="13" name="Agrupar 12">
              <a:extLst>
                <a:ext uri="{FF2B5EF4-FFF2-40B4-BE49-F238E27FC236}">
                  <a16:creationId xmlns:a16="http://schemas.microsoft.com/office/drawing/2014/main" id="{7DD2CE5A-6198-4680-9C82-6C3DCD481F08}"/>
                </a:ext>
              </a:extLst>
            </p:cNvPr>
            <p:cNvGrpSpPr/>
            <p:nvPr/>
          </p:nvGrpSpPr>
          <p:grpSpPr>
            <a:xfrm>
              <a:off x="665922" y="1560444"/>
              <a:ext cx="3031434" cy="3041374"/>
              <a:chOff x="665922" y="1560444"/>
              <a:chExt cx="3031434" cy="3041374"/>
            </a:xfrm>
          </p:grpSpPr>
          <p:sp>
            <p:nvSpPr>
              <p:cNvPr id="11" name="Elipse 10">
                <a:extLst>
                  <a:ext uri="{FF2B5EF4-FFF2-40B4-BE49-F238E27FC236}">
                    <a16:creationId xmlns:a16="http://schemas.microsoft.com/office/drawing/2014/main" id="{C1E242D0-3DA5-48AD-BB5D-E2CBFB0406DA}"/>
                  </a:ext>
                </a:extLst>
              </p:cNvPr>
              <p:cNvSpPr/>
              <p:nvPr/>
            </p:nvSpPr>
            <p:spPr>
              <a:xfrm>
                <a:off x="665922" y="1560444"/>
                <a:ext cx="3031434" cy="3041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Elipse 11">
                <a:extLst>
                  <a:ext uri="{FF2B5EF4-FFF2-40B4-BE49-F238E27FC236}">
                    <a16:creationId xmlns:a16="http://schemas.microsoft.com/office/drawing/2014/main" id="{4A4986C6-900A-4327-8C4D-E182F28EC5EE}"/>
                  </a:ext>
                </a:extLst>
              </p:cNvPr>
              <p:cNvSpPr/>
              <p:nvPr/>
            </p:nvSpPr>
            <p:spPr>
              <a:xfrm flipH="1">
                <a:off x="2852529" y="4164495"/>
                <a:ext cx="188843" cy="198783"/>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6" name="CaixaDeTexto 25">
              <a:extLst>
                <a:ext uri="{FF2B5EF4-FFF2-40B4-BE49-F238E27FC236}">
                  <a16:creationId xmlns:a16="http://schemas.microsoft.com/office/drawing/2014/main" id="{D4C670EC-FC9A-47F0-A3C6-38DE554BD8A6}"/>
                </a:ext>
              </a:extLst>
            </p:cNvPr>
            <p:cNvSpPr txBox="1"/>
            <p:nvPr/>
          </p:nvSpPr>
          <p:spPr>
            <a:xfrm>
              <a:off x="1394767" y="2462672"/>
              <a:ext cx="1646605" cy="461665"/>
            </a:xfrm>
            <a:prstGeom prst="rect">
              <a:avLst/>
            </a:prstGeom>
            <a:noFill/>
          </p:spPr>
          <p:txBody>
            <a:bodyPr wrap="none" rtlCol="0">
              <a:spAutoFit/>
            </a:bodyPr>
            <a:lstStyle/>
            <a:p>
              <a:r>
                <a:rPr lang="pt-BR" sz="2400" b="1" dirty="0">
                  <a:solidFill>
                    <a:schemeClr val="bg1"/>
                  </a:solidFill>
                  <a:latin typeface="Verdana" panose="020B0604030504040204" pitchFamily="34" charset="0"/>
                  <a:ea typeface="Verdana" panose="020B0604030504040204" pitchFamily="34" charset="0"/>
                </a:rPr>
                <a:t>Egoísmo</a:t>
              </a:r>
            </a:p>
          </p:txBody>
        </p:sp>
      </p:grpSp>
      <p:grpSp>
        <p:nvGrpSpPr>
          <p:cNvPr id="35" name="Agrupar 34">
            <a:extLst>
              <a:ext uri="{FF2B5EF4-FFF2-40B4-BE49-F238E27FC236}">
                <a16:creationId xmlns:a16="http://schemas.microsoft.com/office/drawing/2014/main" id="{4181A4E1-E7E4-4AEC-B389-5B34ADB7045C}"/>
              </a:ext>
            </a:extLst>
          </p:cNvPr>
          <p:cNvGrpSpPr/>
          <p:nvPr/>
        </p:nvGrpSpPr>
        <p:grpSpPr>
          <a:xfrm>
            <a:off x="2946950" y="1560444"/>
            <a:ext cx="5355536" cy="3041374"/>
            <a:chOff x="2946950" y="1560444"/>
            <a:chExt cx="5355536" cy="3041374"/>
          </a:xfrm>
        </p:grpSpPr>
        <p:grpSp>
          <p:nvGrpSpPr>
            <p:cNvPr id="14" name="Agrupar 13">
              <a:extLst>
                <a:ext uri="{FF2B5EF4-FFF2-40B4-BE49-F238E27FC236}">
                  <a16:creationId xmlns:a16="http://schemas.microsoft.com/office/drawing/2014/main" id="{889CAEEF-0DDF-4923-A118-8A94116A757E}"/>
                </a:ext>
              </a:extLst>
            </p:cNvPr>
            <p:cNvGrpSpPr/>
            <p:nvPr/>
          </p:nvGrpSpPr>
          <p:grpSpPr>
            <a:xfrm>
              <a:off x="5271052" y="1560444"/>
              <a:ext cx="3031434" cy="3041374"/>
              <a:chOff x="665922" y="1560444"/>
              <a:chExt cx="3031434" cy="3041374"/>
            </a:xfrm>
          </p:grpSpPr>
          <p:sp>
            <p:nvSpPr>
              <p:cNvPr id="15" name="Elipse 14">
                <a:extLst>
                  <a:ext uri="{FF2B5EF4-FFF2-40B4-BE49-F238E27FC236}">
                    <a16:creationId xmlns:a16="http://schemas.microsoft.com/office/drawing/2014/main" id="{7F129C8B-5CDD-4B79-A755-430F37470C68}"/>
                  </a:ext>
                </a:extLst>
              </p:cNvPr>
              <p:cNvSpPr/>
              <p:nvPr/>
            </p:nvSpPr>
            <p:spPr>
              <a:xfrm>
                <a:off x="665922" y="1560444"/>
                <a:ext cx="3031434" cy="30413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a:extLst>
                  <a:ext uri="{FF2B5EF4-FFF2-40B4-BE49-F238E27FC236}">
                    <a16:creationId xmlns:a16="http://schemas.microsoft.com/office/drawing/2014/main" id="{EB1C781F-FBEF-418A-A86F-BCC497A88DE8}"/>
                  </a:ext>
                </a:extLst>
              </p:cNvPr>
              <p:cNvSpPr/>
              <p:nvPr/>
            </p:nvSpPr>
            <p:spPr>
              <a:xfrm flipH="1">
                <a:off x="1308653" y="2266120"/>
                <a:ext cx="2236304" cy="223630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cxnSp>
          <p:nvCxnSpPr>
            <p:cNvPr id="21" name="Conector reto 20">
              <a:extLst>
                <a:ext uri="{FF2B5EF4-FFF2-40B4-BE49-F238E27FC236}">
                  <a16:creationId xmlns:a16="http://schemas.microsoft.com/office/drawing/2014/main" id="{6F3A28E6-8E01-41B6-93CC-8CA7B5BDAF77}"/>
                </a:ext>
              </a:extLst>
            </p:cNvPr>
            <p:cNvCxnSpPr>
              <a:cxnSpLocks/>
            </p:cNvCxnSpPr>
            <p:nvPr/>
          </p:nvCxnSpPr>
          <p:spPr>
            <a:xfrm>
              <a:off x="2946950" y="4373217"/>
              <a:ext cx="3712267" cy="1292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2A5EFDD3-1F07-4893-AD32-3D5F739C3B46}"/>
                </a:ext>
              </a:extLst>
            </p:cNvPr>
            <p:cNvSpPr txBox="1"/>
            <p:nvPr/>
          </p:nvSpPr>
          <p:spPr>
            <a:xfrm>
              <a:off x="5974242" y="3176157"/>
              <a:ext cx="2097049" cy="400110"/>
            </a:xfrm>
            <a:prstGeom prst="rect">
              <a:avLst/>
            </a:prstGeom>
            <a:noFill/>
          </p:spPr>
          <p:txBody>
            <a:bodyPr wrap="none" rtlCol="0">
              <a:spAutoFit/>
            </a:bodyPr>
            <a:lstStyle/>
            <a:p>
              <a:r>
                <a:rPr lang="pt-BR" sz="2000" b="1" dirty="0">
                  <a:latin typeface="Verdana" panose="020B0604030504040204" pitchFamily="34" charset="0"/>
                  <a:ea typeface="Verdana" panose="020B0604030504040204" pitchFamily="34" charset="0"/>
                </a:rPr>
                <a:t>Benevolência</a:t>
              </a:r>
            </a:p>
          </p:txBody>
        </p:sp>
        <p:sp>
          <p:nvSpPr>
            <p:cNvPr id="29" name="Seta: para a Direita 28">
              <a:extLst>
                <a:ext uri="{FF2B5EF4-FFF2-40B4-BE49-F238E27FC236}">
                  <a16:creationId xmlns:a16="http://schemas.microsoft.com/office/drawing/2014/main" id="{29AFCD43-7ACD-41F8-86EA-3F8D89634227}"/>
                </a:ext>
              </a:extLst>
            </p:cNvPr>
            <p:cNvSpPr/>
            <p:nvPr/>
          </p:nvSpPr>
          <p:spPr>
            <a:xfrm rot="21081282">
              <a:off x="4843232" y="3695538"/>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eta: para a Direita 30">
              <a:extLst>
                <a:ext uri="{FF2B5EF4-FFF2-40B4-BE49-F238E27FC236}">
                  <a16:creationId xmlns:a16="http://schemas.microsoft.com/office/drawing/2014/main" id="{08DE542C-3B35-4993-A5ED-EA94F0202B4A}"/>
                </a:ext>
              </a:extLst>
            </p:cNvPr>
            <p:cNvSpPr/>
            <p:nvPr/>
          </p:nvSpPr>
          <p:spPr>
            <a:xfrm rot="21081282">
              <a:off x="4176500" y="3823306"/>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eta: para a Direita 31">
              <a:extLst>
                <a:ext uri="{FF2B5EF4-FFF2-40B4-BE49-F238E27FC236}">
                  <a16:creationId xmlns:a16="http://schemas.microsoft.com/office/drawing/2014/main" id="{91354F17-0FB8-4509-B0D2-FD0991170433}"/>
                </a:ext>
              </a:extLst>
            </p:cNvPr>
            <p:cNvSpPr/>
            <p:nvPr/>
          </p:nvSpPr>
          <p:spPr>
            <a:xfrm rot="21081282">
              <a:off x="3372634" y="3977362"/>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eta: para a Direita 32">
              <a:extLst>
                <a:ext uri="{FF2B5EF4-FFF2-40B4-BE49-F238E27FC236}">
                  <a16:creationId xmlns:a16="http://schemas.microsoft.com/office/drawing/2014/main" id="{01C4D439-8149-4B86-B214-BCBB583C3A35}"/>
                </a:ext>
              </a:extLst>
            </p:cNvPr>
            <p:cNvSpPr/>
            <p:nvPr/>
          </p:nvSpPr>
          <p:spPr>
            <a:xfrm rot="21081282">
              <a:off x="5411146" y="3588987"/>
              <a:ext cx="467139" cy="35780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a:extLst>
                <a:ext uri="{FF2B5EF4-FFF2-40B4-BE49-F238E27FC236}">
                  <a16:creationId xmlns:a16="http://schemas.microsoft.com/office/drawing/2014/main" id="{5DD3A89C-9A22-4EA7-A8A0-C54A038D7AB8}"/>
                </a:ext>
              </a:extLst>
            </p:cNvPr>
            <p:cNvCxnSpPr>
              <a:cxnSpLocks/>
              <a:stCxn id="12" idx="0"/>
            </p:cNvCxnSpPr>
            <p:nvPr/>
          </p:nvCxnSpPr>
          <p:spPr>
            <a:xfrm flipV="1">
              <a:off x="2946950" y="2420178"/>
              <a:ext cx="3472899" cy="17443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36" name="CaixaDeTexto 35">
            <a:extLst>
              <a:ext uri="{FF2B5EF4-FFF2-40B4-BE49-F238E27FC236}">
                <a16:creationId xmlns:a16="http://schemas.microsoft.com/office/drawing/2014/main" id="{652F356C-CB2D-422B-9422-114F0DB2FBE8}"/>
              </a:ext>
            </a:extLst>
          </p:cNvPr>
          <p:cNvSpPr txBox="1"/>
          <p:nvPr/>
        </p:nvSpPr>
        <p:spPr>
          <a:xfrm>
            <a:off x="280781" y="4934424"/>
            <a:ext cx="8582438" cy="830997"/>
          </a:xfrm>
          <a:prstGeom prst="rect">
            <a:avLst/>
          </a:prstGeom>
          <a:noFill/>
        </p:spPr>
        <p:txBody>
          <a:bodyPr wrap="square" rtlCol="0">
            <a:spAutoFit/>
          </a:bodyPr>
          <a:lstStyle/>
          <a:p>
            <a:pPr algn="ctr"/>
            <a:r>
              <a:rPr lang="pt-BR" sz="2400" b="1" dirty="0">
                <a:latin typeface="Verdana" panose="020B0604030504040204" pitchFamily="34" charset="0"/>
                <a:ea typeface="Verdana" panose="020B0604030504040204" pitchFamily="34" charset="0"/>
              </a:rPr>
              <a:t>Controlar o sentimento de egoísmo e desenvolver o de benevolência</a:t>
            </a:r>
          </a:p>
        </p:txBody>
      </p:sp>
      <p:sp>
        <p:nvSpPr>
          <p:cNvPr id="37" name="CaixaDeTexto 36">
            <a:extLst>
              <a:ext uri="{FF2B5EF4-FFF2-40B4-BE49-F238E27FC236}">
                <a16:creationId xmlns:a16="http://schemas.microsoft.com/office/drawing/2014/main" id="{1E94F3E9-305C-4819-A422-410984C74EE7}"/>
              </a:ext>
            </a:extLst>
          </p:cNvPr>
          <p:cNvSpPr txBox="1"/>
          <p:nvPr/>
        </p:nvSpPr>
        <p:spPr>
          <a:xfrm>
            <a:off x="1394767" y="6182139"/>
            <a:ext cx="6546598" cy="400110"/>
          </a:xfrm>
          <a:prstGeom prst="rect">
            <a:avLst/>
          </a:prstGeom>
          <a:noFill/>
        </p:spPr>
        <p:txBody>
          <a:bodyPr wrap="square" rtlCol="0">
            <a:spAutoFit/>
          </a:bodyPr>
          <a:lstStyle/>
          <a:p>
            <a:r>
              <a:rPr lang="pt-BR" sz="2000" b="1" dirty="0">
                <a:latin typeface="Verdana" panose="020B0604030504040204" pitchFamily="34" charset="0"/>
                <a:ea typeface="Verdana" panose="020B0604030504040204" pitchFamily="34" charset="0"/>
              </a:rPr>
              <a:t>42: Nunca se desespere, mesmo em agonias</a:t>
            </a:r>
            <a:endParaRPr lang="pt-B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4114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b="817"/>
          <a:stretch/>
        </p:blipFill>
        <p:spPr bwMode="auto">
          <a:xfrm>
            <a:off x="6710230" y="719847"/>
            <a:ext cx="2344444"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6" y="80076"/>
            <a:ext cx="5652000"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4">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1" y="468682"/>
            <a:ext cx="8921852" cy="2765323"/>
            <a:chOff x="141991" y="468682"/>
            <a:chExt cx="8921852" cy="2765323"/>
          </a:xfrm>
        </p:grpSpPr>
        <p:sp>
          <p:nvSpPr>
            <p:cNvPr id="17" name="CaixaDeTexto 18">
              <a:extLst>
                <a:ext uri="{FF2B5EF4-FFF2-40B4-BE49-F238E27FC236}">
                  <a16:creationId xmlns:a16="http://schemas.microsoft.com/office/drawing/2014/main" id="{3736A2A4-3B2A-611F-9336-D7783914B924}"/>
                </a:ext>
              </a:extLst>
            </p:cNvPr>
            <p:cNvSpPr txBox="1"/>
            <p:nvPr/>
          </p:nvSpPr>
          <p:spPr>
            <a:xfrm>
              <a:off x="6615843" y="2926228"/>
              <a:ext cx="2448000"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1" y="468682"/>
              <a:ext cx="2916000" cy="646331"/>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2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2376000"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120453" y="528529"/>
              <a:ext cx="2628000" cy="288000"/>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sp>
        <p:nvSpPr>
          <p:cNvPr id="3" name="CaixaDeTexto 2">
            <a:extLst>
              <a:ext uri="{FF2B5EF4-FFF2-40B4-BE49-F238E27FC236}">
                <a16:creationId xmlns:a16="http://schemas.microsoft.com/office/drawing/2014/main" id="{A1533AAE-BEE0-BE7F-4419-CD73C997B3F7}"/>
              </a:ext>
            </a:extLst>
          </p:cNvPr>
          <p:cNvSpPr txBox="1"/>
          <p:nvPr/>
        </p:nvSpPr>
        <p:spPr>
          <a:xfrm>
            <a:off x="4736167" y="6211678"/>
            <a:ext cx="1816176"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366 dias com as palavras da Nova Moral</a:t>
            </a:r>
            <a:endParaRPr lang="pt-BR" i="1" dirty="0">
              <a:latin typeface="Arial Nova Cond Light" panose="020B0306020202020204" pitchFamily="34" charset="0"/>
            </a:endParaRPr>
          </a:p>
        </p:txBody>
      </p:sp>
      <p:pic>
        <p:nvPicPr>
          <p:cNvPr id="4" name="Imagem 3">
            <a:extLst>
              <a:ext uri="{FF2B5EF4-FFF2-40B4-BE49-F238E27FC236}">
                <a16:creationId xmlns:a16="http://schemas.microsoft.com/office/drawing/2014/main" id="{0472CB68-3F81-6F79-14D4-F2C4A18EF34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983781" y="3429000"/>
            <a:ext cx="1907540" cy="2637790"/>
          </a:xfrm>
          <a:prstGeom prst="rect">
            <a:avLst/>
          </a:prstGeom>
          <a:ln w="28575">
            <a:solidFill>
              <a:srgbClr val="00B0F0"/>
            </a:solidFill>
          </a:ln>
        </p:spPr>
      </p:pic>
      <p:sp>
        <p:nvSpPr>
          <p:cNvPr id="11" name="CaixaDeTexto 10">
            <a:extLst>
              <a:ext uri="{FF2B5EF4-FFF2-40B4-BE49-F238E27FC236}">
                <a16:creationId xmlns:a16="http://schemas.microsoft.com/office/drawing/2014/main" id="{3C9F3F8E-B959-4321-2628-EEE037DE72BE}"/>
              </a:ext>
            </a:extLst>
          </p:cNvPr>
          <p:cNvSpPr txBox="1"/>
          <p:nvPr/>
        </p:nvSpPr>
        <p:spPr>
          <a:xfrm>
            <a:off x="6751504" y="6211678"/>
            <a:ext cx="2376000" cy="276999"/>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Antropologia do </a:t>
            </a:r>
            <a:r>
              <a:rPr lang="pt-BR" i="1" dirty="0">
                <a:latin typeface="Arial Nova Cond Light" panose="020B0306020202020204" pitchFamily="34" charset="0"/>
              </a:rPr>
              <a:t>Sampou</a:t>
            </a:r>
            <a:r>
              <a:rPr lang="pt-BR" dirty="0">
                <a:latin typeface="Arial Nova Cond Light" panose="020B0306020202020204" pitchFamily="34" charset="0"/>
              </a:rPr>
              <a:t> </a:t>
            </a:r>
            <a:r>
              <a:rPr lang="pt-BR" i="1" dirty="0" err="1">
                <a:latin typeface="Arial Nova Cond Light" panose="020B0306020202020204" pitchFamily="34" charset="0"/>
              </a:rPr>
              <a:t>Yoshi</a:t>
            </a:r>
            <a:endParaRPr lang="pt-BR" i="1" dirty="0">
              <a:latin typeface="Arial Nova Cond Light" panose="020B0306020202020204" pitchFamily="34" charset="0"/>
            </a:endParaRPr>
          </a:p>
        </p:txBody>
      </p:sp>
      <p:pic>
        <p:nvPicPr>
          <p:cNvPr id="9"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99667" y="3375468"/>
            <a:ext cx="1642745" cy="2722245"/>
          </a:xfrm>
          <a:prstGeom prst="rect">
            <a:avLst/>
          </a:prstGeom>
          <a:noFill/>
          <a:ln w="28575">
            <a:solidFill>
              <a:srgbClr val="00B0F0"/>
            </a:solidFill>
          </a:ln>
        </p:spPr>
      </p:pic>
      <p:pic>
        <p:nvPicPr>
          <p:cNvPr id="5" name="Picture 10">
            <a:extLst>
              <a:ext uri="{FF2B5EF4-FFF2-40B4-BE49-F238E27FC236}">
                <a16:creationId xmlns:a16="http://schemas.microsoft.com/office/drawing/2014/main" id="{033DD801-4123-7C1D-38A9-BB74A4A20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6262" y="3374915"/>
            <a:ext cx="1900513" cy="2722798"/>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65DE498E-35F3-D880-745B-11A73D255C92}"/>
              </a:ext>
            </a:extLst>
          </p:cNvPr>
          <p:cNvSpPr txBox="1"/>
          <p:nvPr/>
        </p:nvSpPr>
        <p:spPr>
          <a:xfrm>
            <a:off x="2388760" y="6238623"/>
            <a:ext cx="2148246" cy="276999"/>
          </a:xfrm>
          <a:prstGeom prst="rect">
            <a:avLst/>
          </a:prstGeom>
          <a:solidFill>
            <a:schemeClr val="accent4">
              <a:lumMod val="20000"/>
              <a:lumOff val="80000"/>
            </a:schemeClr>
          </a:solidFill>
        </p:spPr>
        <p:txBody>
          <a:bodyPr wrap="square">
            <a:spAutoFit/>
          </a:bodyPr>
          <a:lstStyle>
            <a:defPPr>
              <a:defRPr lang="en-US"/>
            </a:defPPr>
            <a:lvl1pPr algn="ctr">
              <a:defRPr sz="1200">
                <a:latin typeface="Arial Nova Cond Light" panose="020B0306020202020204" pitchFamily="34" charset="0"/>
              </a:defRPr>
            </a:lvl1pPr>
          </a:lstStyle>
          <a:p>
            <a:r>
              <a:rPr lang="pt-BR" altLang="ja-JP" dirty="0"/>
              <a:t>Citações</a:t>
            </a:r>
            <a:r>
              <a:rPr lang="ja-JP" altLang="pt-BR" dirty="0"/>
              <a:t> </a:t>
            </a:r>
            <a:r>
              <a:rPr lang="pt-BR" altLang="ja-JP" dirty="0"/>
              <a:t>de</a:t>
            </a:r>
            <a:r>
              <a:rPr lang="ja-JP" altLang="pt-BR" dirty="0"/>
              <a:t> </a:t>
            </a:r>
            <a:r>
              <a:rPr lang="pt-BR" altLang="ja-JP" dirty="0"/>
              <a:t>Chikuro</a:t>
            </a:r>
            <a:r>
              <a:rPr lang="ja-JP" altLang="pt-BR" dirty="0"/>
              <a:t> </a:t>
            </a:r>
            <a:r>
              <a:rPr lang="pt-BR" altLang="ja-JP" dirty="0" err="1"/>
              <a:t>Hiroike</a:t>
            </a:r>
            <a:endParaRPr lang="pt-BR" dirty="0"/>
          </a:p>
        </p:txBody>
      </p:sp>
    </p:spTree>
    <p:extLst>
      <p:ext uri="{BB962C8B-B14F-4D97-AF65-F5344CB8AC3E}">
        <p14:creationId xmlns:p14="http://schemas.microsoft.com/office/powerpoint/2010/main" val="7726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38716" y="183803"/>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059488" y="93573"/>
                <a:ext cx="3636000" cy="646331"/>
              </a:xfrm>
              <a:prstGeom prst="rect">
                <a:avLst/>
              </a:prstGeom>
              <a:solidFill>
                <a:schemeClr val="accent4">
                  <a:lumMod val="20000"/>
                  <a:lumOff val="80000"/>
                </a:schemeClr>
              </a:solidFill>
            </p:spPr>
            <p:txBody>
              <a:bodyPr wrap="square" rtlCol="0" anchor="ctr" anchorCtr="0">
                <a:spAutoFit/>
              </a:bodyPr>
              <a:lstStyle/>
              <a:p>
                <a:pPr algn="just"/>
                <a:r>
                  <a:rPr lang="pt-BR" sz="12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646331"/>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sz="1200" b="0" dirty="0">
                    <a:latin typeface="Arial Nova Cond Light" panose="020B0306020202020204" pitchFamily="34" charset="0"/>
                  </a:rPr>
                  <a:t>Do texto de 1974 foram selecionadas 65 máximas e complementadas, numa linguagem atual, de 2 a 3 páginas por máxima  </a:t>
                </a:r>
                <a:r>
                  <a:rPr lang="pt-BR" sz="1200" b="0" dirty="0">
                    <a:latin typeface="Arial Nova Cond Light" panose="020B0306020202020204" pitchFamily="34" charset="0"/>
                    <a:sym typeface="Wingdings" panose="05000000000000000000" pitchFamily="2" charset="2"/>
                  </a:rPr>
                  <a:t>  1984</a:t>
                </a:r>
                <a:endParaRPr lang="pt-BR" sz="1200"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285254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42</a:t>
            </a:r>
          </a:p>
        </p:txBody>
      </p:sp>
      <p:sp>
        <p:nvSpPr>
          <p:cNvPr id="7" name="CaixaDeTexto 6">
            <a:extLst>
              <a:ext uri="{FF2B5EF4-FFF2-40B4-BE49-F238E27FC236}">
                <a16:creationId xmlns:a16="http://schemas.microsoft.com/office/drawing/2014/main" id="{617E9007-4B41-C3AF-C246-07AC702CA937}"/>
              </a:ext>
            </a:extLst>
          </p:cNvPr>
          <p:cNvSpPr txBox="1"/>
          <p:nvPr/>
        </p:nvSpPr>
        <p:spPr>
          <a:xfrm>
            <a:off x="710220" y="4120545"/>
            <a:ext cx="7462230"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pPr algn="ctr"/>
            <a:r>
              <a:rPr lang="ja-JP" altLang="pt-BR" sz="3200" b="1" dirty="0">
                <a:effectLst/>
                <a:latin typeface="Verdana" panose="020B0604030504040204" pitchFamily="34" charset="0"/>
                <a:ea typeface="Meiryo" panose="020B0604030504040204" pitchFamily="34" charset="-128"/>
                <a:cs typeface="Meiryo" panose="020B0604030504040204" pitchFamily="34" charset="-128"/>
              </a:rPr>
              <a:t>苦悶の中に自暴自棄せず </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262545" y="2736502"/>
            <a:ext cx="8519505" cy="523220"/>
          </a:xfrm>
          <a:prstGeom prst="rect">
            <a:avLst/>
          </a:prstGeom>
          <a:noFill/>
        </p:spPr>
        <p:txBody>
          <a:bodyPr wrap="square">
            <a:spAutoFit/>
          </a:bodyPr>
          <a:lstStyle/>
          <a:p>
            <a:pPr algn="just"/>
            <a:r>
              <a:rPr lang="pt-BR" sz="2800" b="1" dirty="0">
                <a:effectLst/>
                <a:latin typeface="Verdana" panose="020B0604030504040204" pitchFamily="34" charset="0"/>
                <a:ea typeface="MS Mincho" panose="02020609040205080304" pitchFamily="49" charset="-128"/>
                <a:cs typeface="Meiryo" panose="020B0604030504040204" pitchFamily="34" charset="-128"/>
              </a:rPr>
              <a:t>Nunca se desespere, mesmo em agonias </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894522" y="5859454"/>
            <a:ext cx="7803748" cy="461665"/>
          </a:xfrm>
          <a:prstGeom prst="rect">
            <a:avLst/>
          </a:prstGeom>
          <a:noFill/>
        </p:spPr>
        <p:txBody>
          <a:bodyPr wrap="square">
            <a:spAutoFit/>
          </a:bodyPr>
          <a:lstStyle/>
          <a:p>
            <a:pPr algn="ctr"/>
            <a:r>
              <a:rPr lang="de-DE" sz="2400" i="1" dirty="0">
                <a:effectLst/>
                <a:latin typeface="Souvenir Lt BT" panose="02080503040505020303" pitchFamily="18" charset="0"/>
                <a:ea typeface="MS Mincho" panose="02020609040205080304" pitchFamily="49" charset="-128"/>
                <a:cs typeface="Meiryo" panose="020B0604030504040204" pitchFamily="34" charset="-128"/>
              </a:rPr>
              <a:t>Kumon No Uti Ni Jibou Jiki Sezu </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369332"/>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42,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 </a:t>
            </a:r>
            <a:r>
              <a:rPr lang="pt-BR" sz="1200" dirty="0">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200" b="1" dirty="0">
                <a:solidFill>
                  <a:srgbClr val="FF0000"/>
                </a:solidFill>
                <a:highlight>
                  <a:srgbClr val="FFFF00"/>
                </a:highlight>
                <a:latin typeface="Verdana" panose="020B0604030504040204" pitchFamily="34" charset="0"/>
                <a:ea typeface="Meiryo" panose="020B0604030504040204" pitchFamily="34" charset="-128"/>
                <a:cs typeface="Meiryo" panose="020B0604030504040204" pitchFamily="34" charset="-128"/>
              </a:rPr>
              <a:t>redação original de 1926</a:t>
            </a:r>
            <a:r>
              <a:rPr lang="pt-BR" sz="1200" dirty="0">
                <a:highlight>
                  <a:srgbClr val="FFFF00"/>
                </a:highligh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5" name="CaixaDeTexto 4">
            <a:extLst>
              <a:ext uri="{FF2B5EF4-FFF2-40B4-BE49-F238E27FC236}">
                <a16:creationId xmlns:a16="http://schemas.microsoft.com/office/drawing/2014/main" id="{2B6AF4F2-1718-A062-B807-056F14EB84D4}"/>
              </a:ext>
            </a:extLst>
          </p:cNvPr>
          <p:cNvSpPr txBox="1"/>
          <p:nvPr/>
        </p:nvSpPr>
        <p:spPr>
          <a:xfrm>
            <a:off x="365760" y="567988"/>
            <a:ext cx="8635364" cy="400110"/>
          </a:xfrm>
          <a:prstGeom prst="rect">
            <a:avLst/>
          </a:prstGeom>
          <a:solidFill>
            <a:schemeClr val="accent5">
              <a:lumMod val="20000"/>
              <a:lumOff val="80000"/>
            </a:schemeClr>
          </a:solidFill>
        </p:spPr>
        <p:txBody>
          <a:bodyPr wrap="square">
            <a:spAutoFit/>
          </a:bodyPr>
          <a:lstStyle/>
          <a:p>
            <a:pPr>
              <a:spcBef>
                <a:spcPts val="600"/>
              </a:spcBef>
              <a:spcAft>
                <a:spcPts val="600"/>
              </a:spcAft>
            </a:pPr>
            <a:r>
              <a:rPr lang="pt-BR" sz="20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42</a:t>
            </a:r>
            <a:r>
              <a:rPr lang="x-none"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r>
              <a:rPr lang="pt-BR" sz="2000" b="1" dirty="0">
                <a:solidFill>
                  <a:srgbClr val="000000"/>
                </a:solidFill>
                <a:latin typeface="Arial" panose="020B0604020202020204" pitchFamily="34" charset="0"/>
                <a:ea typeface="MS Mincho" panose="02020609040205080304" pitchFamily="49" charset="-128"/>
                <a:cs typeface="Times New Roman" panose="02020603050405020304" pitchFamily="18" charset="0"/>
              </a:rPr>
              <a:t>Nunca se desespere, mesmo em agonias </a:t>
            </a:r>
            <a:endParaRPr lang="pt-BR" sz="2000" b="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3" name="CaixaDeTexto 2">
            <a:extLst>
              <a:ext uri="{FF2B5EF4-FFF2-40B4-BE49-F238E27FC236}">
                <a16:creationId xmlns:a16="http://schemas.microsoft.com/office/drawing/2014/main" id="{A2D68191-9533-CA3C-0E85-D8CF5DEC0CA1}"/>
              </a:ext>
            </a:extLst>
          </p:cNvPr>
          <p:cNvSpPr txBox="1"/>
          <p:nvPr/>
        </p:nvSpPr>
        <p:spPr>
          <a:xfrm>
            <a:off x="114299" y="1128883"/>
            <a:ext cx="8818527" cy="5570756"/>
          </a:xfrm>
          <a:prstGeom prst="rect">
            <a:avLst/>
          </a:prstGeom>
          <a:noFill/>
        </p:spPr>
        <p:txBody>
          <a:bodyPr wrap="square">
            <a:spAutoFit/>
          </a:bodyPr>
          <a:lstStyle/>
          <a:p>
            <a:pPr algn="just">
              <a:spcAft>
                <a:spcPts val="1200"/>
              </a:spcAft>
            </a:pPr>
            <a:r>
              <a:rPr lang="pt-BR">
                <a:latin typeface="Verdana" pitchFamily="34" charset="0"/>
                <a:ea typeface="Verdana" pitchFamily="34" charset="0"/>
                <a:cs typeface="Verdana" pitchFamily="34" charset="0"/>
              </a:rPr>
              <a:t>As pessoas da antiguidade comparavam a vida do homem a uma viagem. </a:t>
            </a:r>
          </a:p>
          <a:p>
            <a:pPr algn="just">
              <a:spcAft>
                <a:spcPts val="1200"/>
              </a:spcAft>
            </a:pPr>
            <a:r>
              <a:rPr lang="pt-BR">
                <a:latin typeface="Verdana" pitchFamily="34" charset="0"/>
                <a:ea typeface="Verdana" pitchFamily="34" charset="0"/>
                <a:cs typeface="Verdana" pitchFamily="34" charset="0"/>
              </a:rPr>
              <a:t>Analogamente à jornada de um viajante, com oceanos e montanhas, rios e vales sem pontes e arbustos com espinhos no caminho, a jornada da vida também tem várias dificuldades. </a:t>
            </a:r>
          </a:p>
          <a:p>
            <a:pPr algn="just">
              <a:spcAft>
                <a:spcPts val="1200"/>
              </a:spcAft>
            </a:pPr>
            <a:r>
              <a:rPr lang="pt-BR">
                <a:latin typeface="Verdana" pitchFamily="34" charset="0"/>
                <a:ea typeface="Verdana" pitchFamily="34" charset="0"/>
                <a:cs typeface="Verdana" pitchFamily="34" charset="0"/>
              </a:rPr>
              <a:t>Por mais que um homem seja sábio ou pessoa de bem, ele não poderá alcançar seus objetivos enquanto não superar vários tipos de obstáculos. </a:t>
            </a:r>
          </a:p>
          <a:p>
            <a:pPr algn="just">
              <a:spcAft>
                <a:spcPts val="1200"/>
              </a:spcAft>
            </a:pPr>
            <a:r>
              <a:rPr lang="pt-BR">
                <a:latin typeface="Verdana" pitchFamily="34" charset="0"/>
                <a:ea typeface="Verdana" pitchFamily="34" charset="0"/>
                <a:cs typeface="Verdana" pitchFamily="34" charset="0"/>
              </a:rPr>
              <a:t>Por isso, diante de dificuldades, é uma tolice ficar reagindo com reclamações, revolta contra os superiores ou caindo no estado de desespero e descontrole. </a:t>
            </a:r>
          </a:p>
          <a:p>
            <a:pPr algn="just">
              <a:spcAft>
                <a:spcPts val="1200"/>
              </a:spcAft>
            </a:pPr>
            <a:r>
              <a:rPr lang="pt-BR">
                <a:latin typeface="Verdana" pitchFamily="34" charset="0"/>
                <a:ea typeface="Verdana" pitchFamily="34" charset="0"/>
                <a:cs typeface="Verdana" pitchFamily="34" charset="0"/>
              </a:rPr>
              <a:t>Estudos científicos modernos indicam que </a:t>
            </a:r>
            <a:r>
              <a:rPr lang="pt-BR" b="1">
                <a:latin typeface="Verdana" pitchFamily="34" charset="0"/>
                <a:ea typeface="Verdana" pitchFamily="34" charset="0"/>
                <a:cs typeface="Verdana" pitchFamily="34" charset="0"/>
              </a:rPr>
              <a:t>o destino da vida de cada pessoa é</a:t>
            </a:r>
            <a:r>
              <a:rPr lang="pt-BR">
                <a:latin typeface="Verdana" pitchFamily="34" charset="0"/>
                <a:ea typeface="Verdana" pitchFamily="34" charset="0"/>
                <a:cs typeface="Verdana" pitchFamily="34" charset="0"/>
              </a:rPr>
              <a:t> – em grande parte – </a:t>
            </a:r>
            <a:r>
              <a:rPr lang="pt-BR" b="1">
                <a:latin typeface="Verdana" pitchFamily="34" charset="0"/>
                <a:ea typeface="Verdana" pitchFamily="34" charset="0"/>
                <a:cs typeface="Verdana" pitchFamily="34" charset="0"/>
              </a:rPr>
              <a:t>criado por ela mesma</a:t>
            </a:r>
            <a:r>
              <a:rPr lang="pt-BR">
                <a:latin typeface="Verdana" pitchFamily="34" charset="0"/>
                <a:ea typeface="Verdana" pitchFamily="34" charset="0"/>
                <a:cs typeface="Verdana" pitchFamily="34" charset="0"/>
              </a:rPr>
              <a:t>, de forma que doravante, para o restante do destino – mesmo que sujeito a causas externas – a própria pessoa terá que </a:t>
            </a:r>
            <a:r>
              <a:rPr lang="pt-BR" b="1">
                <a:latin typeface="Verdana" pitchFamily="34" charset="0"/>
                <a:ea typeface="Verdana" pitchFamily="34" charset="0"/>
                <a:cs typeface="Verdana" pitchFamily="34" charset="0"/>
              </a:rPr>
              <a:t>assumir a responsabilidade</a:t>
            </a:r>
            <a:r>
              <a:rPr lang="pt-BR">
                <a:latin typeface="Verdana" pitchFamily="34" charset="0"/>
                <a:ea typeface="Verdana" pitchFamily="34" charset="0"/>
                <a:cs typeface="Verdana" pitchFamily="34" charset="0"/>
              </a:rPr>
              <a:t>. Por isso, cair em desespero, nessa situação, é uma tolice ainda maior. </a:t>
            </a:r>
          </a:p>
          <a:p>
            <a:pPr algn="just">
              <a:spcAft>
                <a:spcPts val="1200"/>
              </a:spcAft>
            </a:pPr>
            <a:r>
              <a:rPr lang="pt-BR">
                <a:latin typeface="Verdana" pitchFamily="34" charset="0"/>
                <a:ea typeface="Verdana" pitchFamily="34" charset="0"/>
                <a:cs typeface="Verdana" pitchFamily="34" charset="0"/>
              </a:rPr>
              <a:t>A moral suprema esclarece esse princípio, orientando as pessoas a se prepararem para o seu futuro, de forma a evitar situações de revolta e desespero </a:t>
            </a:r>
            <a:r>
              <a:rPr lang="pt-BR" sz="1400">
                <a:latin typeface="Verdana" pitchFamily="34" charset="0"/>
                <a:ea typeface="Verdana" pitchFamily="34" charset="0"/>
                <a:cs typeface="Verdana" pitchFamily="34" charset="0"/>
              </a:rPr>
              <a:t>(Ver Volume I, Cap. 14, VII).</a:t>
            </a:r>
            <a:endParaRPr lang="pt-BR" b="1" dirty="0">
              <a:highlight>
                <a:srgbClr val="FFFF00"/>
              </a:highligh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607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6C1A64D-FFB6-DBCD-8F45-192F42B677DE}"/>
              </a:ext>
            </a:extLst>
          </p:cNvPr>
          <p:cNvSpPr txBox="1"/>
          <p:nvPr/>
        </p:nvSpPr>
        <p:spPr>
          <a:xfrm>
            <a:off x="186813" y="889843"/>
            <a:ext cx="8652387" cy="4883260"/>
          </a:xfrm>
          <a:prstGeom prst="rect">
            <a:avLst/>
          </a:prstGeom>
          <a:noFill/>
        </p:spPr>
        <p:txBody>
          <a:bodyPr wrap="square">
            <a:spAutoFit/>
          </a:bodyPr>
          <a:lstStyle/>
          <a:p>
            <a:pPr algn="just"/>
            <a:r>
              <a:rPr lang="pt-BR" sz="1800">
                <a:effectLst/>
                <a:latin typeface="Verdana" panose="020B0604030504040204" pitchFamily="34" charset="0"/>
                <a:ea typeface="Meiryo" panose="020B0604030504040204" pitchFamily="34" charset="-128"/>
                <a:cs typeface="Meiryo" panose="020B0604030504040204" pitchFamily="34" charset="-128"/>
              </a:rPr>
              <a:t>Do </a:t>
            </a:r>
            <a:r>
              <a:rPr lang="pt-BR" sz="1800" i="1">
                <a:effectLst/>
                <a:latin typeface="Verdana" panose="020B0604030504040204" pitchFamily="34" charset="0"/>
                <a:ea typeface="Meiryo" panose="020B0604030504040204" pitchFamily="34" charset="-128"/>
                <a:cs typeface="Meiryo" panose="020B0604030504040204" pitchFamily="34" charset="-128"/>
              </a:rPr>
              <a:t>Tratado da Ciência da Moral</a:t>
            </a:r>
            <a:r>
              <a:rPr lang="pt-BR" sz="1800">
                <a:effectLst/>
                <a:latin typeface="Verdana" panose="020B0604030504040204" pitchFamily="34" charset="0"/>
                <a:ea typeface="Meiryo" panose="020B0604030504040204" pitchFamily="34" charset="-128"/>
                <a:cs typeface="Meiryo" panose="020B0604030504040204" pitchFamily="34" charset="-128"/>
              </a:rPr>
              <a:t>, inglês, Vol. 3, </a:t>
            </a:r>
            <a:r>
              <a:rPr lang="pt-BR" sz="1800" i="1">
                <a:effectLst/>
                <a:latin typeface="Verdana" panose="020B0604030504040204" pitchFamily="34" charset="0"/>
                <a:ea typeface="Meiryo" panose="020B0604030504040204" pitchFamily="34" charset="-128"/>
                <a:cs typeface="Meiryo" panose="020B0604030504040204" pitchFamily="34" charset="-128"/>
              </a:rPr>
              <a:t>Sinopse da Moral Suprema</a:t>
            </a:r>
            <a:r>
              <a:rPr lang="pt-BR" sz="1800">
                <a:effectLst/>
                <a:latin typeface="Verdana" panose="020B0604030504040204" pitchFamily="34" charset="0"/>
                <a:ea typeface="Meiryo" panose="020B0604030504040204" pitchFamily="34" charset="-128"/>
                <a:cs typeface="Meiryo" panose="020B0604030504040204" pitchFamily="34" charset="-128"/>
              </a:rPr>
              <a:t> (Número 8.51): </a:t>
            </a:r>
          </a:p>
          <a:p>
            <a:pPr algn="just"/>
            <a:endParaRPr lang="pt-BR" b="1" i="1">
              <a:latin typeface="Verdana" panose="020B0604030504040204" pitchFamily="34" charset="0"/>
              <a:ea typeface="Meiryo" panose="020B0604030504040204" pitchFamily="34" charset="-128"/>
              <a:cs typeface="Meiryo" panose="020B0604030504040204" pitchFamily="34" charset="-128"/>
            </a:endParaRPr>
          </a:p>
          <a:p>
            <a:pPr algn="just">
              <a:lnSpc>
                <a:spcPts val="2600"/>
              </a:lnSpc>
            </a:pPr>
            <a:r>
              <a:rPr lang="pt-BR" sz="1800" b="1" i="1">
                <a:effectLst/>
                <a:latin typeface="Verdana" panose="020B0604030504040204" pitchFamily="34" charset="0"/>
                <a:ea typeface="Meiryo" panose="020B0604030504040204" pitchFamily="34" charset="-128"/>
                <a:cs typeface="Meiryo" panose="020B0604030504040204" pitchFamily="34" charset="-128"/>
              </a:rPr>
              <a:t>Never despair, even in agony</a:t>
            </a:r>
            <a:r>
              <a:rPr lang="pt-BR" sz="1800" i="1">
                <a:effectLst/>
                <a:latin typeface="Verdana" panose="020B0604030504040204" pitchFamily="34" charset="0"/>
                <a:ea typeface="Meiryo" panose="020B0604030504040204" pitchFamily="34" charset="-128"/>
                <a:cs typeface="Meiryo" panose="020B0604030504040204" pitchFamily="34" charset="-128"/>
              </a:rPr>
              <a:t>. </a:t>
            </a:r>
            <a:r>
              <a:rPr lang="en-US" sz="1800" i="1">
                <a:effectLst/>
                <a:latin typeface="Souvenir Lt BT" panose="02080503040505020303" pitchFamily="18" charset="0"/>
                <a:ea typeface="Meiryo" panose="020B0604030504040204" pitchFamily="34" charset="-128"/>
                <a:cs typeface="Meiryo" panose="020B0604030504040204" pitchFamily="34" charset="-128"/>
              </a:rPr>
              <a:t>The ancient people compared the life of man to a journey. As there are seas and mountains, rivers and dales, deep waters without bridges and bushes of thorn in the way of a traveler, so there are various difficulties in life’s journey. However wise or good a man may be, he cannot attain his ends without suffering toils of various kinds. It is foolish of him when he encounters difficulties, either to entertain dissatisfaction, or to disobey his superiors or to fall into desperate self-abandonment. The results of modern scientific studies suggest that everybody’s destiny is largely of his own making and that for the rest of his destiny too he himself must bear the responsibility although it may stem from outside causes. Supreme morality explains this principle, instructing those unfortunate people also to prepare for their future, so that nobody need complain, resist or abandon himself to </a:t>
            </a:r>
            <a:r>
              <a:rPr lang="pt-BR" sz="1800" i="1">
                <a:effectLst/>
                <a:latin typeface="Souvenir Lt BT" panose="02080503040505020303" pitchFamily="18" charset="0"/>
                <a:ea typeface="Meiryo" panose="020B0604030504040204" pitchFamily="34" charset="-128"/>
                <a:cs typeface="Meiryo" panose="020B0604030504040204" pitchFamily="34" charset="-128"/>
              </a:rPr>
              <a:t>despair </a:t>
            </a:r>
            <a:r>
              <a:rPr lang="pt-BR" sz="1400">
                <a:effectLst/>
                <a:latin typeface="Souvenir Lt BT" panose="02080503040505020303" pitchFamily="18" charset="0"/>
                <a:ea typeface="Meiryo" panose="020B0604030504040204" pitchFamily="34" charset="-128"/>
                <a:cs typeface="Meiryo" panose="020B0604030504040204" pitchFamily="34" charset="-128"/>
              </a:rPr>
              <a:t>(See Book One, Chapter 14. VII). </a:t>
            </a:r>
            <a:endParaRPr lang="pt-BR">
              <a:latin typeface="Souvenir Lt BT" panose="02080503040505020303" pitchFamily="18" charset="0"/>
            </a:endParaRPr>
          </a:p>
        </p:txBody>
      </p:sp>
    </p:spTree>
    <p:extLst>
      <p:ext uri="{BB962C8B-B14F-4D97-AF65-F5344CB8AC3E}">
        <p14:creationId xmlns:p14="http://schemas.microsoft.com/office/powerpoint/2010/main" val="209560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42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73C01EAE-EF9B-D3EE-F0DF-A0116BE88BAB}"/>
              </a:ext>
            </a:extLst>
          </p:cNvPr>
          <p:cNvSpPr txBox="1"/>
          <p:nvPr/>
        </p:nvSpPr>
        <p:spPr>
          <a:xfrm>
            <a:off x="139225" y="655637"/>
            <a:ext cx="8774349" cy="1031051"/>
          </a:xfrm>
          <a:prstGeom prst="rect">
            <a:avLst/>
          </a:prstGeom>
          <a:noFill/>
        </p:spPr>
        <p:txBody>
          <a:bodyPr wrap="square">
            <a:spAutoFit/>
          </a:bodyPr>
          <a:lstStyle/>
          <a:p>
            <a:pPr algn="l">
              <a:spcBef>
                <a:spcPts val="600"/>
              </a:spcBef>
              <a:spcAft>
                <a:spcPts val="600"/>
              </a:spcAft>
              <a:buNone/>
            </a:pPr>
            <a:r>
              <a:rPr lang="pt-BR" sz="2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Nunca se</a:t>
            </a:r>
            <a:r>
              <a:rPr lang="x-none" sz="2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desespere, mesmo </a:t>
            </a:r>
            <a:r>
              <a:rPr lang="pt-BR" sz="2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em agonias</a:t>
            </a:r>
            <a:r>
              <a:rPr lang="pt-BR" sz="2000" b="0" baseline="300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 </a:t>
            </a:r>
            <a:endParaRPr lang="pt-BR" sz="20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algn="just">
              <a:buNone/>
            </a:pPr>
            <a:r>
              <a:rPr lang="pt-BR">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Esta máxima refere-se ao estado de espírito necessário para enfrentar as dificuldades e obstáculos na vida. </a:t>
            </a:r>
          </a:p>
        </p:txBody>
      </p:sp>
      <p:sp>
        <p:nvSpPr>
          <p:cNvPr id="7" name="CaixaDeTexto 6">
            <a:extLst>
              <a:ext uri="{FF2B5EF4-FFF2-40B4-BE49-F238E27FC236}">
                <a16:creationId xmlns:a16="http://schemas.microsoft.com/office/drawing/2014/main" id="{96BF927E-FD40-9F18-A295-8CE958D1ECE1}"/>
              </a:ext>
            </a:extLst>
          </p:cNvPr>
          <p:cNvSpPr txBox="1"/>
          <p:nvPr/>
        </p:nvSpPr>
        <p:spPr>
          <a:xfrm>
            <a:off x="139224" y="1755750"/>
            <a:ext cx="8774349" cy="2308324"/>
          </a:xfrm>
          <a:prstGeom prst="rect">
            <a:avLst/>
          </a:prstGeom>
          <a:noFill/>
        </p:spPr>
        <p:txBody>
          <a:bodyPr wrap="square">
            <a:spAutoFit/>
          </a:bodyPr>
          <a:lstStyle/>
          <a:p>
            <a:pPr algn="just">
              <a:spcAft>
                <a:spcPts val="600"/>
              </a:spcAft>
              <a:buNone/>
            </a:pP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Na vida defrontamo</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-nos</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com desarmonia</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e</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conflitos no lar, atritos com pessoas e na sociedade, </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e</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problemas diversificados do trabalho. Além disso, sofrimentos e intranquilidades como por exemplo, o </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descompasso</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entre o ideal e a realidade</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na adolescência, o peso da responsabilidade na fase adulta, e a perda de capacidade e </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de </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vigor físico</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na terceira idade. </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Diante d</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essa situação, fica</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mos</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pessimistas e passamos a lamentar, reclamar, resmungar e </a:t>
            </a:r>
            <a:r>
              <a:rPr lang="pt-BR"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cair no</a:t>
            </a:r>
            <a:r>
              <a:rPr lang="x-none" sz="18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desespero.</a:t>
            </a:r>
            <a:r>
              <a:rPr lang="x-none" sz="18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Mas, se melhorarmos o nosso sentimento, pensamento e ação, podemos sempre superar quaisquer obstáculos e caminhar rumo a uma nova vida, de alegria e expectativa.</a:t>
            </a:r>
            <a:endParaRPr lang="pt-BR" sz="18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
        <p:nvSpPr>
          <p:cNvPr id="9" name="CaixaDeTexto 8">
            <a:extLst>
              <a:ext uri="{FF2B5EF4-FFF2-40B4-BE49-F238E27FC236}">
                <a16:creationId xmlns:a16="http://schemas.microsoft.com/office/drawing/2014/main" id="{73807A92-9155-684E-F26D-80E0411ABBFB}"/>
              </a:ext>
            </a:extLst>
          </p:cNvPr>
          <p:cNvSpPr txBox="1"/>
          <p:nvPr/>
        </p:nvSpPr>
        <p:spPr>
          <a:xfrm>
            <a:off x="139223" y="4207933"/>
            <a:ext cx="8774349" cy="2031325"/>
          </a:xfrm>
          <a:prstGeom prst="rect">
            <a:avLst/>
          </a:prstGeom>
          <a:noFill/>
        </p:spPr>
        <p:txBody>
          <a:bodyPr wrap="square">
            <a:spAutoFit/>
          </a:bodyPr>
          <a:lstStyle/>
          <a:p>
            <a:pPr algn="just"/>
            <a:r>
              <a:rPr lang="pt-BR">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Como se diz na sabedoria popular, enquanto vivemos estamos sempre sujeitos a dúvidas e inseguranças, de modo que os sofrimentos e intranquilidades fazem parte da nossa vida. Diante de problemas e adversidades da vida achamos que a culpa é dos outros ou da sociedade e tendemos a criticar ou agredir e transferir responsabilidades a outras pessoas, deixando de lado os nossos próprios defeitos e falhas; mas, esse tipo de atitude jamais trará bons resultados. Agir de forma meramente emotiva, desmotivada ou desinteressada terá também o mesmo resultado. </a:t>
            </a:r>
          </a:p>
        </p:txBody>
      </p:sp>
    </p:spTree>
    <p:extLst>
      <p:ext uri="{BB962C8B-B14F-4D97-AF65-F5344CB8AC3E}">
        <p14:creationId xmlns:p14="http://schemas.microsoft.com/office/powerpoint/2010/main" val="205357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94CDAD0-C178-5152-0ABF-211CEDC1C31C}"/>
              </a:ext>
            </a:extLst>
          </p:cNvPr>
          <p:cNvSpPr txBox="1"/>
          <p:nvPr/>
        </p:nvSpPr>
        <p:spPr>
          <a:xfrm>
            <a:off x="171450" y="919327"/>
            <a:ext cx="8801100" cy="5324535"/>
          </a:xfrm>
          <a:prstGeom prst="rect">
            <a:avLst/>
          </a:prstGeom>
          <a:noFill/>
        </p:spPr>
        <p:txBody>
          <a:bodyPr wrap="square">
            <a:spAutoFit/>
          </a:bodyPr>
          <a:lstStyle/>
          <a:p>
            <a:pPr algn="just">
              <a:spcAft>
                <a:spcPts val="12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 </a:t>
            </a:r>
            <a:r>
              <a:rPr lang="x-none"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atitude mais importante é o modo como focamos os problemas. Se pensarmos que o problema é um problema, </a:t>
            </a:r>
            <a:r>
              <a:rPr lang="pt-BR"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teremos</a:t>
            </a:r>
            <a:r>
              <a:rPr lang="x-none"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sofrimento</a:t>
            </a:r>
            <a:r>
              <a:rPr lang="pt-BR"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s</a:t>
            </a:r>
            <a:r>
              <a:rPr lang="x-none"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Mas, se pensarmos que o problema é uma provação divina e o aceitarmos com verdadeiro sentimento de gratidão, deixa</a:t>
            </a:r>
            <a:r>
              <a:rPr lang="pt-BR"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rá</a:t>
            </a:r>
            <a:r>
              <a:rPr lang="x-none"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de ser sofrimento. E quando conseguimos superar o problema, </a:t>
            </a:r>
            <a:r>
              <a:rPr lang="pt-BR"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a</a:t>
            </a:r>
            <a:r>
              <a:rPr lang="x-none"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 alegria </a:t>
            </a:r>
            <a:r>
              <a:rPr lang="pt-BR"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será </a:t>
            </a:r>
            <a:r>
              <a:rPr lang="x-none" sz="2000">
                <a:solidFill>
                  <a:srgbClr val="EE0000"/>
                </a:solidFill>
                <a:effectLst/>
                <a:latin typeface="Souvenir Lt BT" panose="02080503040505020303" pitchFamily="18" charset="0"/>
                <a:ea typeface="MS Mincho" panose="02020609040205080304" pitchFamily="49" charset="-128"/>
                <a:cs typeface="Times New Roman" panose="02020603050405020304" pitchFamily="18" charset="0"/>
              </a:rPr>
              <a:t>incomensurável.</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1200"/>
              </a:spcAft>
              <a:buNone/>
            </a:pP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Quando nos defrontamos com problemas ou adversidades é necessário examinar a sua origem com serenidade, sem jamais fugir deles, lamentar ou revolta</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r-se</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Se a origem </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do problema for a </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nossa falha</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devemos reconhecê-la com sinceridade e humildade, refletir profundamente</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e tomar uma atitude responsável. </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Se o problema</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não for de nossa responsabilidade</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podemos</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considerá-l</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como </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uma </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oportunidade </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de</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reexam</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 d</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os nossos sentimentos, pensamentos e atitudes</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com humildade</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sem acusa</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ções</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ou cobra</a:t>
            </a:r>
            <a:r>
              <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nças</a:t>
            </a:r>
            <a:r>
              <a:rPr lang="x-none"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endParaRPr lang="pt-BR" sz="200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spcAft>
                <a:spcPts val="1200"/>
              </a:spcAft>
              <a:buNone/>
            </a:pPr>
            <a:r>
              <a:rPr lang="pt-BR" sz="200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Todos os problemas e adversidades podem ser encarados construtivamente, considerando-os como excelente oportunidade – de elevação do nosso caráter e exercício da gratidão. Se assim procedermos, com certeza os caminhos se abrirão em nossa vida.                     </a:t>
            </a:r>
            <a:r>
              <a:rPr lang="pt-BR">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				</a:t>
            </a:r>
            <a:r>
              <a:rPr lang="pt-BR" sz="1400">
                <a:effectLst/>
                <a:latin typeface="Souvenir Lt BT" panose="02080503040505020303" pitchFamily="18" charset="0"/>
                <a:ea typeface="Meiryo" panose="020B0604030504040204" pitchFamily="34" charset="-128"/>
                <a:cs typeface="Meiryo" panose="020B0604030504040204" pitchFamily="34" charset="-128"/>
              </a:rPr>
              <a:t>Do </a:t>
            </a:r>
            <a:r>
              <a:rPr lang="pt-BR" sz="1400" i="1">
                <a:effectLst/>
                <a:latin typeface="Souvenir Lt BT" panose="02080503040505020303" pitchFamily="18" charset="0"/>
                <a:ea typeface="Meiryo" panose="020B0604030504040204" pitchFamily="34" charset="-128"/>
                <a:cs typeface="Meiryo" panose="020B0604030504040204" pitchFamily="34" charset="-128"/>
              </a:rPr>
              <a:t>Kakuguen</a:t>
            </a:r>
            <a:r>
              <a:rPr lang="pt-BR" sz="1400">
                <a:effectLst/>
                <a:latin typeface="Souvenir Lt BT" panose="02080503040505020303" pitchFamily="18" charset="0"/>
                <a:ea typeface="Meiryo" panose="020B0604030504040204" pitchFamily="34" charset="-128"/>
                <a:cs typeface="Meiryo" panose="020B0604030504040204" pitchFamily="34" charset="-128"/>
              </a:rPr>
              <a:t>, págs. 100~101 </a:t>
            </a:r>
            <a:endParaRPr lang="pt-BR"/>
          </a:p>
        </p:txBody>
      </p:sp>
    </p:spTree>
    <p:extLst>
      <p:ext uri="{BB962C8B-B14F-4D97-AF65-F5344CB8AC3E}">
        <p14:creationId xmlns:p14="http://schemas.microsoft.com/office/powerpoint/2010/main" val="178314920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39199</TotalTime>
  <Words>2881</Words>
  <Application>Microsoft Office PowerPoint</Application>
  <PresentationFormat>Apresentação na tela (4:3)</PresentationFormat>
  <Paragraphs>125</Paragraphs>
  <Slides>22</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22</vt:i4>
      </vt:variant>
    </vt:vector>
  </HeadingPairs>
  <TitlesOfParts>
    <vt:vector size="30" baseType="lpstr">
      <vt:lpstr>Meiryo</vt:lpstr>
      <vt:lpstr>Arial</vt:lpstr>
      <vt:lpstr>Arial Nova Cond Light</vt:lpstr>
      <vt:lpstr>Calibri</vt:lpstr>
      <vt:lpstr>Calibri Light</vt:lpstr>
      <vt:lpstr>Souvenir Lt BT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645</cp:revision>
  <cp:lastPrinted>2021-02-15T17:48:40Z</cp:lastPrinted>
  <dcterms:created xsi:type="dcterms:W3CDTF">2020-12-25T17:38:58Z</dcterms:created>
  <dcterms:modified xsi:type="dcterms:W3CDTF">2026-06-24T13:57:24Z</dcterms:modified>
</cp:coreProperties>
</file>