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60" r:id="rId3"/>
    <p:sldId id="490" r:id="rId4"/>
    <p:sldId id="654" r:id="rId5"/>
    <p:sldId id="369" r:id="rId6"/>
    <p:sldId id="668" r:id="rId7"/>
    <p:sldId id="689" r:id="rId8"/>
    <p:sldId id="493" r:id="rId9"/>
    <p:sldId id="664" r:id="rId10"/>
    <p:sldId id="665" r:id="rId11"/>
    <p:sldId id="666" r:id="rId12"/>
    <p:sldId id="667" r:id="rId13"/>
    <p:sldId id="656" r:id="rId14"/>
    <p:sldId id="669" r:id="rId15"/>
    <p:sldId id="670" r:id="rId16"/>
    <p:sldId id="671" r:id="rId17"/>
    <p:sldId id="672" r:id="rId18"/>
    <p:sldId id="673" r:id="rId19"/>
    <p:sldId id="690" r:id="rId20"/>
    <p:sldId id="674" r:id="rId21"/>
    <p:sldId id="675" r:id="rId22"/>
    <p:sldId id="676" r:id="rId23"/>
    <p:sldId id="677" r:id="rId24"/>
    <p:sldId id="691" r:id="rId25"/>
    <p:sldId id="678" r:id="rId26"/>
    <p:sldId id="679" r:id="rId27"/>
    <p:sldId id="680" r:id="rId28"/>
    <p:sldId id="681" r:id="rId29"/>
    <p:sldId id="682" r:id="rId30"/>
    <p:sldId id="692" r:id="rId31"/>
    <p:sldId id="683" r:id="rId32"/>
    <p:sldId id="684" r:id="rId33"/>
    <p:sldId id="610" r:id="rId34"/>
    <p:sldId id="693" r:id="rId35"/>
    <p:sldId id="685" r:id="rId36"/>
    <p:sldId id="694" r:id="rId37"/>
    <p:sldId id="635" r:id="rId38"/>
    <p:sldId id="686" r:id="rId39"/>
    <p:sldId id="696" r:id="rId40"/>
    <p:sldId id="687" r:id="rId41"/>
    <p:sldId id="688" r:id="rId42"/>
    <p:sldId id="695" r:id="rId43"/>
    <p:sldId id="48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D9"/>
    <a:srgbClr val="FFFF00"/>
    <a:srgbClr val="FFE699"/>
    <a:srgbClr val="FFE6CD"/>
    <a:srgbClr val="FFE2C5"/>
    <a:srgbClr val="FFCC00"/>
    <a:srgbClr val="FFEAD5"/>
    <a:srgbClr val="FFE8D1"/>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1686" y="282"/>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25/03/2026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25/03/2026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25/03/2026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25/03/2026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25/03/2026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25/03/2026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25/03/2026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25/03/2026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25/03/2026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25/03/2026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25/03/2026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25/03/2026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25/03/2026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25/03/2026</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g"/><Relationship Id="rId5" Type="http://schemas.microsoft.com/office/2007/relationships/hdphoto" Target="../media/hdphoto1.wdp"/><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hyperlink" Target="https://www.worldhistory.org/trans/pt/1-11635/amaterasu/"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022448"/>
            <a:ext cx="4386470" cy="2554545"/>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4" name="Imagem 3">
            <a:extLst>
              <a:ext uri="{FF2B5EF4-FFF2-40B4-BE49-F238E27FC236}">
                <a16:creationId xmlns:a16="http://schemas.microsoft.com/office/drawing/2014/main" id="{874A2C78-2FF9-DA3A-BCEC-EEE07F1C1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19" y="134970"/>
            <a:ext cx="4680000" cy="6588059"/>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F5B600C-5997-8A19-6E74-A04785CAEB49}"/>
              </a:ext>
            </a:extLst>
          </p:cNvPr>
          <p:cNvSpPr txBox="1"/>
          <p:nvPr/>
        </p:nvSpPr>
        <p:spPr>
          <a:xfrm>
            <a:off x="199505" y="2921620"/>
            <a:ext cx="8728364" cy="3370153"/>
          </a:xfrm>
          <a:prstGeom prst="rect">
            <a:avLst/>
          </a:prstGeom>
          <a:noFill/>
        </p:spPr>
        <p:txBody>
          <a:bodyPr wrap="square">
            <a:spAutoFit/>
          </a:bodyPr>
          <a:lstStyle/>
          <a:p>
            <a:pPr algn="just">
              <a:spcAft>
                <a:spcPts val="600"/>
              </a:spcAft>
              <a:buNone/>
            </a:pP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Na Moral Suprema procuramos refletir sobre as atitudes mentais e condutas que </a:t>
            </a:r>
            <a:r>
              <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atraíram</a:t>
            </a: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esses problemas e incidentes, e depois disso pensamos em como contornar a situação de forma pacífica e construtiva. Além disso, devemos estar determinados a encarar os sacrifícios e lidar com a situação com espírito de desejar a plena felicidade e o bem-estar do próximo. Dessa forma, todos os problemas tendem naturalmente para a solução possibilitando a construção de um relacionamento humano cada vez mais sadio.  </a:t>
            </a:r>
            <a:endPar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r">
              <a:buNone/>
            </a:pPr>
            <a:r>
              <a:rPr lang="pt-BR" sz="1600" dirty="0">
                <a:effectLst/>
                <a:latin typeface="Souvenir Lt BT" panose="02080503040505020303" pitchFamily="18" charset="0"/>
                <a:ea typeface="Meiryo" panose="020B0604030504040204" pitchFamily="34" charset="-128"/>
                <a:cs typeface="Meiryo" panose="020B0604030504040204" pitchFamily="34" charset="-128"/>
              </a:rPr>
              <a:t>Do </a:t>
            </a:r>
            <a:r>
              <a:rPr lang="pt-BR" sz="1600" i="1" dirty="0" err="1">
                <a:effectLst/>
                <a:latin typeface="Souvenir Lt BT" panose="02080503040505020303" pitchFamily="18" charset="0"/>
                <a:ea typeface="Meiryo" panose="020B0604030504040204" pitchFamily="34" charset="-128"/>
                <a:cs typeface="Meiryo" panose="020B0604030504040204" pitchFamily="34" charset="-128"/>
              </a:rPr>
              <a:t>Kakuguen</a:t>
            </a:r>
            <a:r>
              <a:rPr lang="pt-BR" sz="1600" dirty="0">
                <a:effectLst/>
                <a:latin typeface="Souvenir Lt BT" panose="02080503040505020303" pitchFamily="18" charset="0"/>
                <a:ea typeface="Meiryo" panose="020B0604030504040204" pitchFamily="34" charset="-128"/>
                <a:cs typeface="Meiryo" panose="020B0604030504040204" pitchFamily="34" charset="-128"/>
              </a:rPr>
              <a:t>, págs. 84~85 </a:t>
            </a:r>
            <a:endParaRPr lang="pt-BR" dirty="0"/>
          </a:p>
        </p:txBody>
      </p:sp>
      <p:sp>
        <p:nvSpPr>
          <p:cNvPr id="5" name="CaixaDeTexto 4">
            <a:extLst>
              <a:ext uri="{FF2B5EF4-FFF2-40B4-BE49-F238E27FC236}">
                <a16:creationId xmlns:a16="http://schemas.microsoft.com/office/drawing/2014/main" id="{BFB6DFD8-7A0A-0521-E38E-74DB2D6240DA}"/>
              </a:ext>
            </a:extLst>
          </p:cNvPr>
          <p:cNvSpPr txBox="1"/>
          <p:nvPr/>
        </p:nvSpPr>
        <p:spPr>
          <a:xfrm>
            <a:off x="199505" y="0"/>
            <a:ext cx="8728364" cy="2677656"/>
          </a:xfrm>
          <a:prstGeom prst="rect">
            <a:avLst/>
          </a:prstGeom>
          <a:noFill/>
        </p:spPr>
        <p:txBody>
          <a:bodyPr wrap="square">
            <a:spAutoFit/>
          </a:bodyPr>
          <a:lstStyle/>
          <a:p>
            <a:pPr algn="just">
              <a:spcAft>
                <a:spcPts val="600"/>
              </a:spcAft>
              <a:buNone/>
            </a:pP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Por isso, em primeiro lugar </a:t>
            </a:r>
            <a:r>
              <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devemos</a:t>
            </a: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refletir sobre as atitudes mentais e condutas do </a:t>
            </a:r>
            <a:r>
              <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nosso </a:t>
            </a: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cotidiano, e avançar</a:t>
            </a:r>
            <a:r>
              <a:rPr lang="pt-BR" sz="2400" dirty="0" err="1">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mos</a:t>
            </a:r>
            <a:r>
              <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na direção da elevação moral. Se melhorarmos a atitude mental e a conduta, nesse sentido, as outras pessoas também procurarão corrigir as suas posturas – automaticamente – e com esforços físicos e mentais de todos podemos dar os primeiros passos para a solução do problema.</a:t>
            </a:r>
            <a:endPar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9991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DF0053B-C266-ABFF-BDBA-09A3554975DB}"/>
              </a:ext>
            </a:extLst>
          </p:cNvPr>
          <p:cNvSpPr txBox="1"/>
          <p:nvPr/>
        </p:nvSpPr>
        <p:spPr>
          <a:xfrm>
            <a:off x="216131" y="16625"/>
            <a:ext cx="7797338" cy="400110"/>
          </a:xfrm>
          <a:prstGeom prst="rect">
            <a:avLst/>
          </a:prstGeom>
          <a:noFill/>
        </p:spPr>
        <p:txBody>
          <a:bodyPr wrap="square">
            <a:spAutoFit/>
          </a:bodyPr>
          <a:lstStyle/>
          <a:p>
            <a:r>
              <a:rPr lang="pt-BR"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1b. Bate-papo sugerido, após leitura da Máxima </a:t>
            </a:r>
            <a:endParaRPr lang="pt-BR" sz="2000" dirty="0"/>
          </a:p>
        </p:txBody>
      </p:sp>
      <p:sp>
        <p:nvSpPr>
          <p:cNvPr id="6" name="CaixaDeTexto 5">
            <a:extLst>
              <a:ext uri="{FF2B5EF4-FFF2-40B4-BE49-F238E27FC236}">
                <a16:creationId xmlns:a16="http://schemas.microsoft.com/office/drawing/2014/main" id="{19545757-DA91-2C29-5DE6-4EAB72BC8347}"/>
              </a:ext>
            </a:extLst>
          </p:cNvPr>
          <p:cNvSpPr txBox="1"/>
          <p:nvPr/>
        </p:nvSpPr>
        <p:spPr>
          <a:xfrm>
            <a:off x="216131" y="567396"/>
            <a:ext cx="8711738" cy="6001643"/>
          </a:xfrm>
          <a:prstGeom prst="rect">
            <a:avLst/>
          </a:prstGeom>
          <a:noFill/>
        </p:spPr>
        <p:txBody>
          <a:bodyPr wrap="square">
            <a:spAutoFit/>
          </a:bodyPr>
          <a:lstStyle/>
          <a:p>
            <a:pPr algn="just">
              <a:spcAft>
                <a:spcPts val="600"/>
              </a:spcAft>
              <a:buNone/>
            </a:pPr>
            <a:r>
              <a:rPr lang="pt-BR" sz="2200" b="1"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1. [Estado de espírito]</a:t>
            </a:r>
            <a:r>
              <a:rPr lang="pt-BR" sz="2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Consta na pág. 84 o seguinte:</a:t>
            </a:r>
            <a:r>
              <a:rPr lang="pt-BR" sz="2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x-none" sz="2200" dirty="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Quando ocorre algum problema ao nosso redor ou enfrentamos incidentes, a tendência é a de ficarmos aflitos e demasiadamente abatidos, arrependidos ou desesperados, perdendo o nosso controle. Ou então, preocupados apenas em identificar a causa do incidente, insistimos com a “nossa visão da atitude correta” ou atacamos e cobramos os despreparos e erros dos outros</a:t>
            </a:r>
            <a:r>
              <a:rPr lang="pt-BR" sz="2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a:t>
            </a:r>
            <a:r>
              <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Vamos relembrar e discutir o “estado de espírito” em que você se encontrava quando se deparou com o problema ou incidente. </a:t>
            </a:r>
          </a:p>
          <a:p>
            <a:pPr algn="just">
              <a:spcAft>
                <a:spcPts val="600"/>
              </a:spcAft>
              <a:buNone/>
            </a:pPr>
            <a:r>
              <a:rPr lang="pt-BR" sz="2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endPar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buNone/>
            </a:pPr>
            <a:r>
              <a:rPr lang="pt-BR" sz="2200" b="1"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2. [Seja grato e empenhe-se em melhorar a situação]</a:t>
            </a:r>
            <a:r>
              <a:rPr lang="pt-BR" sz="2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Consta na pág. 85 o seguinte:</a:t>
            </a:r>
            <a:r>
              <a:rPr lang="pt-BR" sz="2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r>
              <a:rPr lang="x-none" sz="2200" dirty="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devemos acolher todos os problemas com sentimento de gratidão – encarando-os como tarefas morais a nós concedidas – e espontaneamente assumir a responsabilidade em melhorar a situação</a:t>
            </a:r>
            <a:r>
              <a:rPr lang="pt-BR" sz="2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a:t>
            </a:r>
            <a:r>
              <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Com relação a problemas ou incidentes que você vivenciou conversem sobre as maneiras específicas de </a:t>
            </a:r>
            <a:r>
              <a:rPr lang="pt-BR" sz="2200" b="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melhorar a situação</a:t>
            </a:r>
            <a:r>
              <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com esse estado de espírito.</a:t>
            </a:r>
          </a:p>
        </p:txBody>
      </p:sp>
    </p:spTree>
    <p:extLst>
      <p:ext uri="{BB962C8B-B14F-4D97-AF65-F5344CB8AC3E}">
        <p14:creationId xmlns:p14="http://schemas.microsoft.com/office/powerpoint/2010/main" val="293042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DD1CB26-F1BC-ECCB-D6E4-4869A322583B}"/>
              </a:ext>
            </a:extLst>
          </p:cNvPr>
          <p:cNvSpPr txBox="1"/>
          <p:nvPr/>
        </p:nvSpPr>
        <p:spPr>
          <a:xfrm>
            <a:off x="282632" y="201773"/>
            <a:ext cx="8296102" cy="523220"/>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2.</a:t>
            </a:r>
            <a:r>
              <a:rPr lang="pt-BR" sz="2800" dirty="0">
                <a:effectLst/>
                <a:highlight>
                  <a:srgbClr val="FFFF00"/>
                </a:highlight>
                <a:latin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Livro “Citações de </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Chikuro Hiroike</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2400" b="1" dirty="0">
                <a:effectLst/>
                <a:latin typeface="Verdana" panose="020B0604030504040204" pitchFamily="34" charset="0"/>
                <a:ea typeface="Meiryo" panose="020B0604030504040204" pitchFamily="34" charset="-128"/>
                <a:cs typeface="Meiryo" panose="020B0604030504040204" pitchFamily="34" charset="-128"/>
              </a:rPr>
              <a:t> </a:t>
            </a:r>
            <a:endParaRPr lang="pt-BR" sz="2400" dirty="0"/>
          </a:p>
        </p:txBody>
      </p:sp>
      <p:sp>
        <p:nvSpPr>
          <p:cNvPr id="4" name="CaixaDeTexto 3">
            <a:extLst>
              <a:ext uri="{FF2B5EF4-FFF2-40B4-BE49-F238E27FC236}">
                <a16:creationId xmlns:a16="http://schemas.microsoft.com/office/drawing/2014/main" id="{6DFE3E7D-C10C-4552-6F82-0A225D412F4D}"/>
              </a:ext>
            </a:extLst>
          </p:cNvPr>
          <p:cNvSpPr txBox="1"/>
          <p:nvPr/>
        </p:nvSpPr>
        <p:spPr>
          <a:xfrm>
            <a:off x="565265" y="2086837"/>
            <a:ext cx="8013469" cy="3179845"/>
          </a:xfrm>
          <a:prstGeom prst="rect">
            <a:avLst/>
          </a:prstGeom>
          <a:noFill/>
        </p:spPr>
        <p:txBody>
          <a:bodyPr wrap="square">
            <a:spAutoFit/>
          </a:bodyPr>
          <a:lstStyle/>
          <a:p>
            <a:pPr algn="just" fontAlgn="base">
              <a:lnSpc>
                <a:spcPct val="115000"/>
              </a:lnSpc>
              <a:spcBef>
                <a:spcPts val="1200"/>
              </a:spcBef>
              <a:spcAft>
                <a:spcPts val="600"/>
              </a:spcAft>
              <a:buNone/>
            </a:pPr>
            <a:r>
              <a:rPr lang="pt-BR" sz="2800" b="1" dirty="0">
                <a:solidFill>
                  <a:srgbClr val="00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Pág. 132.</a:t>
            </a:r>
            <a:r>
              <a:rPr lang="pt-BR" sz="28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Mesmo que você veja/ouça “</a:t>
            </a:r>
            <a:r>
              <a:rPr lang="pt-BR" sz="28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coisas boas</a:t>
            </a:r>
            <a:r>
              <a:rPr lang="pt-BR" sz="28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ou “</a:t>
            </a:r>
            <a:r>
              <a:rPr lang="pt-BR" sz="28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coisas ruins</a:t>
            </a:r>
            <a:r>
              <a:rPr lang="pt-BR" sz="28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tenha sempre o hábito de refletir sobre si mesmo, perguntando:</a:t>
            </a:r>
          </a:p>
          <a:p>
            <a:pPr algn="just" fontAlgn="base">
              <a:lnSpc>
                <a:spcPct val="115000"/>
              </a:lnSpc>
              <a:spcAft>
                <a:spcPts val="600"/>
              </a:spcAft>
              <a:buNone/>
            </a:pPr>
            <a:r>
              <a:rPr lang="pt-BR" sz="28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a:t>
            </a:r>
            <a:r>
              <a:rPr lang="pt-BR" sz="2800" b="1"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E eu, como estou com meus sentimentos</a:t>
            </a:r>
            <a:r>
              <a:rPr lang="pt-BR" sz="28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algn="just" fontAlgn="base">
              <a:lnSpc>
                <a:spcPct val="115000"/>
              </a:lnSpc>
              <a:spcAft>
                <a:spcPts val="1000"/>
              </a:spcAft>
              <a:buNone/>
            </a:pPr>
            <a:r>
              <a:rPr lang="pt-BR" sz="28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 é muito importante que isso se torne um hábito.</a:t>
            </a:r>
          </a:p>
        </p:txBody>
      </p:sp>
    </p:spTree>
    <p:extLst>
      <p:ext uri="{BB962C8B-B14F-4D97-AF65-F5344CB8AC3E}">
        <p14:creationId xmlns:p14="http://schemas.microsoft.com/office/powerpoint/2010/main" val="161912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C1B80A9-C5C4-5616-9EDB-0E3E64700BA0}"/>
              </a:ext>
            </a:extLst>
          </p:cNvPr>
          <p:cNvSpPr txBox="1"/>
          <p:nvPr/>
        </p:nvSpPr>
        <p:spPr>
          <a:xfrm>
            <a:off x="241068" y="202295"/>
            <a:ext cx="8429106" cy="488467"/>
          </a:xfrm>
          <a:prstGeom prst="rect">
            <a:avLst/>
          </a:prstGeom>
          <a:solidFill>
            <a:srgbClr val="FFFF00"/>
          </a:solidFill>
        </p:spPr>
        <p:txBody>
          <a:bodyPr wrap="square">
            <a:spAutoFit/>
          </a:bodyPr>
          <a:lstStyle/>
          <a:p>
            <a:pPr algn="just" fontAlgn="base">
              <a:lnSpc>
                <a:spcPct val="115000"/>
              </a:lnSpc>
              <a:spcAft>
                <a:spcPts val="600"/>
              </a:spcAft>
              <a:buNone/>
            </a:pPr>
            <a:r>
              <a:rPr lang="en-US"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3. </a:t>
            </a:r>
            <a:r>
              <a:rPr lang="en-US" sz="2400" b="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Biografia</a:t>
            </a:r>
            <a:r>
              <a:rPr lang="en-US"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de Chikuro Hiroike, </a:t>
            </a:r>
            <a:endParaRPr lang="pt-BR" sz="2400" dirty="0"/>
          </a:p>
        </p:txBody>
      </p:sp>
      <p:pic>
        <p:nvPicPr>
          <p:cNvPr id="7" name="Imagem 6">
            <a:extLst>
              <a:ext uri="{FF2B5EF4-FFF2-40B4-BE49-F238E27FC236}">
                <a16:creationId xmlns:a16="http://schemas.microsoft.com/office/drawing/2014/main" id="{9212DA99-0F35-54AF-5759-C24622C9F7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712" y="959404"/>
            <a:ext cx="1851660" cy="2543810"/>
          </a:xfrm>
          <a:prstGeom prst="rect">
            <a:avLst/>
          </a:prstGeom>
          <a:noFill/>
          <a:ln>
            <a:noFill/>
          </a:ln>
        </p:spPr>
      </p:pic>
      <p:pic>
        <p:nvPicPr>
          <p:cNvPr id="8" name="Picture 8">
            <a:extLst>
              <a:ext uri="{FF2B5EF4-FFF2-40B4-BE49-F238E27FC236}">
                <a16:creationId xmlns:a16="http://schemas.microsoft.com/office/drawing/2014/main" id="{9783AAC4-D5B1-4C88-B246-40E4E374C8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323" y="930829"/>
            <a:ext cx="1826895" cy="2572385"/>
          </a:xfrm>
          <a:prstGeom prst="rect">
            <a:avLst/>
          </a:prstGeom>
          <a:noFill/>
        </p:spPr>
      </p:pic>
      <p:sp>
        <p:nvSpPr>
          <p:cNvPr id="10" name="CaixaDeTexto 9">
            <a:extLst>
              <a:ext uri="{FF2B5EF4-FFF2-40B4-BE49-F238E27FC236}">
                <a16:creationId xmlns:a16="http://schemas.microsoft.com/office/drawing/2014/main" id="{DA425DA4-E32A-477A-6011-71D0BB299BAE}"/>
              </a:ext>
            </a:extLst>
          </p:cNvPr>
          <p:cNvSpPr txBox="1"/>
          <p:nvPr/>
        </p:nvSpPr>
        <p:spPr>
          <a:xfrm>
            <a:off x="241068" y="5060514"/>
            <a:ext cx="8429106" cy="1092607"/>
          </a:xfrm>
          <a:prstGeom prst="rect">
            <a:avLst/>
          </a:prstGeom>
          <a:noFill/>
        </p:spPr>
        <p:txBody>
          <a:bodyPr wrap="square">
            <a:spAutoFit/>
          </a:bodyPr>
          <a:lstStyle/>
          <a:p>
            <a:pPr algn="just">
              <a:spcAft>
                <a:spcPts val="600"/>
              </a:spcAft>
              <a:buNone/>
            </a:pPr>
            <a:r>
              <a:rPr lang="pt-BR" sz="2000" b="1" dirty="0">
                <a:solidFill>
                  <a:srgbClr val="00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Pág. 401~410</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(versão em inglês,</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págs. 314~321)</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p>
          <a:p>
            <a:pPr algn="just">
              <a:spcAft>
                <a:spcPts val="600"/>
              </a:spcAft>
              <a:buNone/>
            </a:pP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Parte 4: O doutorado e a busca pela Verdade; Cap. 6: Um ponto de inflexão espiritual importante; Seção 2:</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 crise de 1915</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12" name="CaixaDeTexto 11">
            <a:extLst>
              <a:ext uri="{FF2B5EF4-FFF2-40B4-BE49-F238E27FC236}">
                <a16:creationId xmlns:a16="http://schemas.microsoft.com/office/drawing/2014/main" id="{611F5DC4-12C1-4138-9774-9A1BFCF1CDE2}"/>
              </a:ext>
            </a:extLst>
          </p:cNvPr>
          <p:cNvSpPr txBox="1"/>
          <p:nvPr/>
        </p:nvSpPr>
        <p:spPr>
          <a:xfrm>
            <a:off x="4455621" y="3657331"/>
            <a:ext cx="4082934" cy="646331"/>
          </a:xfrm>
          <a:prstGeom prst="rect">
            <a:avLst/>
          </a:prstGeom>
          <a:noFill/>
        </p:spPr>
        <p:txBody>
          <a:bodyPr wrap="square">
            <a:spAutoFit/>
          </a:bodyPr>
          <a:lstStyle/>
          <a:p>
            <a:r>
              <a:rPr lang="en-US" sz="1600"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Livro</a:t>
            </a:r>
            <a:r>
              <a:rPr lang="en-US"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en-US"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en-US" sz="1800" dirty="0">
                <a:effectLst/>
                <a:latin typeface="Verdana" panose="020B0604030504040204" pitchFamily="34" charset="0"/>
                <a:ea typeface="Meiryo" panose="020B0604030504040204" pitchFamily="34" charset="-128"/>
                <a:cs typeface="Meiryo" panose="020B0604030504040204" pitchFamily="34" charset="-128"/>
              </a:rPr>
              <a:t>CHIKURO HIROIKE, Father of Moralogy”, </a:t>
            </a:r>
            <a:r>
              <a:rPr lang="en-US" dirty="0">
                <a:effectLst/>
                <a:latin typeface="Verdana" panose="020B0604030504040204" pitchFamily="34" charset="0"/>
                <a:ea typeface="Meiryo" panose="020B0604030504040204" pitchFamily="34" charset="-128"/>
                <a:cs typeface="Meiryo" panose="020B0604030504040204" pitchFamily="34" charset="-128"/>
              </a:rPr>
              <a:t>2004, 624 </a:t>
            </a:r>
            <a:r>
              <a:rPr lang="en-US" dirty="0" err="1">
                <a:effectLst/>
                <a:latin typeface="Verdana" panose="020B0604030504040204" pitchFamily="34" charset="0"/>
                <a:ea typeface="Meiryo" panose="020B0604030504040204" pitchFamily="34" charset="-128"/>
                <a:cs typeface="Meiryo" panose="020B0604030504040204" pitchFamily="34" charset="-128"/>
              </a:rPr>
              <a:t>págs</a:t>
            </a:r>
            <a:r>
              <a:rPr lang="en-US" dirty="0">
                <a:effectLs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14" name="CaixaDeTexto 13">
            <a:extLst>
              <a:ext uri="{FF2B5EF4-FFF2-40B4-BE49-F238E27FC236}">
                <a16:creationId xmlns:a16="http://schemas.microsoft.com/office/drawing/2014/main" id="{F5B309F4-45B6-98FD-A8DC-27D5FC9A2522}"/>
              </a:ext>
            </a:extLst>
          </p:cNvPr>
          <p:cNvSpPr txBox="1"/>
          <p:nvPr/>
        </p:nvSpPr>
        <p:spPr>
          <a:xfrm>
            <a:off x="375458" y="3657331"/>
            <a:ext cx="3032760" cy="719043"/>
          </a:xfrm>
          <a:prstGeom prst="rect">
            <a:avLst/>
          </a:prstGeom>
          <a:noFill/>
        </p:spPr>
        <p:txBody>
          <a:bodyPr wrap="square">
            <a:spAutoFit/>
          </a:bodyPr>
          <a:lstStyle/>
          <a:p>
            <a:pPr>
              <a:lnSpc>
                <a:spcPct val="115000"/>
              </a:lnSpc>
              <a:spcAft>
                <a:spcPts val="1000"/>
              </a:spcAft>
              <a:buNone/>
            </a:pPr>
            <a:r>
              <a:rPr lang="pt-BR" altLang="ja-JP" sz="1600" dirty="0">
                <a:solidFill>
                  <a:srgbClr val="000000"/>
                </a:solidFill>
                <a:latin typeface="Verdana" panose="020B0604030504040204" pitchFamily="34" charset="0"/>
                <a:ea typeface="Meiryo" panose="020B0604030504040204" pitchFamily="34" charset="-128"/>
              </a:rPr>
              <a:t>Livro</a:t>
            </a:r>
            <a:r>
              <a:rPr lang="pt-BR" altLang="ja-JP"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ja-JP"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『伝記 廣池千九郎』</a:t>
            </a:r>
            <a:r>
              <a:rPr lang="pt-BR" dirty="0">
                <a:latin typeface="Verdana" panose="020B0604030504040204" pitchFamily="34" charset="0"/>
                <a:ea typeface="Meiryo" panose="020B0604030504040204" pitchFamily="34" charset="-128"/>
              </a:rPr>
              <a:t>2001, 735 págs.</a:t>
            </a:r>
          </a:p>
        </p:txBody>
      </p:sp>
      <p:sp>
        <p:nvSpPr>
          <p:cNvPr id="2" name="CaixaDeTexto 1">
            <a:extLst>
              <a:ext uri="{FF2B5EF4-FFF2-40B4-BE49-F238E27FC236}">
                <a16:creationId xmlns:a16="http://schemas.microsoft.com/office/drawing/2014/main" id="{A0C955FD-084E-BA18-C025-4F3E714BB7ED}"/>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1644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FF74102-4361-76A3-1C32-F55E58C8068C}"/>
              </a:ext>
            </a:extLst>
          </p:cNvPr>
          <p:cNvSpPr txBox="1"/>
          <p:nvPr/>
        </p:nvSpPr>
        <p:spPr>
          <a:xfrm>
            <a:off x="174567" y="233788"/>
            <a:ext cx="8437418" cy="400110"/>
          </a:xfrm>
          <a:prstGeom prst="rect">
            <a:avLst/>
          </a:prstGeom>
          <a:noFill/>
        </p:spPr>
        <p:txBody>
          <a:bodyPr wrap="square">
            <a:spAutoFit/>
          </a:bodyPr>
          <a:lstStyle/>
          <a:p>
            <a:pPr algn="just">
              <a:spcAft>
                <a:spcPts val="600"/>
              </a:spcAft>
              <a:buNone/>
            </a:pPr>
            <a:r>
              <a:rPr lang="pt-BR" sz="2000" b="1"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A conferência memorial e a sua repercussão</a:t>
            </a:r>
            <a:endPar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endParaRPr>
          </a:p>
        </p:txBody>
      </p:sp>
      <p:sp>
        <p:nvSpPr>
          <p:cNvPr id="5" name="CaixaDeTexto 4">
            <a:extLst>
              <a:ext uri="{FF2B5EF4-FFF2-40B4-BE49-F238E27FC236}">
                <a16:creationId xmlns:a16="http://schemas.microsoft.com/office/drawing/2014/main" id="{F8404103-1751-B57B-0AA5-DD6C65E31482}"/>
              </a:ext>
            </a:extLst>
          </p:cNvPr>
          <p:cNvSpPr txBox="1"/>
          <p:nvPr/>
        </p:nvSpPr>
        <p:spPr>
          <a:xfrm>
            <a:off x="415636" y="757702"/>
            <a:ext cx="8585487" cy="5635710"/>
          </a:xfrm>
          <a:prstGeom prst="rect">
            <a:avLst/>
          </a:prstGeom>
          <a:noFill/>
        </p:spPr>
        <p:txBody>
          <a:bodyPr wrap="square">
            <a:spAutoFit/>
          </a:bodyPr>
          <a:lstStyle/>
          <a:p>
            <a:pPr algn="just">
              <a:lnSpc>
                <a:spcPts val="33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Em 31 de dezembro de 1914, o Diretor da Igreja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 </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sr</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Shinnosuke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Nakayama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faleceu por doença aos 49 anos. Com sua morte,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perdeu o seu maior aliado. Na cerimônia funeral de 8 de janeiro do ano seguinte,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leu a mensagem de condolências e, no dia 12, na palestra memorial, falou por cinco horas para explicar as ideias que havia discutido com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Nakayama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antes de sua morte – sobre o aprimoramento do sistema, da educação, do método de divulgação e outros aspectos 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e falou abertamente sobre seus sentimentos a respeito da revitalização da igreja. Diz-se que a conferência deu grande coragem aos fiéis e a esperança para o futuro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baseline="30000" dirty="0">
                <a:solidFill>
                  <a:srgbClr val="00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(70).</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33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Na conferência memorial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declarou o seguinte:</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2" name="CaixaDeTexto 1">
            <a:extLst>
              <a:ext uri="{FF2B5EF4-FFF2-40B4-BE49-F238E27FC236}">
                <a16:creationId xmlns:a16="http://schemas.microsoft.com/office/drawing/2014/main" id="{B1087FB1-407D-63FC-89AD-DF4AD2C3CC66}"/>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19765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994F0EA-470B-20B7-4CB1-C740D26103E9}"/>
              </a:ext>
            </a:extLst>
          </p:cNvPr>
          <p:cNvSpPr txBox="1"/>
          <p:nvPr/>
        </p:nvSpPr>
        <p:spPr>
          <a:xfrm>
            <a:off x="299258" y="219093"/>
            <a:ext cx="8595360" cy="6447919"/>
          </a:xfrm>
          <a:prstGeom prst="rect">
            <a:avLst/>
          </a:prstGeom>
          <a:noFill/>
        </p:spPr>
        <p:txBody>
          <a:bodyPr wrap="square">
            <a:spAutoFit/>
          </a:bodyPr>
          <a:lstStyle/>
          <a:p>
            <a:pPr marL="288000" algn="just">
              <a:spcAft>
                <a:spcPts val="600"/>
              </a:spcAft>
              <a:buNone/>
            </a:pP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“Eu considero o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‘Meiji</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a:t>
            </a:r>
            <a:r>
              <a:rPr lang="pt-BR" sz="2400" i="1" dirty="0" err="1">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Kyoten</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Escritura da</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Tenrikyo</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da era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Meiji</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incompleto. Não sinto gratidão pela dança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Yamato-</a:t>
            </a:r>
            <a:r>
              <a:rPr lang="pt-BR" sz="2400" i="1" dirty="0" err="1">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mai</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e acredito que, no futuro, os rituais e as orações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norito</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devem ser totalmente reformulados. Além disso, creio que o cargo de instrutor religioso não condiz com a atualidade e é desnecessário para a salvação das pessoas. (...) Observando o passado, vejo que o estudo da verdadeira doutrina tem sido insuficiente. Desejo que estudem mais profundamente o espírito e as ações/atitudes da Fundadora (da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Tenrikyo</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a:t>
            </a:r>
            <a:r>
              <a:rPr lang="pt-BR" sz="2400" baseline="30000" dirty="0">
                <a:solidFill>
                  <a:srgbClr val="EE0000"/>
                </a:solidFill>
                <a:effectLst/>
                <a:highlight>
                  <a:srgbClr val="FFFF00"/>
                </a:highlight>
                <a:latin typeface="Souvenir Lt BT" panose="02080503040505020303" pitchFamily="18" charset="0"/>
                <a:ea typeface="Verdana" panose="020B0604030504040204" pitchFamily="34" charset="0"/>
                <a:cs typeface="Meiryo" panose="020B0604030504040204" pitchFamily="34" charset="-128"/>
              </a:rPr>
              <a:t>(71)</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a:t>
            </a:r>
          </a:p>
          <a:p>
            <a:pPr algn="just">
              <a:spcAft>
                <a:spcPts val="600"/>
              </a:spcAft>
              <a:buNone/>
            </a:pP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Hiroike</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criticou a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Escritura Sagrada – </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base das atividades missionárias da época – e a própria estrutura da igreja. Isso provocou a ira daqueles que haviam sido enviados pelo Ministério do Interior como supervisores. Eles já não viam a presença de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Hiroike</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com bons olhos há alguns anos e estavam atentos a qualquer comentário dele sobre o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Meiji</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a:t>
            </a:r>
            <a:r>
              <a:rPr lang="pt-BR" sz="2400" i="1" dirty="0" err="1">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Kyoten</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Como </a:t>
            </a:r>
            <a:r>
              <a:rPr lang="pt-BR" sz="2400" i="1"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Hiroike</a:t>
            </a:r>
            <a:r>
              <a:rPr lang="pt-BR" sz="2400" dirty="0">
                <a:solidFill>
                  <a:srgbClr val="000000"/>
                </a:solidFill>
                <a:effectLst/>
                <a:latin typeface="Souvenir Lt BT" panose="02080503040505020303" pitchFamily="18" charset="0"/>
                <a:ea typeface="Verdana" panose="020B0604030504040204" pitchFamily="34" charset="0"/>
                <a:cs typeface="Meiryo" panose="020B0604030504040204" pitchFamily="34" charset="-128"/>
              </a:rPr>
              <a:t> o criticou abertamente nesta ocasião, tornou-se uma oportunidade perfeita para atacá-lo.</a:t>
            </a:r>
          </a:p>
        </p:txBody>
      </p:sp>
      <p:sp>
        <p:nvSpPr>
          <p:cNvPr id="2" name="CaixaDeTexto 1">
            <a:extLst>
              <a:ext uri="{FF2B5EF4-FFF2-40B4-BE49-F238E27FC236}">
                <a16:creationId xmlns:a16="http://schemas.microsoft.com/office/drawing/2014/main" id="{25A8F16D-3D93-189A-82C4-8533FDE88F2A}"/>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415928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907E55B-3AD3-2E09-A94C-24BED4B7978E}"/>
              </a:ext>
            </a:extLst>
          </p:cNvPr>
          <p:cNvSpPr txBox="1"/>
          <p:nvPr/>
        </p:nvSpPr>
        <p:spPr>
          <a:xfrm>
            <a:off x="142876" y="7159"/>
            <a:ext cx="8858248" cy="6470874"/>
          </a:xfrm>
          <a:prstGeom prst="rect">
            <a:avLst/>
          </a:prstGeom>
          <a:noFill/>
        </p:spPr>
        <p:txBody>
          <a:bodyPr wrap="square">
            <a:spAutoFit/>
          </a:bodyPr>
          <a:lstStyle/>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As críticas dessas pessoas 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eram: “A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alcançou sua independência como seita através 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‘Meiji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Kyoten</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Como pode alguém que é apenas um consultor educacional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negar o que é o maior certificado de garantia de uma organização religiosa? Não seriam estas palavras um desrespeito à Casa Imperial? </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(72)</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Dois meses após a palestra, em 13 de março de 1915,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retornou à sede após concluir série de palestras pelas cidades do interior. Soube então que uma facção dentro da seita, liderada pelo vice-diretor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Omiya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o estava criticando. A igreja pediu 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que enviasse uma carta de desculpas. Escreveu a carta, mas o grupo opositor continuou exigindo a responsabilidade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Com o ex-chefe do Departamento de Assuntos Religiosos do Ministério do Interior,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Junrokuro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Shiba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como porta-voz, o grupo exigiu a renúncia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ameaçando iniciar um movimento pelo cancelamento da autonomia da Igreja caso ele se recusasse a acatar as exigências. </a:t>
            </a:r>
          </a:p>
        </p:txBody>
      </p:sp>
      <p:sp>
        <p:nvSpPr>
          <p:cNvPr id="2" name="CaixaDeTexto 1">
            <a:extLst>
              <a:ext uri="{FF2B5EF4-FFF2-40B4-BE49-F238E27FC236}">
                <a16:creationId xmlns:a16="http://schemas.microsoft.com/office/drawing/2014/main" id="{FF802841-A11E-B4F2-B107-44FD8FA24764}"/>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80555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9789234-0A46-3E01-DF33-25E4F9C2C30D}"/>
              </a:ext>
            </a:extLst>
          </p:cNvPr>
          <p:cNvSpPr txBox="1"/>
          <p:nvPr/>
        </p:nvSpPr>
        <p:spPr>
          <a:xfrm>
            <a:off x="290945" y="29431"/>
            <a:ext cx="8454044" cy="2308324"/>
          </a:xfrm>
          <a:prstGeom prst="rect">
            <a:avLst/>
          </a:prstGeom>
          <a:noFill/>
        </p:spPr>
        <p:txBody>
          <a:bodyPr wrap="square">
            <a:spAutoFit/>
          </a:bodyPr>
          <a:lstStyle/>
          <a:p>
            <a:pPr algn="just">
              <a:spcAft>
                <a:spcPts val="600"/>
              </a:spcAft>
              <a:buNone/>
            </a:pPr>
            <a:r>
              <a:rPr lang="pt-BR" sz="2400" dirty="0">
                <a:solidFill>
                  <a:srgbClr val="000000"/>
                </a:solidFill>
                <a:latin typeface="Souvenir Lt BT" panose="02080503040505020303" pitchFamily="18" charset="0"/>
                <a:ea typeface="Meiryo" panose="020B0604030504040204" pitchFamily="34" charset="-128"/>
                <a:cs typeface="Meiryo" panose="020B0604030504040204" pitchFamily="34" charset="-128"/>
              </a:rPr>
              <a:t>Em 6 de abril, a Igreja finalmente optou por resolver a questão forçando o desligamento de </a:t>
            </a:r>
            <a:r>
              <a:rPr lang="pt-BR" sz="2400" i="1" dirty="0">
                <a:solidFill>
                  <a:srgbClr val="000000"/>
                </a:solidFill>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latin typeface="Souvenir Lt BT" panose="02080503040505020303" pitchFamily="18" charset="0"/>
                <a:ea typeface="Meiryo" panose="020B0604030504040204" pitchFamily="34" charset="-128"/>
                <a:cs typeface="Meiryo" panose="020B0604030504040204" pitchFamily="34" charset="-128"/>
              </a:rPr>
              <a:t> e comunicou-lhe a decisão.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renunciou aos cargos de diretor da Escola Secundária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consultor educacional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em 27 de abril e, no dia 30, fez seu discurso de despedida aos alunos. “Todos os alunos choraram”, registrou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pic>
        <p:nvPicPr>
          <p:cNvPr id="4" name="Imagem 3">
            <a:extLst>
              <a:ext uri="{FF2B5EF4-FFF2-40B4-BE49-F238E27FC236}">
                <a16:creationId xmlns:a16="http://schemas.microsoft.com/office/drawing/2014/main" id="{62CDCFF8-E0F2-20E0-222F-F83B439DD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5086"/>
            <a:ext cx="5852160" cy="4432914"/>
          </a:xfrm>
          <a:prstGeom prst="rect">
            <a:avLst/>
          </a:prstGeom>
        </p:spPr>
      </p:pic>
      <p:sp>
        <p:nvSpPr>
          <p:cNvPr id="6" name="CaixaDeTexto 5">
            <a:extLst>
              <a:ext uri="{FF2B5EF4-FFF2-40B4-BE49-F238E27FC236}">
                <a16:creationId xmlns:a16="http://schemas.microsoft.com/office/drawing/2014/main" id="{60E402AB-B214-6D04-8AF8-1913B0452BAB}"/>
              </a:ext>
            </a:extLst>
          </p:cNvPr>
          <p:cNvSpPr txBox="1"/>
          <p:nvPr/>
        </p:nvSpPr>
        <p:spPr>
          <a:xfrm>
            <a:off x="6035040" y="4437121"/>
            <a:ext cx="2709949" cy="1124603"/>
          </a:xfrm>
          <a:prstGeom prst="rect">
            <a:avLst/>
          </a:prstGeom>
          <a:noFill/>
        </p:spPr>
        <p:txBody>
          <a:bodyPr wrap="square">
            <a:spAutoFit/>
          </a:bodyPr>
          <a:lstStyle/>
          <a:p>
            <a:pPr>
              <a:lnSpc>
                <a:spcPct val="115000"/>
              </a:lnSpc>
              <a:spcAft>
                <a:spcPts val="600"/>
              </a:spcAft>
              <a:buNone/>
            </a:pP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 pedido dos alunos, uma foto por ocasião da renúncia de </a:t>
            </a:r>
            <a:r>
              <a:rPr lang="pt-BR" sz="20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2" name="CaixaDeTexto 1">
            <a:extLst>
              <a:ext uri="{FF2B5EF4-FFF2-40B4-BE49-F238E27FC236}">
                <a16:creationId xmlns:a16="http://schemas.microsoft.com/office/drawing/2014/main" id="{99C847BB-5C09-0D83-4ADA-C22285FD0581}"/>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74797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956BCF-0B0D-25BA-C76C-67AA99F29628}"/>
              </a:ext>
            </a:extLst>
          </p:cNvPr>
          <p:cNvSpPr txBox="1"/>
          <p:nvPr/>
        </p:nvSpPr>
        <p:spPr>
          <a:xfrm>
            <a:off x="266007" y="154057"/>
            <a:ext cx="8735117" cy="6060505"/>
          </a:xfrm>
          <a:prstGeom prst="rect">
            <a:avLst/>
          </a:prstGeom>
          <a:noFill/>
        </p:spPr>
        <p:txBody>
          <a:bodyPr wrap="square">
            <a:spAutoFit/>
          </a:bodyPr>
          <a:lstStyle/>
          <a:p>
            <a:pPr algn="just">
              <a:lnSpc>
                <a:spcPts val="33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Em 10 de julho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publicou o seguinte texto no jornal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Chugai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Nippo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marL="360680" algn="just">
              <a:lnSpc>
                <a:spcPts val="33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 renúncia nesta primavera se deve às minhas críticas às inadequações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Escritura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Sagrada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de Meiji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que, acredito, não refletem a essência da revelação divina, sendo necessário estudar a doutrina mais profundamente para alcançar a salvação da humanidade. No entanto, as minhas palavras foram relatadas de forma exagerada ao vice-diretor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Omiya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resultando em um mal-entendido e na sua oposição. Assumi a responsabilidade e renunciei com base na minha fé em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jamais guardarei rancor de ninguém. O que ocorre comigo é determinado pelo meu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karma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pelas causas diretas e indiretas por mim semeadas – e, se eu os desconhecesse, certamente receberia de Deus uma severa lição.</a:t>
            </a:r>
          </a:p>
        </p:txBody>
      </p:sp>
      <p:sp>
        <p:nvSpPr>
          <p:cNvPr id="2" name="CaixaDeTexto 1">
            <a:extLst>
              <a:ext uri="{FF2B5EF4-FFF2-40B4-BE49-F238E27FC236}">
                <a16:creationId xmlns:a16="http://schemas.microsoft.com/office/drawing/2014/main" id="{5276465F-6513-FFD9-5A08-BE29AF59F5F2}"/>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8595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A6004D2-EC85-EAE9-5092-FA68ACE8D5F0}"/>
              </a:ext>
            </a:extLst>
          </p:cNvPr>
          <p:cNvSpPr txBox="1"/>
          <p:nvPr/>
        </p:nvSpPr>
        <p:spPr>
          <a:xfrm>
            <a:off x="249381" y="239597"/>
            <a:ext cx="8578735" cy="3832331"/>
          </a:xfrm>
          <a:prstGeom prst="rect">
            <a:avLst/>
          </a:prstGeom>
          <a:noFill/>
        </p:spPr>
        <p:txBody>
          <a:bodyPr wrap="square">
            <a:spAutoFit/>
          </a:bodyPr>
          <a:lstStyle/>
          <a:p>
            <a:pPr marL="360680" algn="just">
              <a:lnSpc>
                <a:spcPts val="32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Tenho pedido perdão a Deus todas as noites desde o dia da minha demissão. Sou muito grato também ao vice-diretor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Omiya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ao Sr.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Mitsuhashi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da sede central por terem fortalecido a minha fé. Como posso guardar rancor deles, quanto mais daqueles que não estiveram envolvidos no incidente?”</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(73)</a:t>
            </a:r>
          </a:p>
          <a:p>
            <a:pPr marL="360680" algn="just">
              <a:lnSpc>
                <a:spcPts val="32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Após esse texto,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faz a reflexão sobre si mesmo, afirmando que tudo que aconteceu foi devido à sua falta de sua virtude.</a:t>
            </a:r>
          </a:p>
        </p:txBody>
      </p:sp>
      <p:sp>
        <p:nvSpPr>
          <p:cNvPr id="4" name="CaixaDeTexto 3">
            <a:extLst>
              <a:ext uri="{FF2B5EF4-FFF2-40B4-BE49-F238E27FC236}">
                <a16:creationId xmlns:a16="http://schemas.microsoft.com/office/drawing/2014/main" id="{1A3E6B0A-E632-7250-B8EA-E42D668BC326}"/>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73839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6DD5948-7889-4279-A061-3A020365AB77}"/>
              </a:ext>
            </a:extLst>
          </p:cNvPr>
          <p:cNvPicPr>
            <a:picLocks noChangeAspect="1"/>
          </p:cNvPicPr>
          <p:nvPr/>
        </p:nvPicPr>
        <p:blipFill>
          <a:blip r:embed="rId2"/>
          <a:stretch>
            <a:fillRect/>
          </a:stretch>
        </p:blipFill>
        <p:spPr>
          <a:xfrm>
            <a:off x="200870" y="0"/>
            <a:ext cx="5025027" cy="6858000"/>
          </a:xfrm>
          <a:prstGeom prst="rect">
            <a:avLst/>
          </a:prstGeom>
        </p:spPr>
      </p:pic>
      <p:grpSp>
        <p:nvGrpSpPr>
          <p:cNvPr id="11" name="Agrupar 10">
            <a:extLst>
              <a:ext uri="{FF2B5EF4-FFF2-40B4-BE49-F238E27FC236}">
                <a16:creationId xmlns:a16="http://schemas.microsoft.com/office/drawing/2014/main" id="{3DB283A1-8D42-48D8-8210-B74AA7881456}"/>
              </a:ext>
            </a:extLst>
          </p:cNvPr>
          <p:cNvGrpSpPr/>
          <p:nvPr/>
        </p:nvGrpSpPr>
        <p:grpSpPr>
          <a:xfrm>
            <a:off x="312836" y="293263"/>
            <a:ext cx="8684663" cy="2911121"/>
            <a:chOff x="312836" y="293263"/>
            <a:chExt cx="8684663" cy="2911121"/>
          </a:xfrm>
        </p:grpSpPr>
        <p:sp>
          <p:nvSpPr>
            <p:cNvPr id="10" name="CaixaDeTexto 9">
              <a:extLst>
                <a:ext uri="{FF2B5EF4-FFF2-40B4-BE49-F238E27FC236}">
                  <a16:creationId xmlns:a16="http://schemas.microsoft.com/office/drawing/2014/main" id="{D1E10F56-73C0-40D4-9E6C-859D2AF6A3AE}"/>
                </a:ext>
              </a:extLst>
            </p:cNvPr>
            <p:cNvSpPr txBox="1"/>
            <p:nvPr/>
          </p:nvSpPr>
          <p:spPr>
            <a:xfrm>
              <a:off x="5549824" y="293263"/>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377394" y="990520"/>
              <a:ext cx="344859" cy="4246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Cantos Arredondados 3">
              <a:extLst>
                <a:ext uri="{FF2B5EF4-FFF2-40B4-BE49-F238E27FC236}">
                  <a16:creationId xmlns:a16="http://schemas.microsoft.com/office/drawing/2014/main" id="{59153524-6159-431E-9476-CFA9D75D910B}"/>
                </a:ext>
              </a:extLst>
            </p:cNvPr>
            <p:cNvSpPr/>
            <p:nvPr/>
          </p:nvSpPr>
          <p:spPr>
            <a:xfrm>
              <a:off x="312836" y="1368384"/>
              <a:ext cx="5033708" cy="1836000"/>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2" name="Agrupar 11">
            <a:extLst>
              <a:ext uri="{FF2B5EF4-FFF2-40B4-BE49-F238E27FC236}">
                <a16:creationId xmlns:a16="http://schemas.microsoft.com/office/drawing/2014/main" id="{E3BE3723-BB2A-4219-8F50-43F5603763E4}"/>
              </a:ext>
            </a:extLst>
          </p:cNvPr>
          <p:cNvGrpSpPr/>
          <p:nvPr/>
        </p:nvGrpSpPr>
        <p:grpSpPr>
          <a:xfrm>
            <a:off x="312836" y="1862488"/>
            <a:ext cx="8684663" cy="4249594"/>
            <a:chOff x="556030" y="1862488"/>
            <a:chExt cx="8684663" cy="4249594"/>
          </a:xfrm>
        </p:grpSpPr>
        <p:sp>
          <p:nvSpPr>
            <p:cNvPr id="8" name="Retângulo: Cantos Arredondados 7">
              <a:extLst>
                <a:ext uri="{FF2B5EF4-FFF2-40B4-BE49-F238E27FC236}">
                  <a16:creationId xmlns:a16="http://schemas.microsoft.com/office/drawing/2014/main" id="{7013AC2D-5B00-490B-8FB8-72D9D086B868}"/>
                </a:ext>
              </a:extLst>
            </p:cNvPr>
            <p:cNvSpPr/>
            <p:nvPr/>
          </p:nvSpPr>
          <p:spPr>
            <a:xfrm>
              <a:off x="556030" y="3664082"/>
              <a:ext cx="4294138" cy="2448000"/>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5017921" y="1862488"/>
              <a:ext cx="4222772" cy="3293209"/>
              <a:chOff x="5084182" y="418001"/>
              <a:chExt cx="4222772" cy="3293209"/>
            </a:xfrm>
          </p:grpSpPr>
          <p:sp>
            <p:nvSpPr>
              <p:cNvPr id="9" name="CaixaDeTexto 8">
                <a:extLst>
                  <a:ext uri="{FF2B5EF4-FFF2-40B4-BE49-F238E27FC236}">
                    <a16:creationId xmlns:a16="http://schemas.microsoft.com/office/drawing/2014/main" id="{4B5BFDA7-578A-40B2-B58D-C82C36C404A0}"/>
                  </a:ext>
                </a:extLst>
              </p:cNvPr>
              <p:cNvSpPr txBox="1"/>
              <p:nvPr/>
            </p:nvSpPr>
            <p:spPr>
              <a:xfrm>
                <a:off x="5720858" y="418001"/>
                <a:ext cx="3586096" cy="3293209"/>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5084182" y="2452349"/>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2DD62FA-F74E-BFCD-F0E2-4B7F20D2E312}"/>
              </a:ext>
            </a:extLst>
          </p:cNvPr>
          <p:cNvSpPr txBox="1"/>
          <p:nvPr/>
        </p:nvSpPr>
        <p:spPr>
          <a:xfrm>
            <a:off x="199509" y="18435"/>
            <a:ext cx="8718490" cy="6454844"/>
          </a:xfrm>
          <a:prstGeom prst="rect">
            <a:avLst/>
          </a:prstGeom>
          <a:noFill/>
        </p:spPr>
        <p:txBody>
          <a:bodyPr wrap="square">
            <a:spAutoFit/>
          </a:bodyPr>
          <a:lstStyle/>
          <a:p>
            <a:pPr algn="just">
              <a:lnSpc>
                <a:spcPts val="3000"/>
              </a:lnSpc>
              <a:spcAft>
                <a:spcPts val="600"/>
              </a:spcAft>
              <a:buNone/>
            </a:pPr>
            <a:r>
              <a:rPr lang="pt-BR" sz="24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Retirando-se em Silêncio</a:t>
            </a:r>
            <a:endPar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endParaRPr>
          </a:p>
          <a:p>
            <a:pPr algn="just">
              <a:lnSpc>
                <a:spcPts val="3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Quais foram os verdadeiros sentimentos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quando ele foi forçado a renunciar ao cargo de diretor da Escola Secundária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ao cargo de conselheiro educacional da igreja? Sigamos os registros de sua reflexão na época desse incidente:</a:t>
            </a:r>
          </a:p>
          <a:p>
            <a:pPr marL="360680" algn="just">
              <a:lnSpc>
                <a:spcPts val="3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“Enquanto eu estava ausente, o vice-diretor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Omiya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me atacou e muitas notícias saíram nos jornais. As pessoas se preocuparam com minha fúria. Pelo contrário, arrependi-me profundamente ao saber o que aconteceu</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(74)</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(11 de março de 1915)</a:t>
            </a:r>
            <a:endPar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endParaRPr>
          </a:p>
          <a:p>
            <a:pPr marL="360680" algn="just">
              <a:lnSpc>
                <a:spcPts val="3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“Arrependi-me de tudo. </a:t>
            </a:r>
            <a:r>
              <a:rPr lang="pt-BR" sz="2400" dirty="0">
                <a:solidFill>
                  <a:srgbClr val="EE0000"/>
                </a:solidFill>
                <a:effectLst/>
                <a:latin typeface="Souvenir Lt BT" panose="02080503040505020303" pitchFamily="18" charset="0"/>
                <a:ea typeface="Meiryo" panose="020B0604030504040204" pitchFamily="34" charset="-128"/>
                <a:cs typeface="Meiryo" panose="020B0604030504040204" pitchFamily="34" charset="-128"/>
              </a:rPr>
              <a:t>Diante de algo errado, o errado é o fato de pensar que está errado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Pedi perdão a Deus, e isso despertou em mim um poderoso espírito de benevolência para amar e levar meus adversários à salvação. Também prometi a Deus que nunca mais falaria sobre 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Sagrada Escritura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para ninguém</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(75)</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(28 de março de 1915)</a:t>
            </a:r>
            <a:endPar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endParaRPr>
          </a:p>
        </p:txBody>
      </p:sp>
      <p:sp>
        <p:nvSpPr>
          <p:cNvPr id="2" name="CaixaDeTexto 1">
            <a:extLst>
              <a:ext uri="{FF2B5EF4-FFF2-40B4-BE49-F238E27FC236}">
                <a16:creationId xmlns:a16="http://schemas.microsoft.com/office/drawing/2014/main" id="{5A7079DA-90EA-9F86-0EEA-8CF67671C1B4}"/>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53871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63DD6EC-AE94-EB40-734B-36764E50138E}"/>
              </a:ext>
            </a:extLst>
          </p:cNvPr>
          <p:cNvSpPr txBox="1"/>
          <p:nvPr/>
        </p:nvSpPr>
        <p:spPr>
          <a:xfrm>
            <a:off x="142876" y="172324"/>
            <a:ext cx="8751742" cy="6685676"/>
          </a:xfrm>
          <a:prstGeom prst="rect">
            <a:avLst/>
          </a:prstGeom>
          <a:noFill/>
        </p:spPr>
        <p:txBody>
          <a:bodyPr wrap="square">
            <a:spAutoFit/>
          </a:bodyPr>
          <a:lstStyle/>
          <a:p>
            <a:pPr algn="just">
              <a:lnSpc>
                <a:spcPts val="3000"/>
              </a:lnSpc>
              <a:spcAft>
                <a:spcPts val="600"/>
              </a:spcAft>
              <a:buNone/>
            </a:pP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sabia que os Grandes Mestres de todos os tempos e lugares enfrentaram fortes opressões. Estava ciente ainda que enfrentaria maiores adversidades à medida que sua mente fosse purificada. Por isso recebeu as críticas e comentários caluniosos como testes que o levariam a um estado de maior iluminação. Este incidente reforçou ainda mais essa percepção, 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superou todos os problemas com alegria e gratidão às adversidades, considerando-os como provações de Deus. Ele nunca contra-argumentou nem revidou, pois acreditava que não poderia pregar a paz mundial se se envolvesse em algum conflito. Mais tarde,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 </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considerou essa reflexão como sendo a maior autorreflexão de sua vida baseada na moral suprema.</a:t>
            </a:r>
          </a:p>
          <a:p>
            <a:pPr marL="360680" algn="just">
              <a:lnSpc>
                <a:spcPts val="3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2400" dirty="0">
                <a:solidFill>
                  <a:srgbClr val="EE0000"/>
                </a:solidFill>
                <a:effectLst/>
                <a:latin typeface="Souvenir Lt BT" panose="02080503040505020303" pitchFamily="18" charset="0"/>
                <a:ea typeface="Meiryo" panose="020B0604030504040204" pitchFamily="34" charset="-128"/>
                <a:cs typeface="Meiryo" panose="020B0604030504040204" pitchFamily="34" charset="-128"/>
              </a:rPr>
              <a:t>Autorreflexão se faz não apenas quando você comete uma falha, mas também, quando é criticado ou prejudicado por outra pessoa – mesmo que você não seja o culpado –, e a reflexão se faz atribuindo o fato ocorrido à sua falta de virtude. </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(76)</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p:txBody>
      </p:sp>
      <p:sp>
        <p:nvSpPr>
          <p:cNvPr id="2" name="CaixaDeTexto 1">
            <a:extLst>
              <a:ext uri="{FF2B5EF4-FFF2-40B4-BE49-F238E27FC236}">
                <a16:creationId xmlns:a16="http://schemas.microsoft.com/office/drawing/2014/main" id="{77F23450-14DF-4B8D-7DDC-E86C5856CEB8}"/>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76747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68D73D3-81C5-39A3-AE99-1081928C029C}"/>
              </a:ext>
            </a:extLst>
          </p:cNvPr>
          <p:cNvSpPr txBox="1"/>
          <p:nvPr/>
        </p:nvSpPr>
        <p:spPr>
          <a:xfrm>
            <a:off x="266006" y="382813"/>
            <a:ext cx="8735117" cy="6182333"/>
          </a:xfrm>
          <a:prstGeom prst="rect">
            <a:avLst/>
          </a:prstGeom>
          <a:noFill/>
        </p:spPr>
        <p:txBody>
          <a:bodyPr wrap="square">
            <a:spAutoFit/>
          </a:bodyPr>
          <a:lstStyle/>
          <a:p>
            <a:pPr>
              <a:lnSpc>
                <a:spcPts val="3100"/>
              </a:lnSpc>
              <a:spcAft>
                <a:spcPts val="600"/>
              </a:spcAft>
              <a:buNone/>
            </a:pP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buscou exemplos nos </a:t>
            </a:r>
            <a:r>
              <a:rPr lang="pt-BR" sz="24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episódios de ocultamento da deusa </a:t>
            </a:r>
            <a:r>
              <a:rPr lang="pt-BR" sz="2400" b="1"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Amaterasu </a:t>
            </a:r>
            <a:r>
              <a:rPr lang="pt-BR" sz="24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Omikami</a:t>
            </a:r>
            <a:r>
              <a:rPr lang="pt-BR" sz="24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na Caverna Celestial</a:t>
            </a:r>
            <a:r>
              <a:rPr lang="pt-BR" sz="2400" b="1" dirty="0">
                <a:solidFill>
                  <a:srgbClr val="EE0000"/>
                </a:solidFill>
                <a:effectLst/>
                <a:latin typeface="Souvenir Lt BT" panose="02080503040505020303" pitchFamily="18" charset="0"/>
                <a:ea typeface="Meiryo" panose="020B0604030504040204" pitchFamily="34" charset="-128"/>
                <a:cs typeface="Meiryo" panose="020B0604030504040204" pitchFamily="34" charset="-128"/>
              </a:rPr>
              <a:t> (Ver Complemento 6.2)</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do sofrimento de Jesus Cristo na cruz, na decisão de Sócrates em tomar a taça de veneno em respeito às leis nacionais, e na atitude de Buda em relação a seus opressores.</a:t>
            </a:r>
          </a:p>
          <a:p>
            <a:pPr>
              <a:lnSpc>
                <a:spcPts val="31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As passagens a seguir também explicam o estado de espírito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ao enfrentar sua grande provação:</a:t>
            </a:r>
          </a:p>
          <a:p>
            <a:pPr marL="360680" algn="just">
              <a:lnSpc>
                <a:spcPts val="31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“Eu oro por uma unificação verdadeiramente pacífica da nação e por relações verdadeiramente pacíficas e amistosas entre os países do mundo. Originalmente, pregar a paz para construir a paz é a atitude de estudiosos e intelectuais. No entanto, eu estou determinado a seguir o caminho trilhado pela fundadora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a colocá-lo em prática por meio de minhas próprias ações e sensibilizar a sociedade. Por isso, desta vez, decidi me afastar do caso sem nada revidar.</a:t>
            </a:r>
          </a:p>
        </p:txBody>
      </p:sp>
      <p:sp>
        <p:nvSpPr>
          <p:cNvPr id="2" name="CaixaDeTexto 1">
            <a:extLst>
              <a:ext uri="{FF2B5EF4-FFF2-40B4-BE49-F238E27FC236}">
                <a16:creationId xmlns:a16="http://schemas.microsoft.com/office/drawing/2014/main" id="{B790E7EB-1532-A6AF-391F-0988F97CBEDB}"/>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47646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87DC3F2-A812-0387-D26F-FF14B9BF0617}"/>
              </a:ext>
            </a:extLst>
          </p:cNvPr>
          <p:cNvSpPr txBox="1"/>
          <p:nvPr/>
        </p:nvSpPr>
        <p:spPr>
          <a:xfrm>
            <a:off x="99750" y="106246"/>
            <a:ext cx="8858248" cy="6003951"/>
          </a:xfrm>
          <a:prstGeom prst="rect">
            <a:avLst/>
          </a:prstGeom>
          <a:noFill/>
        </p:spPr>
        <p:txBody>
          <a:bodyPr wrap="square">
            <a:spAutoFit/>
          </a:bodyPr>
          <a:lstStyle/>
          <a:p>
            <a:pPr marL="360680"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Isso porque, independentemente de qual lado esteja certo ou errado, e por mais sábia que uma pessoa seja, ela não consegue fazer julgamentos corretos estando no meio de um incidente como fica claro nos conflitos familiares da era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Tokugawa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 lealdade dos membros do clã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Date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a maldade dos membros do clã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Hyobu</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na peça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Kabuki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‘Sendai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Hagi’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são claras hoje, mas na época – para quem observava de fora – o lado do bem e do mal não eram óbvios. Portanto, se eu lutar publicamente, serei visto apenas como parte de uma disputa. Agindo assim, não poderei me tornar o fundador mundial que prega a paz. Tampouco poderei inspirar as pessoas com meus princípios. Somente ao refletir sobre si mesmo – em todas as coisas –, pedir perdão pelo ocorrido e agradecer a oportunidade, é que a força da personalidade se torna grandiosa. Só assim será possível salvar a alma das pessoas </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(77)</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(7 de abril de 1915)</a:t>
            </a:r>
          </a:p>
        </p:txBody>
      </p:sp>
      <p:sp>
        <p:nvSpPr>
          <p:cNvPr id="2" name="CaixaDeTexto 1">
            <a:extLst>
              <a:ext uri="{FF2B5EF4-FFF2-40B4-BE49-F238E27FC236}">
                <a16:creationId xmlns:a16="http://schemas.microsoft.com/office/drawing/2014/main" id="{4915828D-4D1A-B98E-395E-42F0E73713A3}"/>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332882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76C44B4-D7E1-AE92-7A3A-38D1808D91CB}"/>
              </a:ext>
            </a:extLst>
          </p:cNvPr>
          <p:cNvSpPr txBox="1"/>
          <p:nvPr/>
        </p:nvSpPr>
        <p:spPr>
          <a:xfrm>
            <a:off x="473825" y="133004"/>
            <a:ext cx="8196349" cy="6224012"/>
          </a:xfrm>
          <a:prstGeom prst="rect">
            <a:avLst/>
          </a:prstGeom>
          <a:noFill/>
        </p:spPr>
        <p:txBody>
          <a:bodyPr wrap="square">
            <a:spAutoFit/>
          </a:bodyPr>
          <a:lstStyle/>
          <a:p>
            <a:pPr marL="360680" algn="just">
              <a:lnSpc>
                <a:spcPts val="3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Se eu ousar me opor aos outros e guardar ressentimento, atribuindo esse revés à falta de virtude alheia, jamais poderei esperar, no futuro, liderar pessoas e pregar os ensinamentos dos Grandes Mestres para contribuir com a iluminação e a salvação da humanidade. Portanto, vejo este evento como uma experiência proporcionada por Deus para que eu possa salvar almas por meio da moral suprema — razão pela qual devo agradecê-Lo de todo o coração. É impensável guardar rancor ou enfurecer-me contra eles. São, na verdade, benfeitores que me mostraram como praticar os ensinamentos frutos de anos de pesquisa. Se eu me esquecesse disso, eu próprio não alcançaria a salvação. Compreendi, então, que deveria respeitá-los e agradecer a Deus do fundo do coração. Esse incidente mudou o destino da minha vida de forma significativa.</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(78)</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p:txBody>
      </p:sp>
      <p:sp>
        <p:nvSpPr>
          <p:cNvPr id="4" name="CaixaDeTexto 3">
            <a:extLst>
              <a:ext uri="{FF2B5EF4-FFF2-40B4-BE49-F238E27FC236}">
                <a16:creationId xmlns:a16="http://schemas.microsoft.com/office/drawing/2014/main" id="{D0AE9C44-6028-EDDD-184D-3D2F9A070A4F}"/>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995122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507082F-69A5-119F-1A7D-ECF6C94795A0}"/>
              </a:ext>
            </a:extLst>
          </p:cNvPr>
          <p:cNvSpPr txBox="1"/>
          <p:nvPr/>
        </p:nvSpPr>
        <p:spPr>
          <a:xfrm>
            <a:off x="290945" y="302567"/>
            <a:ext cx="8562109" cy="6252866"/>
          </a:xfrm>
          <a:prstGeom prst="rect">
            <a:avLst/>
          </a:prstGeom>
          <a:noFill/>
        </p:spPr>
        <p:txBody>
          <a:bodyPr wrap="square">
            <a:spAutoFit/>
          </a:bodyPr>
          <a:lstStyle/>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Segundo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 fonte da influência colossal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Sócrates</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foi a sua decisão de tomar o veneno em respeito à sua consciência da verdade.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Sócrates </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se submeteu voluntariamente à injustiça, afirmando: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Mesmo que as leis e o povo de Atenas estejam errados, eu me sacrificarei pela verdadeira felicidade da humanidade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p>
          <a:p>
            <a:pPr algn="just">
              <a:lnSpc>
                <a:spcPts val="2900"/>
              </a:lnSpc>
              <a:spcAft>
                <a:spcPts val="600"/>
              </a:spcAft>
              <a:buNone/>
            </a:pP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também registrou o seguinte:</a:t>
            </a:r>
          </a:p>
          <a:p>
            <a:pPr marL="360680"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“Quando o homem se encontra numa situação crítica, mas não tem tempo para consultar ninguém devido à urgência, ou quando a situação é grave precisando lidar sozinho sem tempo de esperar o conselho de alguém, não há lição melhor para resolver a situação e obter a verdadeira paz de espírito do que esse último ensinamento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Sócrates</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Toda a minha vida espiritual e ações a partir de 1915 basearam-se neste último ensinamento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Sócrates</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(79)</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p:txBody>
      </p:sp>
      <p:sp>
        <p:nvSpPr>
          <p:cNvPr id="2" name="CaixaDeTexto 1">
            <a:extLst>
              <a:ext uri="{FF2B5EF4-FFF2-40B4-BE49-F238E27FC236}">
                <a16:creationId xmlns:a16="http://schemas.microsoft.com/office/drawing/2014/main" id="{96BBC5B8-4363-7165-0C26-4B98221DE35A}"/>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62485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6145A44-D0A8-E90D-406C-AB6C8FB21731}"/>
              </a:ext>
            </a:extLst>
          </p:cNvPr>
          <p:cNvSpPr txBox="1"/>
          <p:nvPr/>
        </p:nvSpPr>
        <p:spPr>
          <a:xfrm>
            <a:off x="142876" y="298970"/>
            <a:ext cx="8858248" cy="6175921"/>
          </a:xfrm>
          <a:prstGeom prst="rect">
            <a:avLst/>
          </a:prstGeom>
          <a:noFill/>
        </p:spPr>
        <p:txBody>
          <a:bodyPr wrap="square">
            <a:spAutoFit/>
          </a:bodyPr>
          <a:lstStyle/>
          <a:p>
            <a:pPr algn="just">
              <a:lnSpc>
                <a:spcPts val="2900"/>
              </a:lnSpc>
              <a:spcAft>
                <a:spcPts val="600"/>
              </a:spcAft>
              <a:buNone/>
            </a:pPr>
            <a:r>
              <a:rPr lang="pt-BR" sz="24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Erguendo-se Sozinho</a:t>
            </a:r>
            <a:endPar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endParaRPr>
          </a:p>
          <a:p>
            <a:pPr algn="just">
              <a:lnSpc>
                <a:spcPts val="2900"/>
              </a:lnSpc>
              <a:spcAft>
                <a:spcPts val="600"/>
              </a:spcAft>
              <a:buNone/>
            </a:pP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compreendeu na prática o sentimento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Amaterasu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Omikami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no episódio de “ocultamento na Caverna Celestial”, que ele só havia compreendido em teoria antes, e assim encontrar a verdadeira paz espiritual e convicção interior em um “estado de desprendimento, altruísmo e entrega”. Provavelmente por isso,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permaneceu sereno e estranhamente calmo, mesmo em meio ao incidente, apesar de toda a comoção ao seu redor. Ele registrou: “Tenho estado muito bem desde que este incidente começou. Mesmo quando estou ocupado com vários compromissos, sinto que a minha saúde está melhor.”</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(80)</a:t>
            </a:r>
            <a:endPar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endParaRPr>
          </a:p>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Os jornais e revistas que haviam ridicularizado a decisão original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de assumir uma função na sede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fizeram de sua saída um tema perfeito para fofocas. Quando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ingressou na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ele havia publicado um artigo intitulado “Por que entrei para 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 (Yo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ga</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Tenrikyo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ni</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hairishi</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riyu</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p>
        </p:txBody>
      </p:sp>
      <p:sp>
        <p:nvSpPr>
          <p:cNvPr id="2" name="CaixaDeTexto 1">
            <a:extLst>
              <a:ext uri="{FF2B5EF4-FFF2-40B4-BE49-F238E27FC236}">
                <a16:creationId xmlns:a16="http://schemas.microsoft.com/office/drawing/2014/main" id="{F9CE4FAD-4958-B30B-3F8D-E27A3CC52C28}"/>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29466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DA67F24-EF68-8233-0DA9-D134B014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3" y="1961804"/>
            <a:ext cx="6496503" cy="4738254"/>
          </a:xfrm>
          <a:prstGeom prst="rect">
            <a:avLst/>
          </a:prstGeom>
        </p:spPr>
      </p:pic>
      <p:sp>
        <p:nvSpPr>
          <p:cNvPr id="4" name="CaixaDeTexto 3">
            <a:extLst>
              <a:ext uri="{FF2B5EF4-FFF2-40B4-BE49-F238E27FC236}">
                <a16:creationId xmlns:a16="http://schemas.microsoft.com/office/drawing/2014/main" id="{A24C8720-0750-24D9-E7BB-2BCCD419012D}"/>
              </a:ext>
            </a:extLst>
          </p:cNvPr>
          <p:cNvSpPr txBox="1"/>
          <p:nvPr/>
        </p:nvSpPr>
        <p:spPr>
          <a:xfrm>
            <a:off x="6823015" y="3429000"/>
            <a:ext cx="2178109" cy="1832489"/>
          </a:xfrm>
          <a:prstGeom prst="rect">
            <a:avLst/>
          </a:prstGeom>
          <a:noFill/>
        </p:spPr>
        <p:txBody>
          <a:bodyPr wrap="square">
            <a:spAutoFit/>
          </a:bodyPr>
          <a:lstStyle/>
          <a:p>
            <a:pPr>
              <a:lnSpc>
                <a:spcPct val="115000"/>
              </a:lnSpc>
              <a:spcAft>
                <a:spcPts val="600"/>
              </a:spcAft>
              <a:buNone/>
            </a:pP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Jornal relatando a renúncia de </a:t>
            </a:r>
            <a:r>
              <a:rPr lang="pt-BR" sz="20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Jiji</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Shimpo</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12 de abril de 1915</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3" name="CaixaDeTexto 2">
            <a:extLst>
              <a:ext uri="{FF2B5EF4-FFF2-40B4-BE49-F238E27FC236}">
                <a16:creationId xmlns:a16="http://schemas.microsoft.com/office/drawing/2014/main" id="{B1F300EC-8CEE-116A-A078-60D3BCCA6E72}"/>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6" name="CaixaDeTexto 5">
            <a:extLst>
              <a:ext uri="{FF2B5EF4-FFF2-40B4-BE49-F238E27FC236}">
                <a16:creationId xmlns:a16="http://schemas.microsoft.com/office/drawing/2014/main" id="{3621829C-6984-0C91-6D0F-14A3624786FA}"/>
              </a:ext>
            </a:extLst>
          </p:cNvPr>
          <p:cNvSpPr txBox="1"/>
          <p:nvPr/>
        </p:nvSpPr>
        <p:spPr>
          <a:xfrm>
            <a:off x="113087" y="157942"/>
            <a:ext cx="8748280" cy="1614353"/>
          </a:xfrm>
          <a:prstGeom prst="rect">
            <a:avLst/>
          </a:prstGeom>
          <a:noFill/>
        </p:spPr>
        <p:txBody>
          <a:bodyPr wrap="square">
            <a:spAutoFit/>
          </a:bodyPr>
          <a:lstStyle/>
          <a:p>
            <a:pPr algn="just">
              <a:lnSpc>
                <a:spcPts val="3000"/>
              </a:lnSpc>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Como estava saindo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apenas alguns anos depois, muitas pessoas devem ter pensado: “eu não disse?”. O interesse público no assunto se intensificou, alimentado pela natureza intrometida da mídia.</a:t>
            </a:r>
            <a:endParaRPr lang="pt-BR" sz="2400" dirty="0"/>
          </a:p>
        </p:txBody>
      </p:sp>
    </p:spTree>
    <p:extLst>
      <p:ext uri="{BB962C8B-B14F-4D97-AF65-F5344CB8AC3E}">
        <p14:creationId xmlns:p14="http://schemas.microsoft.com/office/powerpoint/2010/main" val="2551338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A864539-FCD9-F7DC-80FF-7E2E1705B3A5}"/>
              </a:ext>
            </a:extLst>
          </p:cNvPr>
          <p:cNvSpPr txBox="1"/>
          <p:nvPr/>
        </p:nvSpPr>
        <p:spPr>
          <a:xfrm>
            <a:off x="332508" y="214601"/>
            <a:ext cx="8668615" cy="5804025"/>
          </a:xfrm>
          <a:prstGeom prst="rect">
            <a:avLst/>
          </a:prstGeom>
          <a:noFill/>
        </p:spPr>
        <p:txBody>
          <a:bodyPr wrap="square">
            <a:spAutoFit/>
          </a:bodyPr>
          <a:lstStyle/>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De 11 a 13 de abril, vários jornais, incluindo 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Yamato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Newspaper</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Nara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Newspaper</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Jiji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Shimpo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noticiaram a renúncia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com manchetes como “Doutor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renuncia” e “Doutor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se aposenta”. Em 2 de julho, 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Kokumin</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Newspaper</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publicou um artigo intitulado “Crítica à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Escritura Sagrada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ou Política Interna?” e 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Hochi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Newspaper</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publicou seu artigo com o título “As chamas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 edição de 7 de janeiro de 1916 do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Chugai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Nippo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publicou um artigo intitulado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em crise”.</a:t>
            </a:r>
          </a:p>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 seguir, um resumo do artigo 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Yamato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Shimbun</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(11 de abril):</a:t>
            </a:r>
          </a:p>
          <a:p>
            <a:pPr marL="215900"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“Ao tomar conhecimento das críticas,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agiu com extrema humildade e assumiu sua falta de virtude. Arrependeu-se, pediu sinceras desculpas e declarou que deveria seguir esse caminho não como um vencedor, mas como um perdedor. </a:t>
            </a:r>
          </a:p>
        </p:txBody>
      </p:sp>
      <p:sp>
        <p:nvSpPr>
          <p:cNvPr id="2" name="CaixaDeTexto 1">
            <a:extLst>
              <a:ext uri="{FF2B5EF4-FFF2-40B4-BE49-F238E27FC236}">
                <a16:creationId xmlns:a16="http://schemas.microsoft.com/office/drawing/2014/main" id="{0F746B2D-59C3-BE7F-0AF9-E1EE36FB0248}"/>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90494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02C71C3-5012-91F5-B797-2C2F4DF72675}"/>
              </a:ext>
            </a:extLst>
          </p:cNvPr>
          <p:cNvSpPr txBox="1"/>
          <p:nvPr/>
        </p:nvSpPr>
        <p:spPr>
          <a:xfrm>
            <a:off x="357447" y="3983329"/>
            <a:ext cx="8429105" cy="1931170"/>
          </a:xfrm>
          <a:prstGeom prst="rect">
            <a:avLst/>
          </a:prstGeom>
          <a:noFill/>
        </p:spPr>
        <p:txBody>
          <a:bodyPr wrap="square">
            <a:spAutoFit/>
          </a:bodyPr>
          <a:lstStyle/>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Alguns anos mais tarde,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relembrou o episódio e disse: “Quando saí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todos os jornais enviaram repórteres. A todos eu expressei palavras de autorreflexão. Naquela época, se eu tivesse criticado 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não teria me tornado o que sou hoje.”</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(81)</a:t>
            </a:r>
            <a:endPar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endParaRPr>
          </a:p>
        </p:txBody>
      </p:sp>
      <p:sp>
        <p:nvSpPr>
          <p:cNvPr id="2" name="CaixaDeTexto 1">
            <a:extLst>
              <a:ext uri="{FF2B5EF4-FFF2-40B4-BE49-F238E27FC236}">
                <a16:creationId xmlns:a16="http://schemas.microsoft.com/office/drawing/2014/main" id="{06EF7829-678D-C1F1-0D63-632B94327F8B}"/>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5" name="CaixaDeTexto 4">
            <a:extLst>
              <a:ext uri="{FF2B5EF4-FFF2-40B4-BE49-F238E27FC236}">
                <a16:creationId xmlns:a16="http://schemas.microsoft.com/office/drawing/2014/main" id="{A4087AF3-8837-9A52-C6A9-596A7B63D550}"/>
              </a:ext>
            </a:extLst>
          </p:cNvPr>
          <p:cNvSpPr txBox="1"/>
          <p:nvPr/>
        </p:nvSpPr>
        <p:spPr>
          <a:xfrm>
            <a:off x="764770" y="0"/>
            <a:ext cx="8124911" cy="3416320"/>
          </a:xfrm>
          <a:prstGeom prst="rect">
            <a:avLst/>
          </a:prstGeom>
          <a:noFill/>
        </p:spPr>
        <p:txBody>
          <a:bodyPr wrap="square">
            <a:spAutoFit/>
          </a:bodyPr>
          <a:lstStyle/>
          <a:p>
            <a:pPr algn="just"/>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Lamentou ter causado problemas a terceiros e decidiu se afastar, afirmando que, de agora em diante, serviria apenas como um membro fiel da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Tendo ingressado na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em janeiro de 1913,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lidou com assuntos internos e externos da instituição, apresentou-a às camadas mais altas da sociedade. Seus méritos, portanto, não são poucos. Perder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por causa de um pequeno conflito interno é, de fato, profundamente lamentável para a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endParaRPr lang="pt-BR" sz="2400" dirty="0"/>
          </a:p>
        </p:txBody>
      </p:sp>
    </p:spTree>
    <p:extLst>
      <p:ext uri="{BB962C8B-B14F-4D97-AF65-F5344CB8AC3E}">
        <p14:creationId xmlns:p14="http://schemas.microsoft.com/office/powerpoint/2010/main" val="309725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TOWARDS SUPREME MORALITY －An Attempt to Establish the New Science of  Moralogy 英語版『新版 道徳科学の論文』 | 千九郎, 広池 |本 | 通販 | Amazon">
            <a:extLst>
              <a:ext uri="{FF2B5EF4-FFF2-40B4-BE49-F238E27FC236}">
                <a16:creationId xmlns:a16="http://schemas.microsoft.com/office/drawing/2014/main" id="{B0C41C62-EA99-7DF2-6FF6-2F56CABB8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 t="6453" r="3276" b="817"/>
          <a:stretch/>
        </p:blipFill>
        <p:spPr bwMode="auto">
          <a:xfrm>
            <a:off x="6710230" y="719847"/>
            <a:ext cx="2344444" cy="22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新版 道徳科学の論文【フルセット】（１冊目〜別巻・全11冊セット） | ＜道徳の本屋さん＞ モラロジーブックストア">
            <a:extLst>
              <a:ext uri="{FF2B5EF4-FFF2-40B4-BE49-F238E27FC236}">
                <a16:creationId xmlns:a16="http://schemas.microsoft.com/office/drawing/2014/main" id="{35862F5D-3B9F-62E5-A7B8-71C8D6ED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7478" r="4855" b="2840"/>
          <a:stretch/>
        </p:blipFill>
        <p:spPr bwMode="auto">
          <a:xfrm>
            <a:off x="2032856" y="962509"/>
            <a:ext cx="2919016" cy="197411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22">
            <a:extLst>
              <a:ext uri="{FF2B5EF4-FFF2-40B4-BE49-F238E27FC236}">
                <a16:creationId xmlns:a16="http://schemas.microsoft.com/office/drawing/2014/main" id="{0550AEDC-35A7-BC02-4191-828BEBDBE32B}"/>
              </a:ext>
            </a:extLst>
          </p:cNvPr>
          <p:cNvSpPr txBox="1"/>
          <p:nvPr/>
        </p:nvSpPr>
        <p:spPr>
          <a:xfrm>
            <a:off x="2003806" y="80076"/>
            <a:ext cx="5652000" cy="369332"/>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b="1" dirty="0">
                <a:latin typeface="Arial Nova Cond Light" panose="020B0306020202020204" pitchFamily="34" charset="0"/>
                <a:cs typeface="Arial" panose="020B0604020202020204" pitchFamily="34" charset="0"/>
              </a:rPr>
              <a:t> Tratado da Ciência da Moral, de </a:t>
            </a:r>
            <a:r>
              <a:rPr lang="pt-BR" b="1" i="1" dirty="0">
                <a:latin typeface="Arial Nova Cond Light" panose="020B0306020202020204" pitchFamily="34" charset="0"/>
                <a:cs typeface="Arial" panose="020B0604020202020204" pitchFamily="34" charset="0"/>
              </a:rPr>
              <a:t>Chikuro Hiroike</a:t>
            </a:r>
            <a:endParaRPr lang="pt-BR" sz="2400" b="1" i="1" dirty="0">
              <a:latin typeface="Arial Nova Cond Light" panose="020B0306020202020204" pitchFamily="34" charset="0"/>
              <a:cs typeface="Arial" panose="020B0604020202020204" pitchFamily="34" charset="0"/>
            </a:endParaRPr>
          </a:p>
        </p:txBody>
      </p:sp>
      <p:pic>
        <p:nvPicPr>
          <p:cNvPr id="18" name="Imagem 17" descr="Uma imagem contendo mesa, livro, comida&#10;&#10;Descrição gerada automaticamente">
            <a:extLst>
              <a:ext uri="{FF2B5EF4-FFF2-40B4-BE49-F238E27FC236}">
                <a16:creationId xmlns:a16="http://schemas.microsoft.com/office/drawing/2014/main" id="{305B806B-E71F-2393-369F-67B194E38CEB}"/>
              </a:ext>
            </a:extLst>
          </p:cNvPr>
          <p:cNvPicPr>
            <a:picLocks noChangeAspect="1"/>
          </p:cNvPicPr>
          <p:nvPr/>
        </p:nvPicPr>
        <p:blipFill rotWithShape="1">
          <a:blip r:embed="rId4">
            <a:extLst>
              <a:ext uri="{28A0092B-C50C-407E-A947-70E740481C1C}">
                <a14:useLocalDpi xmlns:a14="http://schemas.microsoft.com/office/drawing/2010/main" val="0"/>
              </a:ext>
            </a:extLst>
          </a:blip>
          <a:srcRect l="26192" t="10904" r="27765" b="10568"/>
          <a:stretch/>
        </p:blipFill>
        <p:spPr>
          <a:xfrm>
            <a:off x="100436" y="1126630"/>
            <a:ext cx="1878016" cy="1801753"/>
          </a:xfrm>
          <a:prstGeom prst="rect">
            <a:avLst/>
          </a:prstGeom>
        </p:spPr>
      </p:pic>
      <p:grpSp>
        <p:nvGrpSpPr>
          <p:cNvPr id="22" name="Agrupar 21">
            <a:extLst>
              <a:ext uri="{FF2B5EF4-FFF2-40B4-BE49-F238E27FC236}">
                <a16:creationId xmlns:a16="http://schemas.microsoft.com/office/drawing/2014/main" id="{4A25F4B2-65A2-33FD-225C-03D706BD252F}"/>
              </a:ext>
            </a:extLst>
          </p:cNvPr>
          <p:cNvGrpSpPr/>
          <p:nvPr/>
        </p:nvGrpSpPr>
        <p:grpSpPr>
          <a:xfrm>
            <a:off x="141991" y="468682"/>
            <a:ext cx="8921852" cy="2765323"/>
            <a:chOff x="141991" y="468682"/>
            <a:chExt cx="8921852" cy="2765323"/>
          </a:xfrm>
        </p:grpSpPr>
        <p:sp>
          <p:nvSpPr>
            <p:cNvPr id="17" name="CaixaDeTexto 18">
              <a:extLst>
                <a:ext uri="{FF2B5EF4-FFF2-40B4-BE49-F238E27FC236}">
                  <a16:creationId xmlns:a16="http://schemas.microsoft.com/office/drawing/2014/main" id="{3736A2A4-3B2A-611F-9336-D7783914B924}"/>
                </a:ext>
              </a:extLst>
            </p:cNvPr>
            <p:cNvSpPr txBox="1"/>
            <p:nvPr/>
          </p:nvSpPr>
          <p:spPr>
            <a:xfrm>
              <a:off x="6615843" y="2926228"/>
              <a:ext cx="2448000" cy="307777"/>
            </a:xfrm>
            <a:prstGeom prst="rect">
              <a:avLst/>
            </a:prstGeom>
            <a:solidFill>
              <a:schemeClr val="accent4">
                <a:lumMod val="20000"/>
                <a:lumOff val="80000"/>
              </a:schemeClr>
            </a:solidFill>
          </p:spPr>
          <p:txBody>
            <a:bodyPr wrap="square" lIns="0" r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inglês, 1ª edição em 2002</a:t>
              </a:r>
            </a:p>
          </p:txBody>
        </p:sp>
        <p:sp>
          <p:nvSpPr>
            <p:cNvPr id="15" name="CaixaDeTexto 23">
              <a:extLst>
                <a:ext uri="{FF2B5EF4-FFF2-40B4-BE49-F238E27FC236}">
                  <a16:creationId xmlns:a16="http://schemas.microsoft.com/office/drawing/2014/main" id="{B65AFA47-928E-5EEC-7903-D3D7E2157712}"/>
                </a:ext>
              </a:extLst>
            </p:cNvPr>
            <p:cNvSpPr txBox="1"/>
            <p:nvPr/>
          </p:nvSpPr>
          <p:spPr>
            <a:xfrm>
              <a:off x="141991" y="468682"/>
              <a:ext cx="2916000" cy="646331"/>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dirty="0">
                  <a:latin typeface="Arial Nova Cond Light" panose="020B0306020202020204" pitchFamily="34" charset="0"/>
                </a:rPr>
                <a:t>1ª edição em  japonês, 4 vols. Concluído em  1926, impresso em 1928</a:t>
              </a:r>
            </a:p>
          </p:txBody>
        </p:sp>
        <p:sp>
          <p:nvSpPr>
            <p:cNvPr id="6" name="CaixaDeTexto 23">
              <a:extLst>
                <a:ext uri="{FF2B5EF4-FFF2-40B4-BE49-F238E27FC236}">
                  <a16:creationId xmlns:a16="http://schemas.microsoft.com/office/drawing/2014/main" id="{0AE487C0-BDA0-39C3-A361-42C84B2C3F74}"/>
                </a:ext>
              </a:extLst>
            </p:cNvPr>
            <p:cNvSpPr txBox="1"/>
            <p:nvPr/>
          </p:nvSpPr>
          <p:spPr>
            <a:xfrm>
              <a:off x="2637298" y="2926228"/>
              <a:ext cx="2376000" cy="307777"/>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japonês,  10 vols. 1985</a:t>
              </a:r>
            </a:p>
          </p:txBody>
        </p:sp>
        <p:sp>
          <p:nvSpPr>
            <p:cNvPr id="21" name="CaixaDeTexto 20">
              <a:extLst>
                <a:ext uri="{FF2B5EF4-FFF2-40B4-BE49-F238E27FC236}">
                  <a16:creationId xmlns:a16="http://schemas.microsoft.com/office/drawing/2014/main" id="{BAF9A629-1157-0102-9BF8-FD7C058E3027}"/>
                </a:ext>
              </a:extLst>
            </p:cNvPr>
            <p:cNvSpPr txBox="1"/>
            <p:nvPr/>
          </p:nvSpPr>
          <p:spPr>
            <a:xfrm>
              <a:off x="4120453" y="528529"/>
              <a:ext cx="2628000" cy="288000"/>
            </a:xfrm>
            <a:prstGeom prst="rect">
              <a:avLst/>
            </a:prstGeom>
            <a:solidFill>
              <a:schemeClr val="accent4">
                <a:lumMod val="20000"/>
                <a:lumOff val="80000"/>
              </a:schemeClr>
            </a:solidFill>
          </p:spPr>
          <p:txBody>
            <a:bodyPr wrap="square" lIns="0" rIns="0">
              <a:spAutoFit/>
            </a:bodyPr>
            <a:lstStyle>
              <a:defPPr>
                <a:defRPr lang="en-US"/>
              </a:defPPr>
              <a:lvl1pPr>
                <a:defRPr sz="1200"/>
              </a:lvl1pPr>
            </a:lstStyle>
            <a:p>
              <a:r>
                <a:rPr lang="pt-BR" dirty="0">
                  <a:latin typeface="Arial Nova Cond Light" panose="020B0306020202020204" pitchFamily="34" charset="0"/>
                </a:rPr>
                <a:t>Em japonês, vols. (1, 7, 8 e 9). 1994</a:t>
              </a:r>
            </a:p>
          </p:txBody>
        </p:sp>
      </p:grpSp>
      <p:pic>
        <p:nvPicPr>
          <p:cNvPr id="25" name="Imagem 24" descr="Texto&#10;&#10;Descrição gerada automaticamente">
            <a:extLst>
              <a:ext uri="{FF2B5EF4-FFF2-40B4-BE49-F238E27FC236}">
                <a16:creationId xmlns:a16="http://schemas.microsoft.com/office/drawing/2014/main" id="{D3184CFA-1B1F-6696-4316-EFB0ADE9B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013" y="994549"/>
            <a:ext cx="1802674" cy="1715893"/>
          </a:xfrm>
          <a:prstGeom prst="rect">
            <a:avLst/>
          </a:prstGeom>
        </p:spPr>
      </p:pic>
      <p:sp>
        <p:nvSpPr>
          <p:cNvPr id="3" name="CaixaDeTexto 2">
            <a:extLst>
              <a:ext uri="{FF2B5EF4-FFF2-40B4-BE49-F238E27FC236}">
                <a16:creationId xmlns:a16="http://schemas.microsoft.com/office/drawing/2014/main" id="{A1533AAE-BEE0-BE7F-4419-CD73C997B3F7}"/>
              </a:ext>
            </a:extLst>
          </p:cNvPr>
          <p:cNvSpPr txBox="1"/>
          <p:nvPr/>
        </p:nvSpPr>
        <p:spPr>
          <a:xfrm>
            <a:off x="4736167" y="6211678"/>
            <a:ext cx="1816176"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366 dias com as palavras da Nova Moral</a:t>
            </a:r>
            <a:endParaRPr lang="pt-BR" i="1" dirty="0">
              <a:latin typeface="Arial Nova Cond Light" panose="020B0306020202020204" pitchFamily="34" charset="0"/>
            </a:endParaRPr>
          </a:p>
        </p:txBody>
      </p:sp>
      <p:pic>
        <p:nvPicPr>
          <p:cNvPr id="4" name="Imagem 3">
            <a:extLst>
              <a:ext uri="{FF2B5EF4-FFF2-40B4-BE49-F238E27FC236}">
                <a16:creationId xmlns:a16="http://schemas.microsoft.com/office/drawing/2014/main" id="{0472CB68-3F81-6F79-14D4-F2C4A18EF34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983781" y="3429000"/>
            <a:ext cx="1907540" cy="2637790"/>
          </a:xfrm>
          <a:prstGeom prst="rect">
            <a:avLst/>
          </a:prstGeom>
          <a:ln w="28575">
            <a:solidFill>
              <a:srgbClr val="00B0F0"/>
            </a:solidFill>
          </a:ln>
        </p:spPr>
      </p:pic>
      <p:sp>
        <p:nvSpPr>
          <p:cNvPr id="11" name="CaixaDeTexto 10">
            <a:extLst>
              <a:ext uri="{FF2B5EF4-FFF2-40B4-BE49-F238E27FC236}">
                <a16:creationId xmlns:a16="http://schemas.microsoft.com/office/drawing/2014/main" id="{3C9F3F8E-B959-4321-2628-EEE037DE72BE}"/>
              </a:ext>
            </a:extLst>
          </p:cNvPr>
          <p:cNvSpPr txBox="1"/>
          <p:nvPr/>
        </p:nvSpPr>
        <p:spPr>
          <a:xfrm>
            <a:off x="6751504" y="6211678"/>
            <a:ext cx="2376000" cy="276999"/>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Antropologia do </a:t>
            </a:r>
            <a:r>
              <a:rPr lang="pt-BR" i="1" dirty="0">
                <a:latin typeface="Arial Nova Cond Light" panose="020B0306020202020204" pitchFamily="34" charset="0"/>
              </a:rPr>
              <a:t>Sampou</a:t>
            </a:r>
            <a:r>
              <a:rPr lang="pt-BR" dirty="0">
                <a:latin typeface="Arial Nova Cond Light" panose="020B0306020202020204" pitchFamily="34" charset="0"/>
              </a:rPr>
              <a:t> </a:t>
            </a:r>
            <a:r>
              <a:rPr lang="pt-BR" i="1" dirty="0" err="1">
                <a:latin typeface="Arial Nova Cond Light" panose="020B0306020202020204" pitchFamily="34" charset="0"/>
              </a:rPr>
              <a:t>Yoshi</a:t>
            </a:r>
            <a:endParaRPr lang="pt-BR" i="1" dirty="0">
              <a:latin typeface="Arial Nova Cond Light" panose="020B0306020202020204" pitchFamily="34" charset="0"/>
            </a:endParaRPr>
          </a:p>
        </p:txBody>
      </p:sp>
      <p:pic>
        <p:nvPicPr>
          <p:cNvPr id="9" name="Picture 2" descr="Uma imagem contendo comida&#10;&#10;Descrição gerada automaticamente">
            <a:extLst>
              <a:ext uri="{FF2B5EF4-FFF2-40B4-BE49-F238E27FC236}">
                <a16:creationId xmlns:a16="http://schemas.microsoft.com/office/drawing/2014/main" id="{CD2BCC31-E9A5-61AF-9FF7-D0CFDA0FB32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9667" y="3375468"/>
            <a:ext cx="1642745" cy="2722245"/>
          </a:xfrm>
          <a:prstGeom prst="rect">
            <a:avLst/>
          </a:prstGeom>
          <a:noFill/>
          <a:ln w="28575">
            <a:solidFill>
              <a:srgbClr val="00B0F0"/>
            </a:solidFill>
          </a:ln>
        </p:spPr>
      </p:pic>
      <p:pic>
        <p:nvPicPr>
          <p:cNvPr id="2" name="Picture 8">
            <a:extLst>
              <a:ext uri="{FF2B5EF4-FFF2-40B4-BE49-F238E27FC236}">
                <a16:creationId xmlns:a16="http://schemas.microsoft.com/office/drawing/2014/main" id="{1D601D95-0F34-493B-B157-F7F5700B48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245" y="3391803"/>
            <a:ext cx="1921196" cy="2705910"/>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033DD801-4123-7C1D-38A9-BB74A4A2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6262" y="3374915"/>
            <a:ext cx="1900513" cy="2722798"/>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31858983-D306-8720-010C-2ADF39D19021}"/>
              </a:ext>
            </a:extLst>
          </p:cNvPr>
          <p:cNvSpPr txBox="1"/>
          <p:nvPr/>
        </p:nvSpPr>
        <p:spPr>
          <a:xfrm>
            <a:off x="332243" y="6211678"/>
            <a:ext cx="1921197" cy="276999"/>
          </a:xfrm>
          <a:prstGeom prst="rect">
            <a:avLst/>
          </a:prstGeom>
          <a:solidFill>
            <a:schemeClr val="accent4">
              <a:lumMod val="20000"/>
              <a:lumOff val="80000"/>
            </a:schemeClr>
          </a:solidFill>
        </p:spPr>
        <p:txBody>
          <a:bodyPr wrap="square">
            <a:spAutoFit/>
          </a:bodyPr>
          <a:lstStyle>
            <a:defPPr>
              <a:defRPr lang="en-US"/>
            </a:defPPr>
            <a:lvl1pPr algn="ctr">
              <a:defRPr sz="1200">
                <a:latin typeface="Arial Nova Cond Light" panose="020B0306020202020204" pitchFamily="34" charset="0"/>
              </a:defRPr>
            </a:lvl1pPr>
          </a:lstStyle>
          <a:p>
            <a:r>
              <a:rPr lang="pt-BR" dirty="0"/>
              <a:t>Biografia de Chikuro Hiroike</a:t>
            </a:r>
          </a:p>
        </p:txBody>
      </p:sp>
      <p:sp>
        <p:nvSpPr>
          <p:cNvPr id="8" name="CaixaDeTexto 7">
            <a:extLst>
              <a:ext uri="{FF2B5EF4-FFF2-40B4-BE49-F238E27FC236}">
                <a16:creationId xmlns:a16="http://schemas.microsoft.com/office/drawing/2014/main" id="{65DE498E-35F3-D880-745B-11A73D255C92}"/>
              </a:ext>
            </a:extLst>
          </p:cNvPr>
          <p:cNvSpPr txBox="1"/>
          <p:nvPr/>
        </p:nvSpPr>
        <p:spPr>
          <a:xfrm>
            <a:off x="2388760" y="6238623"/>
            <a:ext cx="2148246" cy="276999"/>
          </a:xfrm>
          <a:prstGeom prst="rect">
            <a:avLst/>
          </a:prstGeom>
          <a:solidFill>
            <a:schemeClr val="accent4">
              <a:lumMod val="20000"/>
              <a:lumOff val="80000"/>
            </a:schemeClr>
          </a:solidFill>
        </p:spPr>
        <p:txBody>
          <a:bodyPr wrap="square">
            <a:spAutoFit/>
          </a:bodyPr>
          <a:lstStyle>
            <a:defPPr>
              <a:defRPr lang="en-US"/>
            </a:defPPr>
            <a:lvl1pPr algn="ctr">
              <a:defRPr sz="1200">
                <a:latin typeface="Arial Nova Cond Light" panose="020B0306020202020204" pitchFamily="34" charset="0"/>
              </a:defRPr>
            </a:lvl1pPr>
          </a:lstStyle>
          <a:p>
            <a:r>
              <a:rPr lang="pt-BR" altLang="ja-JP" dirty="0"/>
              <a:t>Citações</a:t>
            </a:r>
            <a:r>
              <a:rPr lang="ja-JP" altLang="pt-BR" dirty="0"/>
              <a:t> </a:t>
            </a:r>
            <a:r>
              <a:rPr lang="pt-BR" altLang="ja-JP" dirty="0"/>
              <a:t>de</a:t>
            </a:r>
            <a:r>
              <a:rPr lang="ja-JP" altLang="pt-BR" dirty="0"/>
              <a:t> </a:t>
            </a:r>
            <a:r>
              <a:rPr lang="pt-BR" altLang="ja-JP" dirty="0"/>
              <a:t>Chikuro</a:t>
            </a:r>
            <a:r>
              <a:rPr lang="ja-JP" altLang="pt-BR" dirty="0"/>
              <a:t> </a:t>
            </a:r>
            <a:r>
              <a:rPr lang="pt-BR" altLang="ja-JP" dirty="0" err="1"/>
              <a:t>Hiroike</a:t>
            </a:r>
            <a:endParaRPr lang="pt-BR" dirty="0"/>
          </a:p>
        </p:txBody>
      </p:sp>
    </p:spTree>
    <p:extLst>
      <p:ext uri="{BB962C8B-B14F-4D97-AF65-F5344CB8AC3E}">
        <p14:creationId xmlns:p14="http://schemas.microsoft.com/office/powerpoint/2010/main" val="77268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FC28553-69A9-5F83-EB45-3FC162FA235C}"/>
              </a:ext>
            </a:extLst>
          </p:cNvPr>
          <p:cNvSpPr txBox="1"/>
          <p:nvPr/>
        </p:nvSpPr>
        <p:spPr>
          <a:xfrm>
            <a:off x="407323" y="486826"/>
            <a:ext cx="8329353" cy="2380011"/>
          </a:xfrm>
          <a:prstGeom prst="rect">
            <a:avLst/>
          </a:prstGeom>
          <a:noFill/>
        </p:spPr>
        <p:txBody>
          <a:bodyPr wrap="square">
            <a:spAutoFit/>
          </a:bodyPr>
          <a:lstStyle/>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As repercussões causadas pela conferência memorial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se espalharam, alimentadas por mal-entendidos e distorções da realidade. A maioria das reportagens da mídia não tinha fundamento, mas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nunca se deu ao trabalho de justificar-se.</a:t>
            </a:r>
          </a:p>
          <a:p>
            <a:pPr algn="just">
              <a:lnSpc>
                <a:spcPts val="29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Ele descreveu o motivo de seu silêncio:</a:t>
            </a:r>
          </a:p>
        </p:txBody>
      </p:sp>
      <p:sp>
        <p:nvSpPr>
          <p:cNvPr id="5" name="CaixaDeTexto 4">
            <a:extLst>
              <a:ext uri="{FF2B5EF4-FFF2-40B4-BE49-F238E27FC236}">
                <a16:creationId xmlns:a16="http://schemas.microsoft.com/office/drawing/2014/main" id="{90090F7D-E2FA-133A-98E8-9FD0F40B6850}"/>
              </a:ext>
            </a:extLst>
          </p:cNvPr>
          <p:cNvSpPr txBox="1"/>
          <p:nvPr/>
        </p:nvSpPr>
        <p:spPr>
          <a:xfrm>
            <a:off x="997527" y="2942385"/>
            <a:ext cx="7739148" cy="3537956"/>
          </a:xfrm>
          <a:prstGeom prst="rect">
            <a:avLst/>
          </a:prstGeom>
          <a:noFill/>
        </p:spPr>
        <p:txBody>
          <a:bodyPr wrap="square">
            <a:spAutoFit/>
          </a:bodyPr>
          <a:lstStyle/>
          <a:p>
            <a:pPr algn="just">
              <a:lnSpc>
                <a:spcPts val="3000"/>
              </a:lnSpc>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“Eu não tinha um centavo de economia, nenhuma casa para morar, perdendo também a minha coleção de livros – única munição de um pesquisador </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(Obs.: </a:t>
            </a:r>
            <a:r>
              <a:rPr lang="pt-BR"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havia doado toda a sua biblioteca para </a:t>
            </a:r>
            <a:r>
              <a:rPr lang="pt-BR"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Tenrikyo</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Tudo o que me restava era um corpo muito frágil e doentio. No entanto, se eu abandonasse o grande objetivo de salvação da humanidade e optasse por uma vida estável, havia muitos veteranos, amigos e empresários que certamente me acolheriam. </a:t>
            </a:r>
            <a:endParaRPr lang="pt-BR" sz="2400" dirty="0"/>
          </a:p>
        </p:txBody>
      </p:sp>
      <p:sp>
        <p:nvSpPr>
          <p:cNvPr id="6" name="CaixaDeTexto 5">
            <a:extLst>
              <a:ext uri="{FF2B5EF4-FFF2-40B4-BE49-F238E27FC236}">
                <a16:creationId xmlns:a16="http://schemas.microsoft.com/office/drawing/2014/main" id="{505645FA-85C5-2F75-49E4-622E66E0231D}"/>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001447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5E1133C-AC39-C72D-A03A-75C16525CEF2}"/>
              </a:ext>
            </a:extLst>
          </p:cNvPr>
          <p:cNvSpPr txBox="1"/>
          <p:nvPr/>
        </p:nvSpPr>
        <p:spPr>
          <a:xfrm>
            <a:off x="764770" y="215340"/>
            <a:ext cx="7996845" cy="4377352"/>
          </a:xfrm>
          <a:prstGeom prst="rect">
            <a:avLst/>
          </a:prstGeom>
          <a:noFill/>
        </p:spPr>
        <p:txBody>
          <a:bodyPr wrap="square">
            <a:spAutoFit/>
          </a:bodyPr>
          <a:lstStyle/>
          <a:p>
            <a:pPr marL="360680" algn="just">
              <a:lnSpc>
                <a:spcPts val="3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Mas anteriormente – quando fiquei muito doente – eu havia jurado a Deus estabelecer as bases para a salvação da humanidade e a paz eterna no mundo. Não posso romper o compromisso agora. Portanto, a simpatia, solidariedade e a bondade estendidas a mim, não me ajudam em nada e tenho a missão de estabelecer as bases para essa grande obra de salvação humana, a partir deste estado de absoluta carência.</a:t>
            </a:r>
          </a:p>
          <a:p>
            <a:pPr marL="360680" algn="just">
              <a:lnSpc>
                <a:spcPts val="3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Por esta razão, o único caminho que me resta é a renúncia total ao meu egoísmo, e assimilar a mente de Deus e a Sua benevolência seguindo as leis de Deus</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(82)</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p:txBody>
      </p:sp>
      <p:sp>
        <p:nvSpPr>
          <p:cNvPr id="2" name="CaixaDeTexto 1">
            <a:extLst>
              <a:ext uri="{FF2B5EF4-FFF2-40B4-BE49-F238E27FC236}">
                <a16:creationId xmlns:a16="http://schemas.microsoft.com/office/drawing/2014/main" id="{A42C2B34-FA70-298D-8890-C78FC3C2E645}"/>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426216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44763EC-1585-E15E-B61E-099CB1C159C2}"/>
              </a:ext>
            </a:extLst>
          </p:cNvPr>
          <p:cNvSpPr txBox="1"/>
          <p:nvPr/>
        </p:nvSpPr>
        <p:spPr>
          <a:xfrm>
            <a:off x="465513" y="1384793"/>
            <a:ext cx="8129847" cy="4762073"/>
          </a:xfrm>
          <a:prstGeom prst="rect">
            <a:avLst/>
          </a:prstGeom>
          <a:noFill/>
        </p:spPr>
        <p:txBody>
          <a:bodyPr wrap="square">
            <a:spAutoFit/>
          </a:bodyPr>
          <a:lstStyle/>
          <a:p>
            <a:pPr algn="just">
              <a:lnSpc>
                <a:spcPts val="3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Abandonado por sua família, veteranos e amigos, ridicularizado e atacado pela mídia e pelo público,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começou a sua jornada sozinho, sem um único aliado ao seu lado. Ele poderia facilmente ter encontrado um emprego, mas nunca foi uma opção para ele quebrar a promessa que fizera, de dedicar sua vida a Deus para a salvação da humanidade. Na cabeça de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havia a seguinte determinação: “Cristo ressuscitou por si mesmo. Tomei minha decisão de repetir a coragem de Cristo”</a:t>
            </a:r>
            <a:r>
              <a:rPr lang="pt-BR" sz="2400" baseline="30000" dirty="0">
                <a:solidFill>
                  <a:srgbClr val="EE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 (83)</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a:lnSpc>
                <a:spcPts val="3000"/>
              </a:lnSpc>
              <a:buNone/>
            </a:pPr>
            <a:r>
              <a:rPr lang="pt-BR" sz="2400" dirty="0">
                <a:effectLst/>
                <a:latin typeface="Souvenir Lt BT" panose="02080503040505020303" pitchFamily="18" charset="0"/>
                <a:ea typeface="Meiryo" panose="020B0604030504040204" pitchFamily="34" charset="-128"/>
                <a:cs typeface="Meiryo" panose="020B0604030504040204" pitchFamily="34" charset="-128"/>
              </a:rPr>
              <a:t>Quinze anos depois </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Hiroike</a:t>
            </a:r>
            <a:r>
              <a:rPr lang="pt-BR" sz="2400" dirty="0">
                <a:effectLst/>
                <a:latin typeface="Souvenir Lt BT" panose="02080503040505020303" pitchFamily="18" charset="0"/>
                <a:ea typeface="Meiryo" panose="020B0604030504040204" pitchFamily="34" charset="-128"/>
                <a:cs typeface="Meiryo" panose="020B0604030504040204" pitchFamily="34" charset="-128"/>
              </a:rPr>
              <a:t> relembrou essa decisão e afirmou: “A sinceridade de uma única pessoa deu origem a milhares que compartilharam de sua virtude”.</a:t>
            </a:r>
            <a:endParaRPr lang="pt-BR" sz="2400" dirty="0">
              <a:latin typeface="Souvenir Lt BT" panose="02080503040505020303" pitchFamily="18" charset="0"/>
            </a:endParaRPr>
          </a:p>
        </p:txBody>
      </p:sp>
    </p:spTree>
    <p:extLst>
      <p:ext uri="{BB962C8B-B14F-4D97-AF65-F5344CB8AC3E}">
        <p14:creationId xmlns:p14="http://schemas.microsoft.com/office/powerpoint/2010/main" val="2934512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C993C6C-C719-8934-19E9-1F22CB46D81D}"/>
              </a:ext>
            </a:extLst>
          </p:cNvPr>
          <p:cNvSpPr txBox="1"/>
          <p:nvPr/>
        </p:nvSpPr>
        <p:spPr>
          <a:xfrm>
            <a:off x="208548" y="66283"/>
            <a:ext cx="8614610"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4</a:t>
            </a:r>
            <a:r>
              <a:rPr lang="pt-BR" sz="2400" b="1" dirty="0">
                <a:highlight>
                  <a:srgbClr val="FFFF00"/>
                </a:highlight>
                <a:latin typeface="Verdana" panose="020B0604030504040204" pitchFamily="34" charset="0"/>
                <a:ea typeface="Meiryo" panose="020B0604030504040204" pitchFamily="34" charset="-128"/>
              </a:rPr>
              <a:t>. 366 dias com as palavras da Nova Moral</a:t>
            </a:r>
          </a:p>
        </p:txBody>
      </p:sp>
      <p:sp>
        <p:nvSpPr>
          <p:cNvPr id="7" name="CaixaDeTexto 6">
            <a:extLst>
              <a:ext uri="{FF2B5EF4-FFF2-40B4-BE49-F238E27FC236}">
                <a16:creationId xmlns:a16="http://schemas.microsoft.com/office/drawing/2014/main" id="{16BDB427-411D-3CD3-AE72-8D892B106F9D}"/>
              </a:ext>
            </a:extLst>
          </p:cNvPr>
          <p:cNvSpPr txBox="1"/>
          <p:nvPr/>
        </p:nvSpPr>
        <p:spPr>
          <a:xfrm>
            <a:off x="378778" y="1402206"/>
            <a:ext cx="8444380" cy="4536627"/>
          </a:xfrm>
          <a:prstGeom prst="rect">
            <a:avLst/>
          </a:prstGeom>
          <a:noFill/>
        </p:spPr>
        <p:txBody>
          <a:bodyPr wrap="square">
            <a:spAutoFit/>
          </a:bodyPr>
          <a:lstStyle/>
          <a:p>
            <a:pPr algn="just">
              <a:lnSpc>
                <a:spcPct val="115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Quando passamos por algum sofrimento procuramos buscar as causas nas outras pessoas e nas circunstâncias da vida, e tendemos a pensar, silenciosamente: </a:t>
            </a:r>
          </a:p>
          <a:p>
            <a:pPr marL="360680" algn="just">
              <a:lnSpc>
                <a:spcPct val="115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a:t>
            </a:r>
            <a:r>
              <a:rPr lang="pt-BR" sz="24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Por causa daquela pessoa eu tenho que sofrer...</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p>
          <a:p>
            <a:pPr marL="360680" algn="just">
              <a:lnSpc>
                <a:spcPct val="115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a:t>
            </a:r>
            <a:r>
              <a:rPr lang="pt-BR" sz="24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Por causa dessa situação ruim, eu tenho que passar por um momento difícil</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algn="just">
              <a:lnSpc>
                <a:spcPct val="115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Esses pensamentos requerem atenção, pois, os nossos pensamentos sempre encontrarão cada vez mais culpados do tipo “– </a:t>
            </a:r>
            <a:r>
              <a:rPr lang="pt-BR" sz="24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por causa do XX...</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Quanto mais você o encontra, mais o seu coração se tornará sombrio e deprimido.</a:t>
            </a:r>
          </a:p>
        </p:txBody>
      </p:sp>
      <p:sp>
        <p:nvSpPr>
          <p:cNvPr id="10" name="CaixaDeTexto 9">
            <a:extLst>
              <a:ext uri="{FF2B5EF4-FFF2-40B4-BE49-F238E27FC236}">
                <a16:creationId xmlns:a16="http://schemas.microsoft.com/office/drawing/2014/main" id="{AE91C6F3-33C4-C50F-889A-F6474FFCD306}"/>
              </a:ext>
            </a:extLst>
          </p:cNvPr>
          <p:cNvSpPr txBox="1"/>
          <p:nvPr/>
        </p:nvSpPr>
        <p:spPr>
          <a:xfrm>
            <a:off x="108796" y="628414"/>
            <a:ext cx="8964000" cy="673326"/>
          </a:xfrm>
          <a:prstGeom prst="rect">
            <a:avLst/>
          </a:prstGeom>
          <a:noFill/>
        </p:spPr>
        <p:txBody>
          <a:bodyPr wrap="square">
            <a:spAutoFit/>
          </a:bodyPr>
          <a:lstStyle/>
          <a:p>
            <a:pPr>
              <a:lnSpc>
                <a:spcPct val="115000"/>
              </a:lnSpc>
              <a:spcBef>
                <a:spcPts val="600"/>
              </a:spcBef>
              <a:spcAft>
                <a:spcPts val="1000"/>
              </a:spcAft>
              <a:buNone/>
            </a:pPr>
            <a:r>
              <a:rPr lang="pt-BR" sz="2000" b="1" dirty="0">
                <a:solidFill>
                  <a:srgbClr val="00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Pág. 118:</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Conceitos implícitos na palavra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Okaguessama</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1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1400" b="1" dirty="0">
                <a:solidFill>
                  <a:srgbClr val="000000"/>
                </a:solidFill>
                <a:effectLst/>
                <a:latin typeface="Souvenir Lt BT" panose="02080503040505020303" pitchFamily="18" charset="0"/>
                <a:ea typeface="Meiryo" panose="020B0604030504040204" pitchFamily="34" charset="-128"/>
                <a:cs typeface="Times New Roman" panose="02020603050405020304" pitchFamily="18" charset="0"/>
              </a:rPr>
              <a:t>~</a:t>
            </a:r>
            <a:r>
              <a:rPr lang="pt-BR" sz="1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Graças a Deus)</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2" name="CaixaDeTexto 1">
            <a:extLst>
              <a:ext uri="{FF2B5EF4-FFF2-40B4-BE49-F238E27FC236}">
                <a16:creationId xmlns:a16="http://schemas.microsoft.com/office/drawing/2014/main" id="{F1229BF6-2B53-CF65-3BBF-923AE4546FA9}"/>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4156327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D5B0CCC-1191-5A88-F634-745969DC72BD}"/>
              </a:ext>
            </a:extLst>
          </p:cNvPr>
          <p:cNvSpPr txBox="1"/>
          <p:nvPr/>
        </p:nvSpPr>
        <p:spPr>
          <a:xfrm>
            <a:off x="332509" y="1020271"/>
            <a:ext cx="8212975" cy="4027898"/>
          </a:xfrm>
          <a:prstGeom prst="rect">
            <a:avLst/>
          </a:prstGeom>
          <a:noFill/>
        </p:spPr>
        <p:txBody>
          <a:bodyPr wrap="square">
            <a:spAutoFit/>
          </a:bodyPr>
          <a:lstStyle/>
          <a:p>
            <a:pPr algn="just">
              <a:lnSpc>
                <a:spcPts val="31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Que tal, então, mudar os conceitos implícitos? Em vez de </a:t>
            </a:r>
          </a:p>
          <a:p>
            <a:pPr marL="180340" algn="just">
              <a:lnSpc>
                <a:spcPts val="31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a:t>
            </a:r>
            <a:r>
              <a:rPr lang="pt-BR" sz="24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por causa de XX...</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seria “– </a:t>
            </a:r>
            <a:r>
              <a:rPr lang="pt-BR" sz="24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graças a XX...</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algn="just">
              <a:lnSpc>
                <a:spcPts val="31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 então, as palavras a seguir também mudam. </a:t>
            </a:r>
          </a:p>
          <a:p>
            <a:pPr marL="180340" algn="just">
              <a:lnSpc>
                <a:spcPts val="31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a:t>
            </a:r>
            <a:r>
              <a:rPr lang="pt-BR" sz="24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graças a XX, tenho a oportunidade de me exercitar...</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p>
          <a:p>
            <a:pPr marL="180340" algn="just">
              <a:lnSpc>
                <a:spcPts val="31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a:t>
            </a:r>
            <a:r>
              <a:rPr lang="pt-BR" sz="24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graças a esta situação, poderei me esforçar mais...</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algn="just">
              <a:lnSpc>
                <a:spcPts val="3100"/>
              </a:lnSpc>
              <a:buNone/>
            </a:pPr>
            <a:r>
              <a:rPr lang="pt-BR" sz="2400" dirty="0">
                <a:effectLst/>
                <a:latin typeface="Souvenir Lt BT" panose="02080503040505020303" pitchFamily="18" charset="0"/>
                <a:ea typeface="Meiryo" panose="020B0604030504040204" pitchFamily="34" charset="-128"/>
                <a:cs typeface="Meiryo" panose="020B0604030504040204" pitchFamily="34" charset="-128"/>
              </a:rPr>
              <a:t>Se você não se esquecer do sentimento de gratidão e puder aceitar as adversidades com os</a:t>
            </a:r>
            <a:r>
              <a:rPr lang="pt-BR" sz="2400" b="1" dirty="0">
                <a:effectLst/>
                <a:latin typeface="Souvenir Lt BT" panose="02080503040505020303" pitchFamily="18" charset="0"/>
                <a:ea typeface="Meiryo" panose="020B0604030504040204" pitchFamily="34" charset="-128"/>
                <a:cs typeface="Meiryo" panose="020B0604030504040204" pitchFamily="34" charset="-128"/>
              </a:rPr>
              <a:t> conceitos implícitos na palavra “</a:t>
            </a:r>
            <a:r>
              <a:rPr lang="pt-BR" sz="2400" b="1" dirty="0" err="1">
                <a:effectLst/>
                <a:latin typeface="Souvenir Lt BT" panose="02080503040505020303" pitchFamily="18" charset="0"/>
                <a:ea typeface="Meiryo" panose="020B0604030504040204" pitchFamily="34" charset="-128"/>
                <a:cs typeface="Meiryo" panose="020B0604030504040204" pitchFamily="34" charset="-128"/>
              </a:rPr>
              <a:t>Okaguessama</a:t>
            </a:r>
            <a:r>
              <a:rPr lang="pt-BR" sz="2400" b="1" dirty="0">
                <a:effectLst/>
                <a:latin typeface="Souvenir Lt BT" panose="02080503040505020303" pitchFamily="18" charset="0"/>
                <a:ea typeface="Meiryo" panose="020B0604030504040204" pitchFamily="34" charset="-128"/>
                <a:cs typeface="Meiryo" panose="020B0604030504040204" pitchFamily="34" charset="-128"/>
              </a:rPr>
              <a:t>”, </a:t>
            </a:r>
            <a:r>
              <a:rPr lang="pt-BR" sz="2400" dirty="0">
                <a:effectLst/>
                <a:latin typeface="Souvenir Lt BT" panose="02080503040505020303" pitchFamily="18" charset="0"/>
                <a:ea typeface="Meiryo" panose="020B0604030504040204" pitchFamily="34" charset="-128"/>
                <a:cs typeface="Meiryo" panose="020B0604030504040204" pitchFamily="34" charset="-128"/>
              </a:rPr>
              <a:t>seu coração se enriquecerá e sua vida será orientada para uma direção melhor.</a:t>
            </a:r>
            <a:endParaRPr lang="pt-BR" sz="2400" dirty="0">
              <a:latin typeface="Souvenir Lt BT" panose="02080503040505020303" pitchFamily="18" charset="0"/>
            </a:endParaRPr>
          </a:p>
        </p:txBody>
      </p:sp>
    </p:spTree>
    <p:extLst>
      <p:ext uri="{BB962C8B-B14F-4D97-AF65-F5344CB8AC3E}">
        <p14:creationId xmlns:p14="http://schemas.microsoft.com/office/powerpoint/2010/main" val="816940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F8F4558-9DBF-16E4-1D57-2663F7350DC8}"/>
              </a:ext>
            </a:extLst>
          </p:cNvPr>
          <p:cNvSpPr txBox="1"/>
          <p:nvPr/>
        </p:nvSpPr>
        <p:spPr>
          <a:xfrm>
            <a:off x="207818" y="49192"/>
            <a:ext cx="8321040" cy="480837"/>
          </a:xfrm>
          <a:prstGeom prst="rect">
            <a:avLst/>
          </a:prstGeom>
          <a:noFill/>
        </p:spPr>
        <p:txBody>
          <a:bodyPr wrap="square">
            <a:spAutoFit/>
          </a:bodyPr>
          <a:lstStyle/>
          <a:p>
            <a:pPr>
              <a:lnSpc>
                <a:spcPct val="115000"/>
              </a:lnSpc>
              <a:spcBef>
                <a:spcPts val="600"/>
              </a:spcBef>
              <a:spcAft>
                <a:spcPts val="600"/>
              </a:spcAft>
              <a:buNone/>
            </a:pPr>
            <a:r>
              <a:rPr lang="pt-BR" sz="2400" b="1" dirty="0">
                <a:solidFill>
                  <a:srgbClr val="00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Pág. 226.</a:t>
            </a:r>
            <a:r>
              <a:rPr lang="pt-BR" sz="24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Vai começar aqui e agora</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pic>
        <p:nvPicPr>
          <p:cNvPr id="4" name="Imagem 3">
            <a:extLst>
              <a:ext uri="{FF2B5EF4-FFF2-40B4-BE49-F238E27FC236}">
                <a16:creationId xmlns:a16="http://schemas.microsoft.com/office/drawing/2014/main" id="{F78351FE-4F8D-9297-E291-00D56DA4E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0" y="757633"/>
            <a:ext cx="3194253" cy="4735645"/>
          </a:xfrm>
          <a:prstGeom prst="rect">
            <a:avLst/>
          </a:prstGeom>
          <a:noFill/>
          <a:ln>
            <a:noFill/>
          </a:ln>
        </p:spPr>
      </p:pic>
      <p:sp>
        <p:nvSpPr>
          <p:cNvPr id="6" name="CaixaDeTexto 5">
            <a:extLst>
              <a:ext uri="{FF2B5EF4-FFF2-40B4-BE49-F238E27FC236}">
                <a16:creationId xmlns:a16="http://schemas.microsoft.com/office/drawing/2014/main" id="{FA34D4FC-4D4D-E753-49B7-50D725E583F8}"/>
              </a:ext>
            </a:extLst>
          </p:cNvPr>
          <p:cNvSpPr txBox="1"/>
          <p:nvPr/>
        </p:nvSpPr>
        <p:spPr>
          <a:xfrm>
            <a:off x="3724101" y="1069326"/>
            <a:ext cx="5020887" cy="5482270"/>
          </a:xfrm>
          <a:prstGeom prst="rect">
            <a:avLst/>
          </a:prstGeom>
          <a:noFill/>
        </p:spPr>
        <p:txBody>
          <a:bodyPr wrap="square">
            <a:spAutoFit/>
          </a:bodyPr>
          <a:lstStyle/>
          <a:p>
            <a:pPr algn="just">
              <a:lnSpc>
                <a:spcPct val="115000"/>
              </a:lnSpc>
              <a:spcAft>
                <a:spcPts val="10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 nossa maneira de viver mudará enormemente dependendo de como interpretar as dificuldades que temos que enfrentar. (...) Podemos sempre avançar se conseguirmos repensar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vai começar daqui, agora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em vez de ficarmos limitados à situação presente, para sempre. Estas são as palavras 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Sr.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Shigueaki</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Hinohara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médico ainda na ativa, mesmo com mais de 100 anos de idade </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Saber viver bem</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Editora U-REAG, 2003).</a:t>
            </a:r>
            <a:endPar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endParaRPr>
          </a:p>
        </p:txBody>
      </p:sp>
      <p:sp>
        <p:nvSpPr>
          <p:cNvPr id="8" name="CaixaDeTexto 7">
            <a:extLst>
              <a:ext uri="{FF2B5EF4-FFF2-40B4-BE49-F238E27FC236}">
                <a16:creationId xmlns:a16="http://schemas.microsoft.com/office/drawing/2014/main" id="{1D7CFC49-900F-1F49-C9D2-85791603C811}"/>
              </a:ext>
            </a:extLst>
          </p:cNvPr>
          <p:cNvSpPr txBox="1"/>
          <p:nvPr/>
        </p:nvSpPr>
        <p:spPr>
          <a:xfrm>
            <a:off x="207818" y="5570942"/>
            <a:ext cx="2464550" cy="646331"/>
          </a:xfrm>
          <a:prstGeom prst="rect">
            <a:avLst/>
          </a:prstGeom>
          <a:noFill/>
        </p:spPr>
        <p:txBody>
          <a:bodyPr wrap="square">
            <a:spAutoFit/>
          </a:bodyPr>
          <a:lstStyle/>
          <a:p>
            <a:pPr algn="ctr">
              <a:buNone/>
            </a:pPr>
            <a:r>
              <a:rPr lang="pt-BR" sz="1800" dirty="0">
                <a:effectLst/>
                <a:latin typeface="Souvenir Lt BT" panose="02080503040505020303" pitchFamily="18" charset="0"/>
                <a:ea typeface="Meiryo" panose="020B0604030504040204" pitchFamily="34" charset="-128"/>
                <a:cs typeface="Meiryo" panose="020B0604030504040204" pitchFamily="34" charset="-128"/>
              </a:rPr>
              <a:t>(*) Faleceu em 2017 com 105 anos</a:t>
            </a:r>
            <a:endParaRPr lang="pt-BR" sz="1800" dirty="0">
              <a:latin typeface="Souvenir Lt BT" panose="02080503040505020303" pitchFamily="18" charset="0"/>
            </a:endParaRPr>
          </a:p>
        </p:txBody>
      </p:sp>
      <p:sp>
        <p:nvSpPr>
          <p:cNvPr id="9" name="CaixaDeTexto 8">
            <a:extLst>
              <a:ext uri="{FF2B5EF4-FFF2-40B4-BE49-F238E27FC236}">
                <a16:creationId xmlns:a16="http://schemas.microsoft.com/office/drawing/2014/main" id="{DB545E7F-EB8C-6D63-AAEC-0BF80199ECE3}"/>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42245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46B3962-23C9-5A03-A356-1B063D7ECEF1}"/>
              </a:ext>
            </a:extLst>
          </p:cNvPr>
          <p:cNvSpPr txBox="1"/>
          <p:nvPr/>
        </p:nvSpPr>
        <p:spPr>
          <a:xfrm>
            <a:off x="384464" y="1449453"/>
            <a:ext cx="8375072" cy="3904146"/>
          </a:xfrm>
          <a:prstGeom prst="rect">
            <a:avLst/>
          </a:prstGeom>
          <a:noFill/>
        </p:spPr>
        <p:txBody>
          <a:bodyPr wrap="square">
            <a:spAutoFit/>
          </a:bodyPr>
          <a:lstStyle/>
          <a:p>
            <a:pPr algn="just">
              <a:lnSpc>
                <a:spcPct val="150000"/>
              </a:lnSpc>
              <a:spcAft>
                <a:spcPts val="10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Um fato que já ocorreu não temos como negar e eliminá-lo, mas, somos livres nos sentimentos e pensamentos, em como interpretar e aceitar a situação, pois, isso depende só de nós mesmos. Nossa vida será cheia de alegria e esperança, se conseguirmos encarar e aceitar todos os fatos cotidianos – incluindo as experiências dolorosas –, e sempre caminhar avante, com a atitude de “</a:t>
            </a:r>
            <a:r>
              <a:rPr lang="pt-BR" sz="2400" i="1"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Vai começar aqui e agora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p>
        </p:txBody>
      </p:sp>
    </p:spTree>
    <p:extLst>
      <p:ext uri="{BB962C8B-B14F-4D97-AF65-F5344CB8AC3E}">
        <p14:creationId xmlns:p14="http://schemas.microsoft.com/office/powerpoint/2010/main" val="2238306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8E8C163-CA37-D39D-58AE-205423894E2D}"/>
              </a:ext>
            </a:extLst>
          </p:cNvPr>
          <p:cNvSpPr txBox="1"/>
          <p:nvPr/>
        </p:nvSpPr>
        <p:spPr>
          <a:xfrm>
            <a:off x="307571" y="283663"/>
            <a:ext cx="8304414"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5. Livro: Antropologia do </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Sampou </a:t>
            </a:r>
            <a:r>
              <a:rPr lang="pt-BR" sz="2400" b="1" i="1" dirty="0" err="1">
                <a:effectLst/>
                <a:highlight>
                  <a:srgbClr val="FFFF00"/>
                </a:highlight>
                <a:latin typeface="Verdana" panose="020B0604030504040204" pitchFamily="34" charset="0"/>
                <a:ea typeface="Meiryo" panose="020B0604030504040204" pitchFamily="34" charset="-128"/>
                <a:cs typeface="Meiryo" panose="020B0604030504040204" pitchFamily="34" charset="-128"/>
              </a:rPr>
              <a:t>Yoshi</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endParaRPr lang="pt-BR" sz="2400" dirty="0"/>
          </a:p>
        </p:txBody>
      </p:sp>
      <p:sp>
        <p:nvSpPr>
          <p:cNvPr id="6" name="CaixaDeTexto 5">
            <a:extLst>
              <a:ext uri="{FF2B5EF4-FFF2-40B4-BE49-F238E27FC236}">
                <a16:creationId xmlns:a16="http://schemas.microsoft.com/office/drawing/2014/main" id="{AF3912A5-280E-FF48-2449-D27123046092}"/>
              </a:ext>
            </a:extLst>
          </p:cNvPr>
          <p:cNvSpPr txBox="1"/>
          <p:nvPr/>
        </p:nvSpPr>
        <p:spPr>
          <a:xfrm>
            <a:off x="211974" y="1037071"/>
            <a:ext cx="8495607" cy="905569"/>
          </a:xfrm>
          <a:prstGeom prst="rect">
            <a:avLst/>
          </a:prstGeom>
          <a:noFill/>
        </p:spPr>
        <p:txBody>
          <a:bodyPr wrap="square">
            <a:spAutoFit/>
          </a:bodyPr>
          <a:lstStyle/>
          <a:p>
            <a:pPr>
              <a:lnSpc>
                <a:spcPct val="115000"/>
              </a:lnSpc>
              <a:spcBef>
                <a:spcPts val="600"/>
              </a:spcBef>
              <a:spcAft>
                <a:spcPts val="1000"/>
              </a:spcAft>
              <a:buNone/>
            </a:pPr>
            <a:r>
              <a:rPr lang="pt-BR" sz="2400" b="1" dirty="0">
                <a:solidFill>
                  <a:srgbClr val="00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Pág. 198:</a:t>
            </a:r>
            <a:r>
              <a:rPr lang="pt-BR" sz="24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Ênfase no melhoramento da situação, em vez de buscar a causa</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8" name="CaixaDeTexto 7">
            <a:extLst>
              <a:ext uri="{FF2B5EF4-FFF2-40B4-BE49-F238E27FC236}">
                <a16:creationId xmlns:a16="http://schemas.microsoft.com/office/drawing/2014/main" id="{C1C96D31-671C-3F0E-02C4-BAE33E7DD9A9}"/>
              </a:ext>
            </a:extLst>
          </p:cNvPr>
          <p:cNvSpPr txBox="1"/>
          <p:nvPr/>
        </p:nvSpPr>
        <p:spPr>
          <a:xfrm>
            <a:off x="259772" y="2098833"/>
            <a:ext cx="8624455" cy="4382738"/>
          </a:xfrm>
          <a:prstGeom prst="rect">
            <a:avLst/>
          </a:prstGeom>
          <a:noFill/>
        </p:spPr>
        <p:txBody>
          <a:bodyPr wrap="square">
            <a:spAutoFit/>
          </a:bodyPr>
          <a:lstStyle/>
          <a:p>
            <a:pPr algn="just">
              <a:lnSpc>
                <a:spcPct val="115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Quando acontece algo de errado, o que devemos fazer e com que atitude devemos agir?</a:t>
            </a:r>
          </a:p>
          <a:p>
            <a:pPr algn="just">
              <a:lnSpc>
                <a:spcPct val="115000"/>
              </a:lnSpc>
              <a:spcAft>
                <a:spcPts val="600"/>
              </a:spcAft>
              <a:buNone/>
            </a:pP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Muitas pessoas tentarão buscar a causa e responsabilizar a pessoa que causou o problema. É claro que, para prevenir novos casos, é necessário também esclarecer as causas e as responsabilidades. Mas, o problema que já aconteceu, e se por causa disso, você ficar insistentemente cobrando o responsável ou insistindo na isenção de culpa, de sua parte, você não vai encontrar a solução. Em vez disso, vai encontrar a deterioração dos relacionamentos.</a:t>
            </a:r>
          </a:p>
        </p:txBody>
      </p:sp>
      <p:sp>
        <p:nvSpPr>
          <p:cNvPr id="2" name="CaixaDeTexto 1">
            <a:extLst>
              <a:ext uri="{FF2B5EF4-FFF2-40B4-BE49-F238E27FC236}">
                <a16:creationId xmlns:a16="http://schemas.microsoft.com/office/drawing/2014/main" id="{4C4E2F47-17C0-B3D1-A659-227E8CE25044}"/>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504947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B8C04C3-C853-4837-301F-257FFE7070BF}"/>
              </a:ext>
            </a:extLst>
          </p:cNvPr>
          <p:cNvSpPr txBox="1"/>
          <p:nvPr/>
        </p:nvSpPr>
        <p:spPr>
          <a:xfrm>
            <a:off x="290945" y="134417"/>
            <a:ext cx="8587047" cy="5846280"/>
          </a:xfrm>
          <a:prstGeom prst="rect">
            <a:avLst/>
          </a:prstGeom>
          <a:noFill/>
        </p:spPr>
        <p:txBody>
          <a:bodyPr wrap="square">
            <a:spAutoFit/>
          </a:bodyPr>
          <a:lstStyle/>
          <a:p>
            <a:pPr algn="just">
              <a:lnSpc>
                <a:spcPts val="3000"/>
              </a:lnSpc>
            </a:pPr>
            <a:r>
              <a:rPr lang="pt-BR" sz="2400" dirty="0">
                <a:solidFill>
                  <a:srgbClr val="000000"/>
                </a:solidFill>
                <a:latin typeface="Souvenir Lt BT" panose="02080503040505020303" pitchFamily="18" charset="0"/>
                <a:ea typeface="Meiryo" panose="020B0604030504040204" pitchFamily="34" charset="-128"/>
                <a:cs typeface="Meiryo" panose="020B0604030504040204" pitchFamily="34" charset="-128"/>
              </a:rPr>
              <a:t>Em vez de olhar o passado e ficar repetindo as discussões infrutíferas, é muito mais importante encarar frontalmente os fatos, com foco no planejamento das medidas a serem tomadas. Devemos considerar os problemas que surgiram como “exercícios morais” que nos foram dados, agradecermos a oportunidade surgida, e tomarmos a iniciativa em assumir a responsabilidade.</a:t>
            </a:r>
          </a:p>
          <a:p>
            <a:pPr algn="just">
              <a:lnSpc>
                <a:spcPts val="3000"/>
              </a:lnSpc>
            </a:pPr>
            <a:endParaRPr lang="pt-BR" sz="2400" dirty="0">
              <a:effectLst/>
              <a:latin typeface="Souvenir Lt BT" panose="02080503040505020303" pitchFamily="18" charset="0"/>
              <a:ea typeface="Meiryo" panose="020B0604030504040204" pitchFamily="34" charset="-128"/>
              <a:cs typeface="Meiryo" panose="020B0604030504040204" pitchFamily="34" charset="-128"/>
            </a:endParaRPr>
          </a:p>
          <a:p>
            <a:pPr algn="just">
              <a:lnSpc>
                <a:spcPts val="3000"/>
              </a:lnSpc>
            </a:pPr>
            <a:r>
              <a:rPr lang="pt-BR" sz="2400" dirty="0">
                <a:effectLst/>
                <a:latin typeface="Souvenir Lt BT" panose="02080503040505020303" pitchFamily="18" charset="0"/>
                <a:ea typeface="Meiryo" panose="020B0604030504040204" pitchFamily="34" charset="-128"/>
                <a:cs typeface="Meiryo" panose="020B0604030504040204" pitchFamily="34" charset="-128"/>
              </a:rPr>
              <a:t>Mesmo que não tenha responsabilidade direta no caso, pense que o fato de ter sido envolvido no problema é um alerta para se refletir sobre os seus sentimentos e atitudes do dia a dia. Em seguida, busque uma solução pacífica para o caso. Esteja determinado a encarar os sacrifícios e desejar a plena felicidade do próximo. Em agindo dessa forma, as coisas tendem a seguir uma direção mais construtiva.</a:t>
            </a:r>
            <a:endParaRPr lang="pt-BR" sz="2400" dirty="0"/>
          </a:p>
        </p:txBody>
      </p:sp>
    </p:spTree>
    <p:extLst>
      <p:ext uri="{BB962C8B-B14F-4D97-AF65-F5344CB8AC3E}">
        <p14:creationId xmlns:p14="http://schemas.microsoft.com/office/powerpoint/2010/main" val="3440235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8BBF42-C7CB-11EF-E2B3-7F60BCE3D0FA}"/>
              </a:ext>
            </a:extLst>
          </p:cNvPr>
          <p:cNvSpPr txBox="1"/>
          <p:nvPr/>
        </p:nvSpPr>
        <p:spPr>
          <a:xfrm>
            <a:off x="24943" y="73032"/>
            <a:ext cx="4572000"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6. COMPLEMENTOS</a:t>
            </a:r>
            <a:endParaRPr lang="pt-BR" sz="2400" dirty="0"/>
          </a:p>
        </p:txBody>
      </p:sp>
      <p:sp>
        <p:nvSpPr>
          <p:cNvPr id="4" name="CaixaDeTexto 3">
            <a:extLst>
              <a:ext uri="{FF2B5EF4-FFF2-40B4-BE49-F238E27FC236}">
                <a16:creationId xmlns:a16="http://schemas.microsoft.com/office/drawing/2014/main" id="{13C7EAB7-B2A6-19AD-20AE-0B89F44CE4F8}"/>
              </a:ext>
            </a:extLst>
          </p:cNvPr>
          <p:cNvSpPr txBox="1"/>
          <p:nvPr/>
        </p:nvSpPr>
        <p:spPr>
          <a:xfrm>
            <a:off x="228607" y="1068241"/>
            <a:ext cx="8736672" cy="3886192"/>
          </a:xfrm>
          <a:prstGeom prst="rect">
            <a:avLst/>
          </a:prstGeom>
          <a:noFill/>
        </p:spPr>
        <p:txBody>
          <a:bodyPr wrap="square">
            <a:spAutoFit/>
          </a:bodyPr>
          <a:lstStyle/>
          <a:p>
            <a:pPr>
              <a:lnSpc>
                <a:spcPct val="115000"/>
              </a:lnSpc>
              <a:spcAft>
                <a:spcPts val="1000"/>
              </a:spcAft>
              <a:buNone/>
            </a:pPr>
            <a:r>
              <a:rPr lang="pt-BR" sz="24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6.1.</a:t>
            </a: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Importância dos pensamentos e sentimentos  em pequenas coisas do dia-a-dia.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Frase de Confúcio em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Analectos</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p>
          <a:p>
            <a:pPr>
              <a:lnSpc>
                <a:spcPct val="115000"/>
              </a:lnSpc>
              <a:spcAft>
                <a:spcPts val="1000"/>
              </a:spcAft>
              <a:buNone/>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817880" lvl="1">
              <a:lnSpc>
                <a:spcPct val="115000"/>
              </a:lnSpc>
              <a:spcAft>
                <a:spcPts val="1000"/>
              </a:spcAft>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companhia de dois homens quaisquer, sempre aprendo com eles.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817880" lvl="1">
              <a:lnSpc>
                <a:spcPct val="115000"/>
              </a:lnSpc>
              <a:spcAft>
                <a:spcPts val="1000"/>
              </a:spcAft>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Com as pessoas de valor, penso em como poderei ser igual a elas; </a:t>
            </a:r>
            <a:endParaRPr lang="pt-BR" sz="2000" dirty="0">
              <a:solidFill>
                <a:srgbClr val="000000"/>
              </a:solidFill>
              <a:latin typeface="Verdana" panose="020B0604030504040204" pitchFamily="34" charset="0"/>
              <a:ea typeface="Meiryo" panose="020B0604030504040204" pitchFamily="34" charset="-128"/>
              <a:cs typeface="Meiryo" panose="020B0604030504040204" pitchFamily="34" charset="-128"/>
            </a:endParaRPr>
          </a:p>
          <a:p>
            <a:pPr marL="817880" lvl="1">
              <a:lnSpc>
                <a:spcPct val="115000"/>
              </a:lnSpc>
              <a:spcAft>
                <a:spcPts val="1000"/>
              </a:spcAft>
            </a:pPr>
            <a:r>
              <a:rPr lang="pt-BR" sz="2000" b="1" dirty="0">
                <a:effectLst/>
                <a:latin typeface="Verdana" panose="020B0604030504040204" pitchFamily="34" charset="0"/>
                <a:ea typeface="Meiryo" panose="020B0604030504040204" pitchFamily="34" charset="-128"/>
                <a:cs typeface="Meiryo" panose="020B0604030504040204" pitchFamily="34" charset="-128"/>
              </a:rPr>
              <a:t>Com os defeitos do outro, corrijo-os em mim mesmo.</a:t>
            </a:r>
            <a:endParaRPr lang="pt-BR" sz="2000" dirty="0"/>
          </a:p>
        </p:txBody>
      </p:sp>
    </p:spTree>
    <p:extLst>
      <p:ext uri="{BB962C8B-B14F-4D97-AF65-F5344CB8AC3E}">
        <p14:creationId xmlns:p14="http://schemas.microsoft.com/office/powerpoint/2010/main" val="425706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Agrupar 22">
            <a:extLst>
              <a:ext uri="{FF2B5EF4-FFF2-40B4-BE49-F238E27FC236}">
                <a16:creationId xmlns:a16="http://schemas.microsoft.com/office/drawing/2014/main" id="{46EAFCD5-3781-93BF-65E4-D08526A89C80}"/>
              </a:ext>
            </a:extLst>
          </p:cNvPr>
          <p:cNvGrpSpPr/>
          <p:nvPr/>
        </p:nvGrpSpPr>
        <p:grpSpPr>
          <a:xfrm>
            <a:off x="-38716" y="183803"/>
            <a:ext cx="8857890" cy="6490394"/>
            <a:chOff x="107906" y="80127"/>
            <a:chExt cx="8857890" cy="6490394"/>
          </a:xfrm>
        </p:grpSpPr>
        <p:pic>
          <p:nvPicPr>
            <p:cNvPr id="26" name="Imagem 25" descr="Texto, Carta&#10;&#10;Descrição gerada automaticamente">
              <a:extLst>
                <a:ext uri="{FF2B5EF4-FFF2-40B4-BE49-F238E27FC236}">
                  <a16:creationId xmlns:a16="http://schemas.microsoft.com/office/drawing/2014/main" id="{4650F896-CA69-7C0E-9E17-D09CAE20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77" y="3853081"/>
              <a:ext cx="1806248" cy="2390086"/>
            </a:xfrm>
            <a:prstGeom prst="rect">
              <a:avLst/>
            </a:prstGeom>
            <a:ln>
              <a:solidFill>
                <a:schemeClr val="bg1"/>
              </a:solidFill>
            </a:ln>
            <a:effectLst>
              <a:outerShdw blurRad="50800" dist="38100" dir="2700000" algn="tl" rotWithShape="0">
                <a:prstClr val="black">
                  <a:alpha val="40000"/>
                </a:prstClr>
              </a:outerShdw>
            </a:effectLst>
          </p:spPr>
        </p:pic>
        <p:sp>
          <p:nvSpPr>
            <p:cNvPr id="32" name="CaixaDeTexto 31">
              <a:extLst>
                <a:ext uri="{FF2B5EF4-FFF2-40B4-BE49-F238E27FC236}">
                  <a16:creationId xmlns:a16="http://schemas.microsoft.com/office/drawing/2014/main" id="{6CDE5679-A339-CA3E-9EF0-AD040577BD05}"/>
                </a:ext>
              </a:extLst>
            </p:cNvPr>
            <p:cNvSpPr txBox="1"/>
            <p:nvPr/>
          </p:nvSpPr>
          <p:spPr>
            <a:xfrm>
              <a:off x="3930543" y="6316605"/>
              <a:ext cx="90441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Out-2013</a:t>
              </a:r>
            </a:p>
          </p:txBody>
        </p:sp>
        <p:pic>
          <p:nvPicPr>
            <p:cNvPr id="24" name="Imagem 23">
              <a:extLst>
                <a:ext uri="{FF2B5EF4-FFF2-40B4-BE49-F238E27FC236}">
                  <a16:creationId xmlns:a16="http://schemas.microsoft.com/office/drawing/2014/main" id="{30703D7D-F554-F242-DBFA-1AD716016866}"/>
                </a:ext>
              </a:extLst>
            </p:cNvPr>
            <p:cNvPicPr>
              <a:picLocks noChangeAspect="1"/>
            </p:cNvPicPr>
            <p:nvPr/>
          </p:nvPicPr>
          <p:blipFill>
            <a:blip r:embed="rId3"/>
            <a:stretch>
              <a:fillRect/>
            </a:stretch>
          </p:blipFill>
          <p:spPr>
            <a:xfrm>
              <a:off x="1383791" y="3853080"/>
              <a:ext cx="1817792" cy="2405362"/>
            </a:xfrm>
            <a:prstGeom prst="rect">
              <a:avLst/>
            </a:prstGeom>
            <a:ln>
              <a:solidFill>
                <a:schemeClr val="bg1"/>
              </a:solidFill>
            </a:ln>
            <a:effectLst>
              <a:outerShdw blurRad="50800" dist="38100" dir="2700000" algn="tl" rotWithShape="0">
                <a:prstClr val="black">
                  <a:alpha val="40000"/>
                </a:prstClr>
              </a:outerShdw>
            </a:effectLst>
          </p:spPr>
        </p:pic>
        <p:sp>
          <p:nvSpPr>
            <p:cNvPr id="33" name="CaixaDeTexto 32">
              <a:extLst>
                <a:ext uri="{FF2B5EF4-FFF2-40B4-BE49-F238E27FC236}">
                  <a16:creationId xmlns:a16="http://schemas.microsoft.com/office/drawing/2014/main" id="{AB628D28-309D-4C10-F4AD-71ED4844FC37}"/>
                </a:ext>
              </a:extLst>
            </p:cNvPr>
            <p:cNvSpPr txBox="1"/>
            <p:nvPr/>
          </p:nvSpPr>
          <p:spPr>
            <a:xfrm>
              <a:off x="1865049" y="6299070"/>
              <a:ext cx="91563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Dez-2020</a:t>
              </a:r>
            </a:p>
          </p:txBody>
        </p:sp>
        <p:sp>
          <p:nvSpPr>
            <p:cNvPr id="40" name="Seta: para a Direita 39">
              <a:extLst>
                <a:ext uri="{FF2B5EF4-FFF2-40B4-BE49-F238E27FC236}">
                  <a16:creationId xmlns:a16="http://schemas.microsoft.com/office/drawing/2014/main" id="{1B34C3FE-728F-6691-9386-264E5C79FB18}"/>
                </a:ext>
              </a:extLst>
            </p:cNvPr>
            <p:cNvSpPr/>
            <p:nvPr/>
          </p:nvSpPr>
          <p:spPr>
            <a:xfrm flipH="1">
              <a:off x="3322312" y="4873271"/>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nvGrpSpPr>
            <p:cNvPr id="14" name="Agrupar 13">
              <a:extLst>
                <a:ext uri="{FF2B5EF4-FFF2-40B4-BE49-F238E27FC236}">
                  <a16:creationId xmlns:a16="http://schemas.microsoft.com/office/drawing/2014/main" id="{E388B426-AA0D-2983-78ED-B5D6401E3650}"/>
                </a:ext>
              </a:extLst>
            </p:cNvPr>
            <p:cNvGrpSpPr/>
            <p:nvPr/>
          </p:nvGrpSpPr>
          <p:grpSpPr>
            <a:xfrm>
              <a:off x="5670908" y="3853080"/>
              <a:ext cx="2803256" cy="1966600"/>
              <a:chOff x="7247795" y="3872346"/>
              <a:chExt cx="3737674" cy="2622134"/>
            </a:xfrm>
          </p:grpSpPr>
          <p:sp>
            <p:nvSpPr>
              <p:cNvPr id="6" name="Seta: Dobrada 5">
                <a:extLst>
                  <a:ext uri="{FF2B5EF4-FFF2-40B4-BE49-F238E27FC236}">
                    <a16:creationId xmlns:a16="http://schemas.microsoft.com/office/drawing/2014/main" id="{22BD090A-F52F-77B4-7D3A-FC3D9D87C7CE}"/>
                  </a:ext>
                </a:extLst>
              </p:cNvPr>
              <p:cNvSpPr/>
              <p:nvPr/>
            </p:nvSpPr>
            <p:spPr>
              <a:xfrm rot="10800000">
                <a:off x="7247795" y="3872346"/>
                <a:ext cx="3737674" cy="2622134"/>
              </a:xfrm>
              <a:prstGeom prst="bentArrow">
                <a:avLst>
                  <a:gd name="adj1" fmla="val 23493"/>
                  <a:gd name="adj2" fmla="val 24678"/>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3" name="CaixaDeTexto 12">
                <a:extLst>
                  <a:ext uri="{FF2B5EF4-FFF2-40B4-BE49-F238E27FC236}">
                    <a16:creationId xmlns:a16="http://schemas.microsoft.com/office/drawing/2014/main" id="{53C531C3-8CEB-273F-73A6-1F8317478CFF}"/>
                  </a:ext>
                </a:extLst>
              </p:cNvPr>
              <p:cNvSpPr txBox="1"/>
              <p:nvPr/>
            </p:nvSpPr>
            <p:spPr>
              <a:xfrm>
                <a:off x="7540620" y="5608546"/>
                <a:ext cx="2973463" cy="400109"/>
              </a:xfrm>
              <a:prstGeom prst="rect">
                <a:avLst/>
              </a:prstGeom>
              <a:noFill/>
            </p:spPr>
            <p:txBody>
              <a:bodyPr wrap="none" rtlCol="0">
                <a:spAutoFit/>
              </a:bodyPr>
              <a:lstStyle/>
              <a:p>
                <a:r>
                  <a:rPr lang="pt-BR" sz="1350" b="1" dirty="0">
                    <a:solidFill>
                      <a:schemeClr val="bg1"/>
                    </a:solidFill>
                    <a:latin typeface="Verdana" panose="020B0604030504040204" pitchFamily="34" charset="0"/>
                    <a:ea typeface="Verdana" panose="020B0604030504040204" pitchFamily="34" charset="0"/>
                  </a:rPr>
                  <a:t>Edição em português</a:t>
                </a:r>
              </a:p>
            </p:txBody>
          </p:sp>
        </p:grpSp>
        <p:grpSp>
          <p:nvGrpSpPr>
            <p:cNvPr id="22" name="Agrupar 21">
              <a:extLst>
                <a:ext uri="{FF2B5EF4-FFF2-40B4-BE49-F238E27FC236}">
                  <a16:creationId xmlns:a16="http://schemas.microsoft.com/office/drawing/2014/main" id="{544B7850-6FE5-EC31-1754-346B399F8264}"/>
                </a:ext>
              </a:extLst>
            </p:cNvPr>
            <p:cNvGrpSpPr/>
            <p:nvPr/>
          </p:nvGrpSpPr>
          <p:grpSpPr>
            <a:xfrm>
              <a:off x="107906" y="80127"/>
              <a:ext cx="8857890" cy="3398730"/>
              <a:chOff x="107906" y="80127"/>
              <a:chExt cx="8857890" cy="3398730"/>
            </a:xfrm>
          </p:grpSpPr>
          <p:pic>
            <p:nvPicPr>
              <p:cNvPr id="8" name="Picture 2" descr="普通道徳並に最高道徳の大綱(廣池千英著) / 古本、中古本、古書籍の通販は「日本の古本屋」 / 日本の古本屋">
                <a:extLst>
                  <a:ext uri="{FF2B5EF4-FFF2-40B4-BE49-F238E27FC236}">
                    <a16:creationId xmlns:a16="http://schemas.microsoft.com/office/drawing/2014/main" id="{7F13D232-854C-7D54-5ACF-D60FFF665E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959136" y="893963"/>
                <a:ext cx="1639032" cy="2276822"/>
              </a:xfrm>
              <a:prstGeom prst="rect">
                <a:avLst/>
              </a:prstGeom>
              <a:ln>
                <a:solidFill>
                  <a:schemeClr val="bg1"/>
                </a:solidFill>
              </a:ln>
              <a:effectLst/>
              <a:extLst>
                <a:ext uri="{909E8E84-426E-40DD-AFC4-6F175D3DCCD1}">
                  <a14:hiddenFill xmlns:a14="http://schemas.microsoft.com/office/drawing/2010/main">
                    <a:solidFill>
                      <a:srgbClr val="FFFFFF"/>
                    </a:solidFill>
                  </a14:hiddenFill>
                </a:ext>
              </a:extLst>
            </p:spPr>
          </p:pic>
          <p:sp>
            <p:nvSpPr>
              <p:cNvPr id="20" name="Seta: para a Direita 19">
                <a:extLst>
                  <a:ext uri="{FF2B5EF4-FFF2-40B4-BE49-F238E27FC236}">
                    <a16:creationId xmlns:a16="http://schemas.microsoft.com/office/drawing/2014/main" id="{9E7B669D-D122-B85C-EF29-D7C41702E757}"/>
                  </a:ext>
                </a:extLst>
              </p:cNvPr>
              <p:cNvSpPr/>
              <p:nvPr/>
            </p:nvSpPr>
            <p:spPr>
              <a:xfrm>
                <a:off x="6863287"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21" name="Seta: para a Direita 20">
                <a:extLst>
                  <a:ext uri="{FF2B5EF4-FFF2-40B4-BE49-F238E27FC236}">
                    <a16:creationId xmlns:a16="http://schemas.microsoft.com/office/drawing/2014/main" id="{8AD571AD-8384-D6FB-8414-26D771F0470E}"/>
                  </a:ext>
                </a:extLst>
              </p:cNvPr>
              <p:cNvSpPr/>
              <p:nvPr/>
            </p:nvSpPr>
            <p:spPr>
              <a:xfrm>
                <a:off x="4687383"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3" name="Imagem 2" descr="Tatuagem de papel&#10;&#10;Descrição gerada automaticamente com confiança baixa">
                <a:extLst>
                  <a:ext uri="{FF2B5EF4-FFF2-40B4-BE49-F238E27FC236}">
                    <a16:creationId xmlns:a16="http://schemas.microsoft.com/office/drawing/2014/main" id="{6D686BA9-57A2-76E2-2BB1-D3BAE4697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598" y="911070"/>
                <a:ext cx="1639031" cy="2313871"/>
              </a:xfrm>
              <a:prstGeom prst="rect">
                <a:avLst/>
              </a:prstGeom>
              <a:ln>
                <a:solidFill>
                  <a:schemeClr val="bg1"/>
                </a:solidFill>
              </a:ln>
              <a:effectLst/>
            </p:spPr>
          </p:pic>
          <p:sp>
            <p:nvSpPr>
              <p:cNvPr id="29" name="CaixaDeTexto 28">
                <a:extLst>
                  <a:ext uri="{FF2B5EF4-FFF2-40B4-BE49-F238E27FC236}">
                    <a16:creationId xmlns:a16="http://schemas.microsoft.com/office/drawing/2014/main" id="{A5A1C147-265B-0D93-BCE8-3105CEA6FAD5}"/>
                  </a:ext>
                </a:extLst>
              </p:cNvPr>
              <p:cNvSpPr txBox="1"/>
              <p:nvPr/>
            </p:nvSpPr>
            <p:spPr>
              <a:xfrm>
                <a:off x="5206679" y="3224941"/>
                <a:ext cx="92845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Nov-1974</a:t>
                </a:r>
              </a:p>
            </p:txBody>
          </p:sp>
          <p:sp>
            <p:nvSpPr>
              <p:cNvPr id="30" name="CaixaDeTexto 29">
                <a:extLst>
                  <a:ext uri="{FF2B5EF4-FFF2-40B4-BE49-F238E27FC236}">
                    <a16:creationId xmlns:a16="http://schemas.microsoft.com/office/drawing/2014/main" id="{39A26D24-6761-91C5-4934-DC727122B251}"/>
                  </a:ext>
                </a:extLst>
              </p:cNvPr>
              <p:cNvSpPr txBox="1"/>
              <p:nvPr/>
            </p:nvSpPr>
            <p:spPr>
              <a:xfrm>
                <a:off x="107906" y="3224941"/>
                <a:ext cx="2523448"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“Tratado...” impresso em 1928</a:t>
                </a:r>
              </a:p>
            </p:txBody>
          </p:sp>
          <p:pic>
            <p:nvPicPr>
              <p:cNvPr id="7" name="Imagem 6" descr="Padrão do plano de fundo&#10;&#10;Descrição gerada automaticamente com confiança média">
                <a:extLst>
                  <a:ext uri="{FF2B5EF4-FFF2-40B4-BE49-F238E27FC236}">
                    <a16:creationId xmlns:a16="http://schemas.microsoft.com/office/drawing/2014/main" id="{607E72DF-D57B-1F9B-D780-AECF6B73E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289" y="896188"/>
                <a:ext cx="1639031" cy="2330340"/>
              </a:xfrm>
              <a:prstGeom prst="rect">
                <a:avLst/>
              </a:prstGeom>
              <a:ln>
                <a:solidFill>
                  <a:schemeClr val="bg1"/>
                </a:solidFill>
              </a:ln>
              <a:effectLst/>
            </p:spPr>
          </p:pic>
          <p:sp>
            <p:nvSpPr>
              <p:cNvPr id="31" name="CaixaDeTexto 30">
                <a:extLst>
                  <a:ext uri="{FF2B5EF4-FFF2-40B4-BE49-F238E27FC236}">
                    <a16:creationId xmlns:a16="http://schemas.microsoft.com/office/drawing/2014/main" id="{A0A24274-D6CF-221A-2BCD-532ECF172949}"/>
                  </a:ext>
                </a:extLst>
              </p:cNvPr>
              <p:cNvSpPr txBox="1"/>
              <p:nvPr/>
            </p:nvSpPr>
            <p:spPr>
              <a:xfrm>
                <a:off x="7619070" y="3224941"/>
                <a:ext cx="90120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Jun-1984</a:t>
                </a:r>
              </a:p>
            </p:txBody>
          </p:sp>
          <p:sp>
            <p:nvSpPr>
              <p:cNvPr id="2" name="CaixaDeTexto 1">
                <a:extLst>
                  <a:ext uri="{FF2B5EF4-FFF2-40B4-BE49-F238E27FC236}">
                    <a16:creationId xmlns:a16="http://schemas.microsoft.com/office/drawing/2014/main" id="{D929D005-6D1D-BFC3-3114-FDA55310A0C4}"/>
                  </a:ext>
                </a:extLst>
              </p:cNvPr>
              <p:cNvSpPr txBox="1"/>
              <p:nvPr/>
            </p:nvSpPr>
            <p:spPr>
              <a:xfrm>
                <a:off x="1059488" y="93573"/>
                <a:ext cx="3636000" cy="646331"/>
              </a:xfrm>
              <a:prstGeom prst="rect">
                <a:avLst/>
              </a:prstGeom>
              <a:solidFill>
                <a:schemeClr val="accent4">
                  <a:lumMod val="20000"/>
                  <a:lumOff val="80000"/>
                </a:schemeClr>
              </a:solidFill>
            </p:spPr>
            <p:txBody>
              <a:bodyPr wrap="square" rtlCol="0" anchor="ctr" anchorCtr="0">
                <a:spAutoFit/>
              </a:bodyPr>
              <a:lstStyle/>
              <a:p>
                <a:pPr algn="just"/>
                <a:r>
                  <a:rPr lang="pt-BR" sz="1200" dirty="0">
                    <a:latin typeface="Arial Nova Cond Light" panose="020B0306020202020204" pitchFamily="34" charset="0"/>
                    <a:ea typeface="Verdana" pitchFamily="34" charset="0"/>
                    <a:cs typeface="Verdana" pitchFamily="34" charset="0"/>
                  </a:rPr>
                  <a:t>Nas 146 páginas finais do “Tratado...” constam 140 máximas. São em geral textos sintéticos e foram publicadas em livreto avulso, de 1964 e 1974.</a:t>
                </a:r>
              </a:p>
            </p:txBody>
          </p:sp>
          <p:sp>
            <p:nvSpPr>
              <p:cNvPr id="4" name="CaixaDeTexto 3">
                <a:extLst>
                  <a:ext uri="{FF2B5EF4-FFF2-40B4-BE49-F238E27FC236}">
                    <a16:creationId xmlns:a16="http://schemas.microsoft.com/office/drawing/2014/main" id="{1F4A8828-0982-80AF-69D1-D4CB56D18EC7}"/>
                  </a:ext>
                </a:extLst>
              </p:cNvPr>
              <p:cNvSpPr txBox="1"/>
              <p:nvPr/>
            </p:nvSpPr>
            <p:spPr>
              <a:xfrm>
                <a:off x="4805775" y="80127"/>
                <a:ext cx="4160021" cy="646331"/>
              </a:xfrm>
              <a:prstGeom prst="rect">
                <a:avLst/>
              </a:prstGeom>
              <a:solidFill>
                <a:schemeClr val="accent4">
                  <a:lumMod val="20000"/>
                  <a:lumOff val="80000"/>
                </a:schemeClr>
              </a:solidFill>
            </p:spPr>
            <p:txBody>
              <a:bodyPr wrap="square" rtlCol="0">
                <a:spAutoFit/>
              </a:bodyPr>
              <a:lstStyle>
                <a:defPPr>
                  <a:defRPr lang="pt-BR"/>
                </a:defPPr>
                <a:lvl1pPr>
                  <a:defRPr sz="1400" b="1">
                    <a:latin typeface="Verdana" pitchFamily="34" charset="0"/>
                    <a:ea typeface="Verdana" pitchFamily="34" charset="0"/>
                    <a:cs typeface="Verdana" pitchFamily="34" charset="0"/>
                  </a:defRPr>
                </a:lvl1pPr>
              </a:lstStyle>
              <a:p>
                <a:pPr algn="just"/>
                <a:r>
                  <a:rPr lang="pt-BR" sz="1200" b="0" dirty="0">
                    <a:latin typeface="Arial Nova Cond Light" panose="020B0306020202020204" pitchFamily="34" charset="0"/>
                  </a:rPr>
                  <a:t>Do texto de 1974 foram selecionadas 65 máximas e complementadas, numa linguagem atual, de 2 a 3 páginas por máxima  </a:t>
                </a:r>
                <a:r>
                  <a:rPr lang="pt-BR" sz="1200" b="0" dirty="0">
                    <a:latin typeface="Arial Nova Cond Light" panose="020B0306020202020204" pitchFamily="34" charset="0"/>
                    <a:sym typeface="Wingdings" panose="05000000000000000000" pitchFamily="2" charset="2"/>
                  </a:rPr>
                  <a:t>  1984</a:t>
                </a:r>
                <a:endParaRPr lang="pt-BR" sz="1200" b="0" dirty="0">
                  <a:latin typeface="Arial Nova Cond Light" panose="020B0306020202020204" pitchFamily="34" charset="0"/>
                </a:endParaRPr>
              </a:p>
            </p:txBody>
          </p:sp>
          <p:sp>
            <p:nvSpPr>
              <p:cNvPr id="9" name="CaixaDeTexto 8">
                <a:extLst>
                  <a:ext uri="{FF2B5EF4-FFF2-40B4-BE49-F238E27FC236}">
                    <a16:creationId xmlns:a16="http://schemas.microsoft.com/office/drawing/2014/main" id="{6E9059D8-FF65-536B-C3EE-F69C21B7ACEC}"/>
                  </a:ext>
                </a:extLst>
              </p:cNvPr>
              <p:cNvSpPr txBox="1"/>
              <p:nvPr/>
            </p:nvSpPr>
            <p:spPr>
              <a:xfrm>
                <a:off x="3322312" y="3224941"/>
                <a:ext cx="88517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abr-1964</a:t>
                </a:r>
              </a:p>
            </p:txBody>
          </p:sp>
          <p:pic>
            <p:nvPicPr>
              <p:cNvPr id="16" name="Imagem 15" descr="Uma imagem contendo mesa, livro, comida&#10;&#10;Descrição gerada automaticamente">
                <a:extLst>
                  <a:ext uri="{FF2B5EF4-FFF2-40B4-BE49-F238E27FC236}">
                    <a16:creationId xmlns:a16="http://schemas.microsoft.com/office/drawing/2014/main" id="{6B17FB89-4CCE-2777-8660-97A846C82DBB}"/>
                  </a:ext>
                </a:extLst>
              </p:cNvPr>
              <p:cNvPicPr>
                <a:picLocks noChangeAspect="1"/>
              </p:cNvPicPr>
              <p:nvPr/>
            </p:nvPicPr>
            <p:blipFill rotWithShape="1">
              <a:blip r:embed="rId8">
                <a:extLst>
                  <a:ext uri="{28A0092B-C50C-407E-A947-70E740481C1C}">
                    <a14:useLocalDpi xmlns:a14="http://schemas.microsoft.com/office/drawing/2010/main" val="0"/>
                  </a:ext>
                </a:extLst>
              </a:blip>
              <a:srcRect l="26348" t="9890" r="27627" b="10205"/>
              <a:stretch/>
            </p:blipFill>
            <p:spPr>
              <a:xfrm>
                <a:off x="163770" y="851684"/>
                <a:ext cx="2340570" cy="2285753"/>
              </a:xfrm>
              <a:prstGeom prst="rect">
                <a:avLst/>
              </a:prstGeom>
              <a:ln>
                <a:solidFill>
                  <a:schemeClr val="bg1"/>
                </a:solidFill>
              </a:ln>
              <a:effectLst/>
            </p:spPr>
          </p:pic>
          <p:sp>
            <p:nvSpPr>
              <p:cNvPr id="18" name="Seta: Dobrada 17">
                <a:extLst>
                  <a:ext uri="{FF2B5EF4-FFF2-40B4-BE49-F238E27FC236}">
                    <a16:creationId xmlns:a16="http://schemas.microsoft.com/office/drawing/2014/main" id="{F07A99EA-45FD-B6E2-5F0F-FF50E960279D}"/>
                  </a:ext>
                </a:extLst>
              </p:cNvPr>
              <p:cNvSpPr/>
              <p:nvPr/>
            </p:nvSpPr>
            <p:spPr>
              <a:xfrm>
                <a:off x="593387" y="321013"/>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9" name="Seta: Dobrada 18">
                <a:extLst>
                  <a:ext uri="{FF2B5EF4-FFF2-40B4-BE49-F238E27FC236}">
                    <a16:creationId xmlns:a16="http://schemas.microsoft.com/office/drawing/2014/main" id="{045A69D7-261E-80EE-1705-33CDAD7DDD65}"/>
                  </a:ext>
                </a:extLst>
              </p:cNvPr>
              <p:cNvSpPr/>
              <p:nvPr/>
            </p:nvSpPr>
            <p:spPr>
              <a:xfrm flipV="1">
                <a:off x="2528706" y="929008"/>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grpSp>
    </p:spTree>
    <p:extLst>
      <p:ext uri="{BB962C8B-B14F-4D97-AF65-F5344CB8AC3E}">
        <p14:creationId xmlns:p14="http://schemas.microsoft.com/office/powerpoint/2010/main" val="2852542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8A4CC9B-9992-A004-7518-7D3779A2B6CB}"/>
              </a:ext>
            </a:extLst>
          </p:cNvPr>
          <p:cNvSpPr txBox="1"/>
          <p:nvPr/>
        </p:nvSpPr>
        <p:spPr>
          <a:xfrm>
            <a:off x="0" y="211963"/>
            <a:ext cx="8570422" cy="1340047"/>
          </a:xfrm>
          <a:prstGeom prst="rect">
            <a:avLst/>
          </a:prstGeom>
          <a:noFill/>
        </p:spPr>
        <p:txBody>
          <a:bodyPr wrap="square">
            <a:spAutoFit/>
          </a:bodyPr>
          <a:lstStyle/>
          <a:p>
            <a:pPr>
              <a:buNone/>
            </a:pP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6.2. Episódio de ocultamento da deusa </a:t>
            </a:r>
            <a:r>
              <a:rPr lang="pt-BR" sz="2000" b="1" i="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Amaterasu </a:t>
            </a:r>
            <a:r>
              <a:rPr lang="pt-BR" sz="2000" b="1" i="1" dirty="0" err="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Omikami</a:t>
            </a: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na Caverna Celestial</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buNone/>
            </a:pP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Fonte(parcial): </a:t>
            </a:r>
            <a:r>
              <a:rPr lang="pt-BR" sz="2000" u="sng"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hlinkClick r:id="rId2"/>
              </a:rPr>
              <a:t>Amaterasu - Enciclopédia da História Mundial</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ou </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nSpc>
                <a:spcPct val="115000"/>
              </a:lnSpc>
              <a:spcAft>
                <a:spcPts val="1000"/>
              </a:spcAft>
              <a:buNone/>
            </a:pPr>
            <a:r>
              <a:rPr lang="pt-BR" sz="2000" u="sng"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hlinkClick r:id="rId2"/>
              </a:rPr>
              <a:t>https://www.worldhistory.org/trans/pt/1-11635/amaterasu/</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7" name="CaixaDeTexto 6">
            <a:extLst>
              <a:ext uri="{FF2B5EF4-FFF2-40B4-BE49-F238E27FC236}">
                <a16:creationId xmlns:a16="http://schemas.microsoft.com/office/drawing/2014/main" id="{672E0D05-E751-3F89-87F8-B32918C0376D}"/>
              </a:ext>
            </a:extLst>
          </p:cNvPr>
          <p:cNvSpPr txBox="1"/>
          <p:nvPr/>
        </p:nvSpPr>
        <p:spPr>
          <a:xfrm>
            <a:off x="128849" y="2016843"/>
            <a:ext cx="8886301" cy="4382738"/>
          </a:xfrm>
          <a:prstGeom prst="rect">
            <a:avLst/>
          </a:prstGeom>
          <a:noFill/>
        </p:spPr>
        <p:txBody>
          <a:bodyPr wrap="square">
            <a:spAutoFit/>
          </a:bodyPr>
          <a:lstStyle/>
          <a:p>
            <a:pPr algn="just">
              <a:lnSpc>
                <a:spcPct val="115000"/>
              </a:lnSpc>
              <a:spcAft>
                <a:spcPts val="600"/>
              </a:spcAft>
              <a:buNone/>
            </a:pP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Amaterasu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Omikami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(“Gloriosa Deusa que Brilha no Céu”) é a deusa do sol e a deidade mais importante 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xintoísmo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Amaterasu é a governante do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Takama</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no Hara</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(Planície do Alto Céu), o domínio dos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kami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ou espíritos. O santuário xintoísta mais importante do Japão, o Santuário de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Ise</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ou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Jingu</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é dedicado à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Amaterasu</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p>
          <a:p>
            <a:pPr algn="just">
              <a:lnSpc>
                <a:spcPct val="115000"/>
              </a:lnSpc>
              <a:spcAft>
                <a:spcPts val="600"/>
              </a:spcAft>
              <a:buNone/>
            </a:pP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Amaterasu </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é a filha de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Izanami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Izanagi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que fizeram dela a governante do céu. Quando seu pai,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Izanagi</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escapou de sua visita ao submundo, ele precisou realizar um ritual de purificação no rio </a:t>
            </a:r>
            <a:r>
              <a:rPr lang="pt-BR" sz="24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Woto</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foi então que, de seu olho esquerdo, </a:t>
            </a:r>
            <a:r>
              <a:rPr lang="pt-BR" sz="2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Amaterasu</a:t>
            </a:r>
            <a:r>
              <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nasceu. </a:t>
            </a:r>
          </a:p>
        </p:txBody>
      </p:sp>
      <p:sp>
        <p:nvSpPr>
          <p:cNvPr id="2" name="CaixaDeTexto 1">
            <a:extLst>
              <a:ext uri="{FF2B5EF4-FFF2-40B4-BE49-F238E27FC236}">
                <a16:creationId xmlns:a16="http://schemas.microsoft.com/office/drawing/2014/main" id="{03D29B92-5138-5729-F562-B5364411F472}"/>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593758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688ADCC-889A-A33B-C75B-A15C2751DA72}"/>
              </a:ext>
            </a:extLst>
          </p:cNvPr>
          <p:cNvSpPr txBox="1"/>
          <p:nvPr/>
        </p:nvSpPr>
        <p:spPr>
          <a:xfrm>
            <a:off x="282632" y="534457"/>
            <a:ext cx="8578735" cy="5789085"/>
          </a:xfrm>
          <a:prstGeom prst="rect">
            <a:avLst/>
          </a:prstGeom>
          <a:noFill/>
        </p:spPr>
        <p:txBody>
          <a:bodyPr wrap="square">
            <a:spAutoFit/>
          </a:bodyPr>
          <a:lstStyle/>
          <a:p>
            <a:pPr algn="just">
              <a:lnSpc>
                <a:spcPct val="114000"/>
              </a:lnSpc>
              <a:spcAft>
                <a:spcPts val="1000"/>
              </a:spcAft>
              <a:buNone/>
            </a:pPr>
            <a:r>
              <a:rPr lang="pt-BR" sz="2400" dirty="0">
                <a:solidFill>
                  <a:srgbClr val="000000"/>
                </a:solidFill>
                <a:latin typeface="Souvenir Lt BT" panose="02080503040505020303" pitchFamily="18" charset="0"/>
                <a:ea typeface="Meiryo" panose="020B0604030504040204" pitchFamily="34" charset="-128"/>
                <a:cs typeface="Meiryo" panose="020B0604030504040204" pitchFamily="34" charset="-128"/>
              </a:rPr>
              <a:t>Ela também é a irmã mais velha de </a:t>
            </a:r>
            <a:r>
              <a:rPr lang="pt-BR" sz="2400" i="1" dirty="0" err="1">
                <a:solidFill>
                  <a:srgbClr val="000000"/>
                </a:solidFill>
                <a:latin typeface="Souvenir Lt BT" panose="02080503040505020303" pitchFamily="18" charset="0"/>
                <a:ea typeface="Meiryo" panose="020B0604030504040204" pitchFamily="34" charset="-128"/>
                <a:cs typeface="Meiryo" panose="020B0604030504040204" pitchFamily="34" charset="-128"/>
              </a:rPr>
              <a:t>Susanoo</a:t>
            </a:r>
            <a:r>
              <a:rPr lang="pt-BR" sz="2400" dirty="0">
                <a:solidFill>
                  <a:srgbClr val="000000"/>
                </a:solidFill>
                <a:latin typeface="Souvenir Lt BT" panose="02080503040505020303" pitchFamily="18" charset="0"/>
                <a:ea typeface="Meiryo" panose="020B0604030504040204" pitchFamily="34" charset="-128"/>
                <a:cs typeface="Meiryo" panose="020B0604030504040204" pitchFamily="34" charset="-128"/>
              </a:rPr>
              <a:t>, ou </a:t>
            </a:r>
            <a:r>
              <a:rPr lang="pt-BR" sz="2400" i="1" dirty="0" err="1">
                <a:solidFill>
                  <a:srgbClr val="000000"/>
                </a:solidFill>
                <a:latin typeface="Souvenir Lt BT" panose="02080503040505020303" pitchFamily="18" charset="0"/>
                <a:ea typeface="Meiryo" panose="020B0604030504040204" pitchFamily="34" charset="-128"/>
                <a:cs typeface="Meiryo" panose="020B0604030504040204" pitchFamily="34" charset="-128"/>
              </a:rPr>
              <a:t>Susa</a:t>
            </a:r>
            <a:r>
              <a:rPr lang="pt-BR" sz="2400" i="1" dirty="0">
                <a:solidFill>
                  <a:srgbClr val="000000"/>
                </a:solidFill>
                <a:latin typeface="Souvenir Lt BT" panose="02080503040505020303" pitchFamily="18" charset="0"/>
                <a:ea typeface="Meiryo" panose="020B0604030504040204" pitchFamily="34" charset="-128"/>
                <a:cs typeface="Meiryo" panose="020B0604030504040204" pitchFamily="34" charset="-128"/>
              </a:rPr>
              <a:t>-no-</a:t>
            </a:r>
            <a:r>
              <a:rPr lang="pt-BR" sz="2400" i="1" dirty="0" err="1">
                <a:solidFill>
                  <a:srgbClr val="000000"/>
                </a:solidFill>
                <a:latin typeface="Souvenir Lt BT" panose="02080503040505020303" pitchFamily="18" charset="0"/>
                <a:ea typeface="Meiryo" panose="020B0604030504040204" pitchFamily="34" charset="-128"/>
                <a:cs typeface="Meiryo" panose="020B0604030504040204" pitchFamily="34" charset="-128"/>
              </a:rPr>
              <a:t>wo</a:t>
            </a:r>
            <a:r>
              <a:rPr lang="pt-BR" sz="2400" dirty="0">
                <a:solidFill>
                  <a:srgbClr val="000000"/>
                </a:solidFill>
                <a:latin typeface="Souvenir Lt BT" panose="02080503040505020303" pitchFamily="18" charset="0"/>
                <a:ea typeface="Meiryo" panose="020B0604030504040204" pitchFamily="34" charset="-128"/>
                <a:cs typeface="Meiryo" panose="020B0604030504040204" pitchFamily="34" charset="-128"/>
              </a:rPr>
              <a:t>, o deus das tempestades. </a:t>
            </a:r>
            <a:r>
              <a:rPr lang="pt-BR" sz="2400" i="1" dirty="0">
                <a:solidFill>
                  <a:srgbClr val="000000"/>
                </a:solidFill>
                <a:latin typeface="Souvenir Lt BT" panose="02080503040505020303" pitchFamily="18" charset="0"/>
                <a:ea typeface="Meiryo" panose="020B0604030504040204" pitchFamily="34" charset="-128"/>
                <a:cs typeface="Meiryo" panose="020B0604030504040204" pitchFamily="34" charset="-128"/>
              </a:rPr>
              <a:t>Amaterasu</a:t>
            </a:r>
            <a:r>
              <a:rPr lang="pt-BR" sz="2400" dirty="0">
                <a:solidFill>
                  <a:srgbClr val="000000"/>
                </a:solidFill>
                <a:latin typeface="Souvenir Lt BT" panose="02080503040505020303" pitchFamily="18" charset="0"/>
                <a:ea typeface="Meiryo" panose="020B0604030504040204" pitchFamily="34" charset="-128"/>
                <a:cs typeface="Meiryo" panose="020B0604030504040204" pitchFamily="34" charset="-128"/>
              </a:rPr>
              <a:t> brigava frequentemente com seu irmão mais novo malicioso e, ao se cansar, ela o exilou do céu. </a:t>
            </a:r>
          </a:p>
          <a:p>
            <a:pPr algn="just">
              <a:lnSpc>
                <a:spcPct val="114000"/>
              </a:lnSpc>
              <a:spcAft>
                <a:spcPts val="1000"/>
              </a:spcAft>
              <a:buNone/>
            </a:pPr>
            <a:r>
              <a:rPr lang="pt-BR" sz="2400" b="1"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Amaterasu</a:t>
            </a:r>
            <a:r>
              <a:rPr lang="pt-BR" sz="24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a Caverna</a:t>
            </a:r>
            <a:endParaRPr lang="pt-BR" sz="2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endParaRPr>
          </a:p>
          <a:p>
            <a:pPr algn="just">
              <a:lnSpc>
                <a:spcPct val="114000"/>
              </a:lnSpc>
              <a:buNone/>
            </a:pPr>
            <a:r>
              <a:rPr lang="pt-BR" sz="2400" dirty="0">
                <a:effectLst/>
                <a:latin typeface="Souvenir Lt BT" panose="02080503040505020303" pitchFamily="18" charset="0"/>
                <a:ea typeface="Meiryo" panose="020B0604030504040204" pitchFamily="34" charset="-128"/>
                <a:cs typeface="Meiryo" panose="020B0604030504040204" pitchFamily="34" charset="-128"/>
              </a:rPr>
              <a:t>O mito mais famoso sobre </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Amaterasu</a:t>
            </a:r>
            <a:r>
              <a:rPr lang="pt-BR" sz="2400" dirty="0">
                <a:effectLst/>
                <a:latin typeface="Souvenir Lt BT" panose="02080503040505020303" pitchFamily="18" charset="0"/>
                <a:ea typeface="Meiryo" panose="020B0604030504040204" pitchFamily="34" charset="-128"/>
                <a:cs typeface="Meiryo" panose="020B0604030504040204" pitchFamily="34" charset="-128"/>
              </a:rPr>
              <a:t> é o de quando ela se confinou em uma caverna após uma briga com </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Susanoo</a:t>
            </a:r>
            <a:r>
              <a:rPr lang="pt-BR" sz="2400" dirty="0">
                <a:effectLst/>
                <a:latin typeface="Souvenir Lt BT" panose="02080503040505020303" pitchFamily="18" charset="0"/>
                <a:ea typeface="Meiryo" panose="020B0604030504040204" pitchFamily="34" charset="-128"/>
                <a:cs typeface="Meiryo" panose="020B0604030504040204" pitchFamily="34" charset="-128"/>
              </a:rPr>
              <a:t>, que a surpreendeu com um monstruoso cavalo esfolado quando ela estava tecendo tranquilamente em seu palácio com sua irmã. Como consequência do desaparecimento de </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Amaterasu</a:t>
            </a:r>
            <a:r>
              <a:rPr lang="pt-BR" sz="2400" dirty="0">
                <a:effectLst/>
                <a:latin typeface="Souvenir Lt BT" panose="02080503040505020303" pitchFamily="18" charset="0"/>
                <a:ea typeface="Meiryo" panose="020B0604030504040204" pitchFamily="34" charset="-128"/>
                <a:cs typeface="Meiryo" panose="020B0604030504040204" pitchFamily="34" charset="-128"/>
              </a:rPr>
              <a:t>, o mundo caiu em escuridão total e os espíritos do mal causaram distúrbio na terra. Os deuses tentaram persuadir a deusa irritada a sair da caverna de todas as formas. </a:t>
            </a:r>
            <a:endParaRPr lang="pt-BR" sz="2400" dirty="0">
              <a:latin typeface="Souvenir Lt BT" panose="02080503040505020303" pitchFamily="18" charset="0"/>
            </a:endParaRPr>
          </a:p>
        </p:txBody>
      </p:sp>
      <p:sp>
        <p:nvSpPr>
          <p:cNvPr id="2" name="CaixaDeTexto 1">
            <a:extLst>
              <a:ext uri="{FF2B5EF4-FFF2-40B4-BE49-F238E27FC236}">
                <a16:creationId xmlns:a16="http://schemas.microsoft.com/office/drawing/2014/main" id="{05676A71-ECE0-BB60-79B7-FB8F62D49FD8}"/>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219883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FDAE47F-3131-E167-2942-08112C00FE4B}"/>
              </a:ext>
            </a:extLst>
          </p:cNvPr>
          <p:cNvSpPr txBox="1"/>
          <p:nvPr/>
        </p:nvSpPr>
        <p:spPr>
          <a:xfrm>
            <a:off x="307571" y="594742"/>
            <a:ext cx="8528858" cy="6001643"/>
          </a:xfrm>
          <a:prstGeom prst="rect">
            <a:avLst/>
          </a:prstGeom>
          <a:noFill/>
        </p:spPr>
        <p:txBody>
          <a:bodyPr wrap="square">
            <a:spAutoFit/>
          </a:bodyPr>
          <a:lstStyle/>
          <a:p>
            <a:pPr algn="just"/>
            <a:r>
              <a:rPr lang="pt-BR" sz="2400" dirty="0">
                <a:latin typeface="Souvenir Lt BT" panose="02080503040505020303" pitchFamily="18" charset="0"/>
                <a:ea typeface="Meiryo" panose="020B0604030504040204" pitchFamily="34" charset="-128"/>
                <a:cs typeface="Meiryo" panose="020B0604030504040204" pitchFamily="34" charset="-128"/>
              </a:rPr>
              <a:t>Seguindo o conselho de </a:t>
            </a:r>
            <a:r>
              <a:rPr lang="pt-BR" sz="2400" i="1" dirty="0" err="1">
                <a:latin typeface="Souvenir Lt BT" panose="02080503040505020303" pitchFamily="18" charset="0"/>
                <a:ea typeface="Meiryo" panose="020B0604030504040204" pitchFamily="34" charset="-128"/>
                <a:cs typeface="Meiryo" panose="020B0604030504040204" pitchFamily="34" charset="-128"/>
              </a:rPr>
              <a:t>Omohi</a:t>
            </a:r>
            <a:r>
              <a:rPr lang="pt-BR" sz="2400" i="1" dirty="0">
                <a:latin typeface="Souvenir Lt BT" panose="02080503040505020303" pitchFamily="18" charset="0"/>
                <a:ea typeface="Meiryo" panose="020B0604030504040204" pitchFamily="34" charset="-128"/>
                <a:cs typeface="Meiryo" panose="020B0604030504040204" pitchFamily="34" charset="-128"/>
              </a:rPr>
              <a:t>-Kane</a:t>
            </a:r>
            <a:r>
              <a:rPr lang="pt-BR" sz="2400" dirty="0">
                <a:latin typeface="Souvenir Lt BT" panose="02080503040505020303" pitchFamily="18" charset="0"/>
                <a:ea typeface="Meiryo" panose="020B0604030504040204" pitchFamily="34" charset="-128"/>
                <a:cs typeface="Meiryo" panose="020B0604030504040204" pitchFamily="34" charset="-128"/>
              </a:rPr>
              <a:t>, galos foram colocados do lado de fora da caverna, na esperança de que seu canto fizesse a deusa pensar que o amanhecer havia chegado. </a:t>
            </a:r>
            <a:r>
              <a:rPr lang="pt-BR" sz="2400" dirty="0">
                <a:effectLst/>
                <a:latin typeface="Souvenir Lt BT" panose="02080503040505020303" pitchFamily="18" charset="0"/>
                <a:ea typeface="Meiryo" panose="020B0604030504040204" pitchFamily="34" charset="-128"/>
                <a:cs typeface="Meiryo" panose="020B0604030504040204" pitchFamily="34" charset="-128"/>
              </a:rPr>
              <a:t>Os deuses também colocaram uma grande árvore </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sakaki</a:t>
            </a:r>
            <a:r>
              <a:rPr lang="pt-BR" sz="2400" dirty="0">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Cleyera</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 </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japonica</a:t>
            </a:r>
            <a:r>
              <a:rPr lang="pt-BR" sz="2400" dirty="0">
                <a:effectLst/>
                <a:latin typeface="Souvenir Lt BT" panose="02080503040505020303" pitchFamily="18" charset="0"/>
                <a:ea typeface="Meiryo" panose="020B0604030504040204" pitchFamily="34" charset="-128"/>
                <a:cs typeface="Meiryo" panose="020B0604030504040204" pitchFamily="34" charset="-128"/>
              </a:rPr>
              <a:t>) perto da entrada da caverna e a decoraram com joias brilhantes (</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magatama</a:t>
            </a:r>
            <a:r>
              <a:rPr lang="pt-BR" sz="2400" dirty="0">
                <a:effectLst/>
                <a:latin typeface="Souvenir Lt BT" panose="02080503040505020303" pitchFamily="18" charset="0"/>
                <a:ea typeface="Meiryo" panose="020B0604030504040204" pitchFamily="34" charset="-128"/>
                <a:cs typeface="Meiryo" panose="020B0604030504040204" pitchFamily="34" charset="-128"/>
              </a:rPr>
              <a:t>), tecidos brancos refinados e um espelho no meio. Além disso, a deusa </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Amenouzume</a:t>
            </a:r>
            <a:r>
              <a:rPr lang="pt-BR" sz="2400" dirty="0">
                <a:effectLst/>
                <a:latin typeface="Souvenir Lt BT" panose="02080503040505020303" pitchFamily="18" charset="0"/>
                <a:ea typeface="Meiryo" panose="020B0604030504040204" pitchFamily="34" charset="-128"/>
                <a:cs typeface="Meiryo" panose="020B0604030504040204" pitchFamily="34" charset="-128"/>
              </a:rPr>
              <a:t> (ou </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Ama</a:t>
            </a:r>
            <a:r>
              <a:rPr lang="pt-BR" sz="2400" dirty="0">
                <a:effectLst/>
                <a:latin typeface="Souvenir Lt BT" panose="02080503040505020303" pitchFamily="18" charset="0"/>
                <a:ea typeface="Meiryo" panose="020B0604030504040204" pitchFamily="34" charset="-128"/>
                <a:cs typeface="Meiryo" panose="020B0604030504040204" pitchFamily="34" charset="-128"/>
              </a:rPr>
              <a:t>-</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no</a:t>
            </a:r>
            <a:r>
              <a:rPr lang="pt-BR" sz="2400" dirty="0">
                <a:effectLst/>
                <a:latin typeface="Souvenir Lt BT" panose="02080503040505020303" pitchFamily="18" charset="0"/>
                <a:ea typeface="Meiryo" panose="020B0604030504040204" pitchFamily="34" charset="-128"/>
                <a:cs typeface="Meiryo" panose="020B0604030504040204" pitchFamily="34" charset="-128"/>
              </a:rPr>
              <a:t>-</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Uzeme</a:t>
            </a:r>
            <a:r>
              <a:rPr lang="pt-BR" sz="2400" dirty="0">
                <a:effectLst/>
                <a:latin typeface="Souvenir Lt BT" panose="02080503040505020303" pitchFamily="18" charset="0"/>
                <a:ea typeface="Meiryo" panose="020B0604030504040204" pitchFamily="34" charset="-128"/>
                <a:cs typeface="Meiryo" panose="020B0604030504040204" pitchFamily="34" charset="-128"/>
              </a:rPr>
              <a:t>) dançou tão loucamente que as gargalhadas dos outros deuses enfim despertaram a curiosidade de </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Amaterasu</a:t>
            </a:r>
            <a:r>
              <a:rPr lang="pt-BR" sz="2400" dirty="0">
                <a:effectLst/>
                <a:latin typeface="Souvenir Lt BT" panose="02080503040505020303" pitchFamily="18" charset="0"/>
                <a:ea typeface="Meiryo" panose="020B0604030504040204" pitchFamily="34" charset="-128"/>
                <a:cs typeface="Meiryo" panose="020B0604030504040204" pitchFamily="34" charset="-128"/>
              </a:rPr>
              <a:t>. Ela abriu a caverna apenas o suficiente para ver o que estava acontecendo e, distraída por seu reflexo deslumbrante no espelho, foi arrancada da caverna pelo forte deus </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Ame-no-</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tajikara</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a:t>
            </a:r>
            <a:r>
              <a:rPr lang="pt-BR" sz="2400" i="1" dirty="0" err="1">
                <a:effectLst/>
                <a:latin typeface="Souvenir Lt BT" panose="02080503040505020303" pitchFamily="18" charset="0"/>
                <a:ea typeface="Meiryo" panose="020B0604030504040204" pitchFamily="34" charset="-128"/>
                <a:cs typeface="Meiryo" panose="020B0604030504040204" pitchFamily="34" charset="-128"/>
              </a:rPr>
              <a:t>wo</a:t>
            </a:r>
            <a:r>
              <a:rPr lang="pt-BR" sz="2400" dirty="0">
                <a:effectLst/>
                <a:latin typeface="Souvenir Lt BT" panose="02080503040505020303" pitchFamily="18" charset="0"/>
                <a:ea typeface="Meiryo" panose="020B0604030504040204" pitchFamily="34" charset="-128"/>
                <a:cs typeface="Meiryo" panose="020B0604030504040204" pitchFamily="34" charset="-128"/>
              </a:rPr>
              <a:t>. Então, </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Tuto-Tamu</a:t>
            </a:r>
            <a:r>
              <a:rPr lang="pt-BR" sz="2400" dirty="0">
                <a:effectLst/>
                <a:latin typeface="Souvenir Lt BT" panose="02080503040505020303" pitchFamily="18" charset="0"/>
                <a:ea typeface="Meiryo" panose="020B0604030504040204" pitchFamily="34" charset="-128"/>
                <a:cs typeface="Meiryo" panose="020B0604030504040204" pitchFamily="34" charset="-128"/>
              </a:rPr>
              <a:t> segurou atrás da deusa uma vara de palha trançada e declarou enfaticamente que a deusa não podia mais se esconder, e assim o mundo foi mais uma vez banhado por sua radiante luz.</a:t>
            </a:r>
            <a:endParaRPr lang="pt-BR" sz="2400" dirty="0"/>
          </a:p>
        </p:txBody>
      </p:sp>
    </p:spTree>
    <p:extLst>
      <p:ext uri="{BB962C8B-B14F-4D97-AF65-F5344CB8AC3E}">
        <p14:creationId xmlns:p14="http://schemas.microsoft.com/office/powerpoint/2010/main" val="2355091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CC9918-10D3-CC70-DB36-37CF917447E1}"/>
              </a:ext>
            </a:extLst>
          </p:cNvPr>
          <p:cNvSpPr txBox="1"/>
          <p:nvPr/>
        </p:nvSpPr>
        <p:spPr>
          <a:xfrm>
            <a:off x="418176" y="2171520"/>
            <a:ext cx="8307647" cy="233910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6600" b="1" dirty="0"/>
              <a:t>Obrigado pela atenção</a:t>
            </a:r>
            <a:endParaRPr lang="pt-BR" sz="8000" b="1" dirty="0"/>
          </a:p>
        </p:txBody>
      </p:sp>
    </p:spTree>
    <p:extLst>
      <p:ext uri="{BB962C8B-B14F-4D97-AF65-F5344CB8AC3E}">
        <p14:creationId xmlns:p14="http://schemas.microsoft.com/office/powerpoint/2010/main" val="53002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536881"/>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n</a:t>
            </a:r>
            <a:r>
              <a:rPr lang="pt-BR" sz="4000" b="1" baseline="30000" dirty="0">
                <a:latin typeface="Arial" panose="020B0604020202020204" pitchFamily="34" charset="0"/>
                <a:cs typeface="Arial" panose="020B0604020202020204" pitchFamily="34" charset="0"/>
              </a:rPr>
              <a:t>o</a:t>
            </a:r>
            <a:r>
              <a:rPr lang="pt-BR" sz="4000" b="1" dirty="0">
                <a:latin typeface="Arial" panose="020B0604020202020204" pitchFamily="34" charset="0"/>
                <a:cs typeface="Arial" panose="020B0604020202020204" pitchFamily="34" charset="0"/>
              </a:rPr>
              <a:t>  34</a:t>
            </a:r>
          </a:p>
        </p:txBody>
      </p:sp>
      <p:sp>
        <p:nvSpPr>
          <p:cNvPr id="7" name="CaixaDeTexto 6">
            <a:extLst>
              <a:ext uri="{FF2B5EF4-FFF2-40B4-BE49-F238E27FC236}">
                <a16:creationId xmlns:a16="http://schemas.microsoft.com/office/drawing/2014/main" id="{617E9007-4B41-C3AF-C246-07AC702CA937}"/>
              </a:ext>
            </a:extLst>
          </p:cNvPr>
          <p:cNvSpPr txBox="1"/>
          <p:nvPr/>
        </p:nvSpPr>
        <p:spPr>
          <a:xfrm>
            <a:off x="710220" y="4120545"/>
            <a:ext cx="7462230" cy="830997"/>
          </a:xfrm>
          <a:prstGeom prst="rect">
            <a:avLst/>
          </a:prstGeom>
          <a:solidFill>
            <a:schemeClr val="accent4">
              <a:lumMod val="20000"/>
              <a:lumOff val="80000"/>
            </a:schemeClr>
          </a:solidFill>
        </p:spPr>
        <p:txBody>
          <a:bodyPr wrap="square">
            <a:spAutoFit/>
          </a:bodyPr>
          <a:lstStyle/>
          <a:p>
            <a:endParaRPr lang="pt-BR" altLang="ja-JP" sz="1600" b="1" dirty="0">
              <a:effectLst/>
              <a:latin typeface="Verdana" panose="020B0604030504040204" pitchFamily="34" charset="0"/>
              <a:ea typeface="Meiryo" panose="020B0604030504040204" pitchFamily="34" charset="-128"/>
              <a:cs typeface="Meiryo" panose="020B0604030504040204" pitchFamily="34" charset="-128"/>
            </a:endParaRPr>
          </a:p>
          <a:p>
            <a:pPr algn="ctr"/>
            <a:r>
              <a:rPr lang="ja-JP" altLang="pt-BR" sz="3200" b="1" dirty="0">
                <a:effectLst/>
                <a:latin typeface="Verdana" panose="020B0604030504040204" pitchFamily="34" charset="0"/>
                <a:ea typeface="Meiryo" panose="020B0604030504040204" pitchFamily="34" charset="-128"/>
                <a:cs typeface="Meiryo" panose="020B0604030504040204" pitchFamily="34" charset="-128"/>
              </a:rPr>
              <a:t>原因を追わず善後を図る </a:t>
            </a:r>
            <a:endParaRPr lang="pt-BR" sz="1200" dirty="0"/>
          </a:p>
        </p:txBody>
      </p:sp>
      <p:sp>
        <p:nvSpPr>
          <p:cNvPr id="16" name="CaixaDeTexto 15">
            <a:extLst>
              <a:ext uri="{FF2B5EF4-FFF2-40B4-BE49-F238E27FC236}">
                <a16:creationId xmlns:a16="http://schemas.microsoft.com/office/drawing/2014/main" id="{B076F212-C67F-83E0-D444-3246048C05D9}"/>
              </a:ext>
            </a:extLst>
          </p:cNvPr>
          <p:cNvSpPr txBox="1"/>
          <p:nvPr/>
        </p:nvSpPr>
        <p:spPr>
          <a:xfrm>
            <a:off x="262545" y="2736502"/>
            <a:ext cx="8519505" cy="954107"/>
          </a:xfrm>
          <a:prstGeom prst="rect">
            <a:avLst/>
          </a:prstGeom>
          <a:noFill/>
        </p:spPr>
        <p:txBody>
          <a:bodyPr wrap="square">
            <a:spAutoFit/>
          </a:bodyPr>
          <a:lstStyle/>
          <a:p>
            <a:pPr algn="just"/>
            <a:r>
              <a:rPr lang="pt-BR" sz="2800" b="1" dirty="0">
                <a:effectLst/>
                <a:latin typeface="Verdana" panose="020B0604030504040204" pitchFamily="34" charset="0"/>
                <a:ea typeface="MS Mincho" panose="02020609040205080304" pitchFamily="49" charset="-128"/>
                <a:cs typeface="Meiryo" panose="020B0604030504040204" pitchFamily="34" charset="-128"/>
              </a:rPr>
              <a:t>Não busque a causa mas empenhe-se em melhorar a situação</a:t>
            </a:r>
            <a:endParaRPr lang="pt-BR" sz="2800" dirty="0"/>
          </a:p>
        </p:txBody>
      </p:sp>
      <p:sp>
        <p:nvSpPr>
          <p:cNvPr id="2" name="CaixaDeTexto 1">
            <a:extLst>
              <a:ext uri="{FF2B5EF4-FFF2-40B4-BE49-F238E27FC236}">
                <a16:creationId xmlns:a16="http://schemas.microsoft.com/office/drawing/2014/main" id="{CB599447-1679-1D29-78A6-22E07C764DFA}"/>
              </a:ext>
            </a:extLst>
          </p:cNvPr>
          <p:cNvSpPr txBox="1"/>
          <p:nvPr/>
        </p:nvSpPr>
        <p:spPr>
          <a:xfrm>
            <a:off x="894522" y="5859454"/>
            <a:ext cx="7803748" cy="461665"/>
          </a:xfrm>
          <a:prstGeom prst="rect">
            <a:avLst/>
          </a:prstGeom>
          <a:noFill/>
        </p:spPr>
        <p:txBody>
          <a:bodyPr wrap="square">
            <a:spAutoFit/>
          </a:bodyPr>
          <a:lstStyle/>
          <a:p>
            <a:pPr algn="ctr"/>
            <a:r>
              <a:rPr lang="de-DE" sz="2400" i="1" dirty="0">
                <a:effectLst/>
                <a:latin typeface="Souvenir Lt BT" panose="02080503040505020303" pitchFamily="18" charset="0"/>
                <a:ea typeface="MS Mincho" panose="02020609040205080304" pitchFamily="49" charset="-128"/>
                <a:cs typeface="Meiryo" panose="020B0604030504040204" pitchFamily="34" charset="-128"/>
              </a:rPr>
              <a:t>Guen In Wo Owazu Zengo Wo Hakaru</a:t>
            </a:r>
            <a:endParaRPr lang="pt-BR" sz="2400" i="1" dirty="0">
              <a:latin typeface="Souvenir Lt BT" panose="02080503040505020303" pitchFamily="18" charset="0"/>
            </a:endParaRPr>
          </a:p>
        </p:txBody>
      </p:sp>
    </p:spTree>
    <p:extLst>
      <p:ext uri="{BB962C8B-B14F-4D97-AF65-F5344CB8AC3E}">
        <p14:creationId xmlns:p14="http://schemas.microsoft.com/office/powerpoint/2010/main" val="156801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09CC929-0B78-B2B9-30A6-0E9603D7039C}"/>
              </a:ext>
            </a:extLst>
          </p:cNvPr>
          <p:cNvSpPr txBox="1"/>
          <p:nvPr/>
        </p:nvSpPr>
        <p:spPr>
          <a:xfrm>
            <a:off x="114299" y="39604"/>
            <a:ext cx="8886825" cy="369332"/>
          </a:xfrm>
          <a:prstGeom prst="rect">
            <a:avLst/>
          </a:prstGeom>
          <a:noFill/>
        </p:spPr>
        <p:txBody>
          <a:bodyPr wrap="square">
            <a:spAutoFit/>
          </a:bodyPr>
          <a:lstStyle/>
          <a:p>
            <a:pPr marL="342900" indent="-342900">
              <a:buAutoNum type="arabicPeriod"/>
            </a:pP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34,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9 </a:t>
            </a:r>
            <a:r>
              <a:rPr lang="pt-BR" sz="1200" dirty="0">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200" b="1" dirty="0">
                <a:solidFill>
                  <a:srgbClr val="FF0000"/>
                </a:solidFill>
                <a:highlight>
                  <a:srgbClr val="FFFF00"/>
                </a:highlight>
                <a:latin typeface="Verdana" panose="020B0604030504040204" pitchFamily="34" charset="0"/>
                <a:ea typeface="Meiryo" panose="020B0604030504040204" pitchFamily="34" charset="-128"/>
                <a:cs typeface="Meiryo" panose="020B0604030504040204" pitchFamily="34" charset="-128"/>
              </a:rPr>
              <a:t>redação original de 1926</a:t>
            </a:r>
            <a:r>
              <a:rPr lang="pt-BR" sz="1200" dirty="0">
                <a:highlight>
                  <a:srgbClr val="FFFF00"/>
                </a:highligh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3" name="CaixaDeTexto 2">
            <a:extLst>
              <a:ext uri="{FF2B5EF4-FFF2-40B4-BE49-F238E27FC236}">
                <a16:creationId xmlns:a16="http://schemas.microsoft.com/office/drawing/2014/main" id="{F3AE1442-B38C-7D6D-DD41-C3555BC3F66F}"/>
              </a:ext>
            </a:extLst>
          </p:cNvPr>
          <p:cNvSpPr txBox="1"/>
          <p:nvPr/>
        </p:nvSpPr>
        <p:spPr>
          <a:xfrm>
            <a:off x="309907" y="894715"/>
            <a:ext cx="8495607" cy="5970032"/>
          </a:xfrm>
          <a:prstGeom prst="rect">
            <a:avLst/>
          </a:prstGeom>
          <a:noFill/>
        </p:spPr>
        <p:txBody>
          <a:bodyPr wrap="square">
            <a:spAutoFit/>
          </a:bodyPr>
          <a:lstStyle/>
          <a:p>
            <a:pPr>
              <a:lnSpc>
                <a:spcPct val="115000"/>
              </a:lnSpc>
              <a:spcBef>
                <a:spcPts val="600"/>
              </a:spcBef>
              <a:spcAft>
                <a:spcPts val="1000"/>
              </a:spcAft>
              <a:buNone/>
            </a:pP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Não busque a causa mas empenhe-se em melhorar a situação</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Bef>
                <a:spcPts val="600"/>
              </a:spcBef>
              <a:spcAft>
                <a:spcPts val="1200"/>
              </a:spcAft>
              <a:buNone/>
            </a:pP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Uma pessoa comum, ao defrontar-se com algo infeliz, queixa-se dolorosa e furiosamente de quem causou o fato, contando a todos as causas, as situações e o descontentamento que ela tem que suportar. Em japonês, esse tipo de resmungo é chamado de </a:t>
            </a:r>
            <a:r>
              <a:rPr lang="pt-BR" sz="2400" b="1"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guchi</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dirty="0">
                <a:latin typeface="Meiryo" panose="020B0604030504040204" pitchFamily="34" charset="-128"/>
                <a:ea typeface="Meiryo" panose="020B0604030504040204" pitchFamily="34" charset="-128"/>
              </a:rPr>
              <a:t>(</a:t>
            </a:r>
            <a:r>
              <a:rPr lang="ja-JP" altLang="pt-BR" dirty="0">
                <a:latin typeface="Meiryo" panose="020B0604030504040204" pitchFamily="34" charset="-128"/>
                <a:ea typeface="Meiryo" panose="020B0604030504040204" pitchFamily="34" charset="-128"/>
              </a:rPr>
              <a:t>愚痴</a:t>
            </a:r>
            <a:r>
              <a:rPr lang="pt-BR" dirty="0">
                <a:latin typeface="Meiryo" panose="020B0604030504040204" pitchFamily="34" charset="-128"/>
                <a:ea typeface="Meiryo" panose="020B0604030504040204" pitchFamily="34" charset="-128"/>
              </a:rPr>
              <a:t>) </a:t>
            </a:r>
            <a:r>
              <a:rPr lang="pt-BR" baseline="30000" dirty="0">
                <a:solidFill>
                  <a:srgbClr val="EE0000"/>
                </a:solidFill>
                <a:effectLst/>
                <a:highlight>
                  <a:srgbClr val="FFFF00"/>
                </a:highlight>
                <a:latin typeface="Meiryo" panose="020B0604030504040204" pitchFamily="34" charset="-128"/>
                <a:ea typeface="Meiryo" panose="020B0604030504040204" pitchFamily="34" charset="-128"/>
                <a:cs typeface="Times New Roman" panose="02020603050405020304" pitchFamily="18" charset="0"/>
              </a:rPr>
              <a:t>(1)</a:t>
            </a:r>
            <a:r>
              <a:rPr lang="pt-BR" dirty="0">
                <a:solidFill>
                  <a:srgbClr val="000000"/>
                </a:solidFill>
                <a:effectLst/>
                <a:latin typeface="Meiryo" panose="020B0604030504040204" pitchFamily="34" charset="-128"/>
                <a:ea typeface="Meiryo" panose="020B0604030504040204" pitchFamily="34" charset="-128"/>
                <a:cs typeface="FCゴシック体-L"/>
              </a:rPr>
              <a:t>, </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palavra originária de budismo, significando “completa imbecilidade”.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Bef>
                <a:spcPts val="600"/>
              </a:spcBef>
              <a:spcAft>
                <a:spcPts val="1200"/>
              </a:spcAft>
              <a:buNone/>
            </a:pPr>
            <a:endParaRPr lang="pt-BR" sz="500" baseline="30000" dirty="0">
              <a:solidFill>
                <a:srgbClr val="000000"/>
              </a:solidFill>
              <a:highlight>
                <a:srgbClr val="FFFF00"/>
              </a:highlight>
              <a:latin typeface="Verdana" panose="020B0604030504040204" pitchFamily="34" charset="0"/>
              <a:ea typeface="Meiryo" panose="020B0604030504040204" pitchFamily="34" charset="-128"/>
              <a:cs typeface="Times New Roman" panose="02020603050405020304" pitchFamily="18" charset="0"/>
            </a:endParaRPr>
          </a:p>
          <a:p>
            <a:pPr algn="just">
              <a:lnSpc>
                <a:spcPct val="115000"/>
              </a:lnSpc>
              <a:spcBef>
                <a:spcPts val="600"/>
              </a:spcBef>
              <a:spcAft>
                <a:spcPts val="1200"/>
              </a:spcAft>
              <a:buNone/>
            </a:pPr>
            <a:endParaRPr lang="pt-BR" sz="500" baseline="30000" dirty="0">
              <a:solidFill>
                <a:srgbClr val="000000"/>
              </a:solidFill>
              <a:highlight>
                <a:srgbClr val="FFFF00"/>
              </a:highlight>
              <a:latin typeface="Verdana" panose="020B0604030504040204" pitchFamily="34" charset="0"/>
              <a:ea typeface="Meiryo" panose="020B0604030504040204" pitchFamily="34" charset="-128"/>
              <a:cs typeface="Times New Roman" panose="02020603050405020304" pitchFamily="18" charset="0"/>
            </a:endParaRPr>
          </a:p>
          <a:p>
            <a:pPr algn="just">
              <a:lnSpc>
                <a:spcPct val="115000"/>
              </a:lnSpc>
              <a:spcBef>
                <a:spcPts val="600"/>
              </a:spcBef>
              <a:spcAft>
                <a:spcPts val="1200"/>
              </a:spcAft>
              <a:buNone/>
            </a:pPr>
            <a:r>
              <a:rPr lang="pt-BR" sz="1400" baseline="30000" dirty="0">
                <a:solidFill>
                  <a:srgbClr val="EE0000"/>
                </a:solidFill>
                <a:effectLst/>
                <a:highlight>
                  <a:srgbClr val="FFFF00"/>
                </a:highlight>
                <a:latin typeface="Meiryo" panose="020B0604030504040204" pitchFamily="34" charset="-128"/>
                <a:cs typeface="Times New Roman" panose="02020603050405020304" pitchFamily="18" charset="0"/>
              </a:rPr>
              <a:t>(1) </a:t>
            </a:r>
            <a:r>
              <a:rPr lang="pt-BR" sz="2000" dirty="0">
                <a:effectLst/>
                <a:highlight>
                  <a:srgbClr val="FFECD9"/>
                </a:highlight>
                <a:latin typeface="Souvenir Lt BT" panose="02080503040505020303" pitchFamily="18" charset="0"/>
                <a:ea typeface="Meiryo" panose="020B0604030504040204" pitchFamily="34" charset="-128"/>
                <a:cs typeface="Meiryo" panose="020B0604030504040204" pitchFamily="34" charset="-128"/>
              </a:rPr>
              <a:t>Em budismo </a:t>
            </a:r>
            <a:r>
              <a:rPr lang="pt-BR" sz="2000" b="1" i="1" dirty="0" err="1">
                <a:effectLst/>
                <a:highlight>
                  <a:srgbClr val="FFECD9"/>
                </a:highlight>
                <a:latin typeface="Souvenir Lt BT" panose="02080503040505020303" pitchFamily="18" charset="0"/>
                <a:ea typeface="Meiryo" panose="020B0604030504040204" pitchFamily="34" charset="-128"/>
                <a:cs typeface="Meiryo" panose="020B0604030504040204" pitchFamily="34" charset="-128"/>
              </a:rPr>
              <a:t>guchi</a:t>
            </a:r>
            <a:r>
              <a:rPr lang="pt-BR" sz="2000" dirty="0">
                <a:effectLst/>
                <a:highlight>
                  <a:srgbClr val="FFECD9"/>
                </a:highlight>
                <a:latin typeface="Souvenir Lt BT" panose="02080503040505020303" pitchFamily="18" charset="0"/>
                <a:ea typeface="Meiryo" panose="020B0604030504040204" pitchFamily="34" charset="-128"/>
                <a:cs typeface="Meiryo" panose="020B0604030504040204" pitchFamily="34" charset="-128"/>
              </a:rPr>
              <a:t> </a:t>
            </a:r>
            <a:r>
              <a:rPr lang="pt-BR" sz="1600" dirty="0">
                <a:effectLst/>
                <a:highlight>
                  <a:srgbClr val="FFECD9"/>
                </a:highlight>
                <a:latin typeface="Meiryo" panose="020B0604030504040204" pitchFamily="34" charset="-128"/>
                <a:ea typeface="Meiryo" panose="020B0604030504040204" pitchFamily="34" charset="-128"/>
                <a:cs typeface="Meiryo" panose="020B0604030504040204" pitchFamily="34" charset="-128"/>
              </a:rPr>
              <a:t>(</a:t>
            </a:r>
            <a:r>
              <a:rPr lang="ja-JP" sz="1600" dirty="0">
                <a:effectLst/>
                <a:highlight>
                  <a:srgbClr val="FFECD9"/>
                </a:highlight>
                <a:latin typeface="Meiryo" panose="020B0604030504040204" pitchFamily="34" charset="-128"/>
                <a:ea typeface="Meiryo" panose="020B0604030504040204" pitchFamily="34" charset="-128"/>
                <a:cs typeface="Meiryo" panose="020B0604030504040204" pitchFamily="34" charset="-128"/>
              </a:rPr>
              <a:t>愚痴</a:t>
            </a:r>
            <a:r>
              <a:rPr lang="pt-BR" sz="1600" dirty="0">
                <a:effectLst/>
                <a:highlight>
                  <a:srgbClr val="FFECD9"/>
                </a:highlight>
                <a:latin typeface="Meiryo" panose="020B0604030504040204" pitchFamily="34" charset="-128"/>
                <a:ea typeface="Meiryo" panose="020B0604030504040204" pitchFamily="34" charset="-128"/>
                <a:cs typeface="Meiryo" panose="020B0604030504040204" pitchFamily="34" charset="-128"/>
              </a:rPr>
              <a:t>) </a:t>
            </a:r>
            <a:r>
              <a:rPr lang="pt-BR" sz="2000" dirty="0">
                <a:effectLst/>
                <a:highlight>
                  <a:srgbClr val="FFECD9"/>
                </a:highlight>
                <a:latin typeface="Souvenir Lt BT" panose="02080503040505020303" pitchFamily="18" charset="0"/>
                <a:ea typeface="Meiryo" panose="020B0604030504040204" pitchFamily="34" charset="-128"/>
                <a:cs typeface="Meiryo" panose="020B0604030504040204" pitchFamily="34" charset="-128"/>
              </a:rPr>
              <a:t>quer dizer “</a:t>
            </a:r>
            <a:r>
              <a:rPr lang="pt-BR" sz="2000" i="1" dirty="0">
                <a:effectLst/>
                <a:highlight>
                  <a:srgbClr val="FFECD9"/>
                </a:highlight>
                <a:latin typeface="Souvenir Lt BT" panose="02080503040505020303" pitchFamily="18" charset="0"/>
                <a:ea typeface="Meiryo" panose="020B0604030504040204" pitchFamily="34" charset="-128"/>
                <a:cs typeface="Meiryo" panose="020B0604030504040204" pitchFamily="34" charset="-128"/>
              </a:rPr>
              <a:t>Desconhecimento da verdade das coisas, Escuridão na sabedoria de Buda</a:t>
            </a:r>
            <a:r>
              <a:rPr lang="pt-BR" sz="2000" dirty="0">
                <a:effectLst/>
                <a:highlight>
                  <a:srgbClr val="FFECD9"/>
                </a:highlight>
                <a:latin typeface="Souvenir Lt BT" panose="02080503040505020303" pitchFamily="18" charset="0"/>
                <a:ea typeface="Meiryo" panose="020B0604030504040204" pitchFamily="34" charset="-128"/>
                <a:cs typeface="Meiryo" panose="020B0604030504040204" pitchFamily="34" charset="-128"/>
              </a:rPr>
              <a:t>” e/ou “</a:t>
            </a:r>
            <a:r>
              <a:rPr lang="pt-BR" sz="2000" i="1" dirty="0">
                <a:effectLst/>
                <a:highlight>
                  <a:srgbClr val="FFECD9"/>
                </a:highlight>
                <a:latin typeface="Souvenir Lt BT" panose="02080503040505020303" pitchFamily="18" charset="0"/>
                <a:ea typeface="Meiryo" panose="020B0604030504040204" pitchFamily="34" charset="-128"/>
                <a:cs typeface="Meiryo" panose="020B0604030504040204" pitchFamily="34" charset="-128"/>
              </a:rPr>
              <a:t>Falta de vontade de conhecer a sabedoria e a verdade</a:t>
            </a:r>
            <a:r>
              <a:rPr lang="pt-BR" sz="2000" dirty="0">
                <a:effectLst/>
                <a:highlight>
                  <a:srgbClr val="FFECD9"/>
                </a:highlight>
                <a:latin typeface="Souvenir Lt BT" panose="02080503040505020303" pitchFamily="18" charset="0"/>
                <a:ea typeface="Meiryo" panose="020B0604030504040204" pitchFamily="34" charset="-128"/>
                <a:cs typeface="Meiryo" panose="020B0604030504040204" pitchFamily="34" charset="-128"/>
              </a:rPr>
              <a:t>”</a:t>
            </a:r>
            <a:endParaRPr lang="pt-BR" dirty="0">
              <a:highlight>
                <a:srgbClr val="FFECD9"/>
              </a:highlight>
            </a:endParaRPr>
          </a:p>
        </p:txBody>
      </p:sp>
      <p:sp>
        <p:nvSpPr>
          <p:cNvPr id="2" name="CaixaDeTexto 1">
            <a:extLst>
              <a:ext uri="{FF2B5EF4-FFF2-40B4-BE49-F238E27FC236}">
                <a16:creationId xmlns:a16="http://schemas.microsoft.com/office/drawing/2014/main" id="{AF10BB5C-BC27-526B-BACD-A20064168096}"/>
              </a:ext>
            </a:extLst>
          </p:cNvPr>
          <p:cNvSpPr txBox="1"/>
          <p:nvPr/>
        </p:nvSpPr>
        <p:spPr>
          <a:xfrm>
            <a:off x="6962774" y="5028297"/>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72432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D78AB69-7B70-B328-1E95-E894007DA2F8}"/>
              </a:ext>
            </a:extLst>
          </p:cNvPr>
          <p:cNvSpPr txBox="1"/>
          <p:nvPr/>
        </p:nvSpPr>
        <p:spPr>
          <a:xfrm>
            <a:off x="124691" y="3995678"/>
            <a:ext cx="8778240" cy="2862322"/>
          </a:xfrm>
          <a:prstGeom prst="rect">
            <a:avLst/>
          </a:prstGeom>
          <a:noFill/>
        </p:spPr>
        <p:txBody>
          <a:bodyPr wrap="square">
            <a:spAutoFit/>
          </a:bodyPr>
          <a:lstStyle/>
          <a:p>
            <a:pPr algn="just"/>
            <a:r>
              <a:rPr lang="pt-BR" sz="1800" b="1" i="1" dirty="0">
                <a:solidFill>
                  <a:srgbClr val="000000"/>
                </a:solidFill>
                <a:effectLst/>
                <a:latin typeface="TimesNewRomanPSMT"/>
                <a:ea typeface="Meiryo" panose="020B0604030504040204" pitchFamily="34" charset="-128"/>
                <a:cs typeface="Meiryo" panose="020B0604030504040204" pitchFamily="34" charset="-128"/>
              </a:rPr>
              <a:t>Do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not</a:t>
            </a:r>
            <a:r>
              <a:rPr lang="pt-BR" sz="1800" b="1" i="1" dirty="0">
                <a:solidFill>
                  <a:srgbClr val="000000"/>
                </a:solidFill>
                <a:effectLst/>
                <a:latin typeface="TimesNewRomanPSMT"/>
                <a:ea typeface="Meiryo" panose="020B0604030504040204" pitchFamily="34" charset="-128"/>
                <a:cs typeface="Meiryo" panose="020B0604030504040204" pitchFamily="34" charset="-128"/>
              </a:rPr>
              <a:t>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pursue</a:t>
            </a:r>
            <a:r>
              <a:rPr lang="pt-BR" sz="1800" b="1" i="1" dirty="0">
                <a:solidFill>
                  <a:srgbClr val="000000"/>
                </a:solidFill>
                <a:effectLst/>
                <a:latin typeface="TimesNewRomanPSMT"/>
                <a:ea typeface="Meiryo" panose="020B0604030504040204" pitchFamily="34" charset="-128"/>
                <a:cs typeface="Meiryo" panose="020B0604030504040204" pitchFamily="34" charset="-128"/>
              </a:rPr>
              <a:t> a cause,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but</a:t>
            </a:r>
            <a:r>
              <a:rPr lang="pt-BR" sz="1800" b="1" i="1" dirty="0">
                <a:solidFill>
                  <a:srgbClr val="000000"/>
                </a:solidFill>
                <a:effectLst/>
                <a:latin typeface="TimesNewRomanPSMT"/>
                <a:ea typeface="Meiryo" panose="020B0604030504040204" pitchFamily="34" charset="-128"/>
                <a:cs typeface="Meiryo" panose="020B0604030504040204" pitchFamily="34" charset="-128"/>
              </a:rPr>
              <a:t>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endeavour</a:t>
            </a:r>
            <a:r>
              <a:rPr lang="pt-BR" sz="1800" b="1" i="1" dirty="0">
                <a:solidFill>
                  <a:srgbClr val="000000"/>
                </a:solidFill>
                <a:effectLst/>
                <a:latin typeface="TimesNewRomanPSMT"/>
                <a:ea typeface="Meiryo" panose="020B0604030504040204" pitchFamily="34" charset="-128"/>
                <a:cs typeface="Meiryo" panose="020B0604030504040204" pitchFamily="34" charset="-128"/>
              </a:rPr>
              <a:t>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to</a:t>
            </a:r>
            <a:r>
              <a:rPr lang="pt-BR" sz="1800" b="1" i="1" dirty="0">
                <a:solidFill>
                  <a:srgbClr val="000000"/>
                </a:solidFill>
                <a:effectLst/>
                <a:latin typeface="TimesNewRomanPSMT"/>
                <a:ea typeface="Meiryo" panose="020B0604030504040204" pitchFamily="34" charset="-128"/>
                <a:cs typeface="Meiryo" panose="020B0604030504040204" pitchFamily="34" charset="-128"/>
              </a:rPr>
              <a:t> make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the</a:t>
            </a:r>
            <a:r>
              <a:rPr lang="pt-BR" sz="1800" b="1" i="1" dirty="0">
                <a:solidFill>
                  <a:srgbClr val="000000"/>
                </a:solidFill>
                <a:effectLst/>
                <a:latin typeface="TimesNewRomanPSMT"/>
                <a:ea typeface="Meiryo" panose="020B0604030504040204" pitchFamily="34" charset="-128"/>
                <a:cs typeface="Meiryo" panose="020B0604030504040204" pitchFamily="34" charset="-128"/>
              </a:rPr>
              <a:t>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best</a:t>
            </a:r>
            <a:r>
              <a:rPr lang="pt-BR" sz="1800" b="1" i="1" dirty="0">
                <a:solidFill>
                  <a:srgbClr val="000000"/>
                </a:solidFill>
                <a:effectLst/>
                <a:latin typeface="TimesNewRomanPSMT"/>
                <a:ea typeface="Meiryo" panose="020B0604030504040204" pitchFamily="34" charset="-128"/>
                <a:cs typeface="Meiryo" panose="020B0604030504040204" pitchFamily="34" charset="-128"/>
              </a:rPr>
              <a:t>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of</a:t>
            </a:r>
            <a:r>
              <a:rPr lang="pt-BR" sz="1800" b="1" i="1" dirty="0">
                <a:solidFill>
                  <a:srgbClr val="000000"/>
                </a:solidFill>
                <a:effectLst/>
                <a:latin typeface="TimesNewRomanPSMT"/>
                <a:ea typeface="Meiryo" panose="020B0604030504040204" pitchFamily="34" charset="-128"/>
                <a:cs typeface="Meiryo" panose="020B0604030504040204" pitchFamily="34" charset="-128"/>
              </a:rPr>
              <a:t>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the</a:t>
            </a:r>
            <a:r>
              <a:rPr lang="pt-BR" sz="1800" b="1" i="1" dirty="0">
                <a:solidFill>
                  <a:srgbClr val="000000"/>
                </a:solidFill>
                <a:effectLst/>
                <a:latin typeface="TimesNewRomanPSMT"/>
                <a:ea typeface="Meiryo" panose="020B0604030504040204" pitchFamily="34" charset="-128"/>
                <a:cs typeface="Meiryo" panose="020B0604030504040204" pitchFamily="34" charset="-128"/>
              </a:rPr>
              <a:t> </a:t>
            </a:r>
            <a:r>
              <a:rPr lang="pt-BR" sz="1800" b="1" i="1" dirty="0" err="1">
                <a:solidFill>
                  <a:srgbClr val="000000"/>
                </a:solidFill>
                <a:effectLst/>
                <a:latin typeface="TimesNewRomanPSMT"/>
                <a:ea typeface="Meiryo" panose="020B0604030504040204" pitchFamily="34" charset="-128"/>
                <a:cs typeface="Meiryo" panose="020B0604030504040204" pitchFamily="34" charset="-128"/>
              </a:rPr>
              <a:t>situation</a:t>
            </a:r>
            <a:r>
              <a:rPr lang="pt-BR" sz="1800" b="0" i="0" dirty="0">
                <a:solidFill>
                  <a:srgbClr val="000000"/>
                </a:solidFill>
                <a:effectLst/>
                <a:latin typeface="TimesNewRomanPSMT"/>
                <a:ea typeface="Meiryo" panose="020B0604030504040204" pitchFamily="34" charset="-128"/>
                <a:cs typeface="Meiryo" panose="020B0604030504040204" pitchFamily="34" charset="-128"/>
              </a:rPr>
              <a:t>. </a:t>
            </a:r>
            <a:r>
              <a:rPr lang="en-US" sz="1800" b="0" i="0" dirty="0">
                <a:solidFill>
                  <a:srgbClr val="000000"/>
                </a:solidFill>
                <a:effectLst/>
                <a:latin typeface="TimesNewRomanPSMT"/>
                <a:ea typeface="Meiryo" panose="020B0604030504040204" pitchFamily="34" charset="-128"/>
                <a:cs typeface="Meiryo" panose="020B0604030504040204" pitchFamily="34" charset="-128"/>
              </a:rPr>
              <a:t>An ordinary person, seeing something unfortunate has happened to him, would grievously and wrathfully complain about the other party involved in the matter, telling everyone of the causes and situations and what discontent he bears. This sort of idle complaining is called </a:t>
            </a:r>
            <a:r>
              <a:rPr lang="en-US" sz="1800" b="1" i="1" u="none" strike="noStrike" dirty="0" err="1">
                <a:solidFill>
                  <a:srgbClr val="000000"/>
                </a:solidFill>
                <a:effectLst/>
                <a:uFill>
                  <a:solidFill>
                    <a:srgbClr val="FFFFFF"/>
                  </a:solidFill>
                </a:uFill>
                <a:latin typeface="Souvenir Lt BT" panose="02080503040505020303" pitchFamily="18" charset="0"/>
                <a:ea typeface="Meiryo" panose="020B0604030504040204" pitchFamily="34" charset="-128"/>
                <a:cs typeface="Meiryo" panose="020B0604030504040204" pitchFamily="34" charset="-128"/>
              </a:rPr>
              <a:t>guchi</a:t>
            </a:r>
            <a:r>
              <a:rPr lang="en-US" sz="1800" b="0" i="0" u="none" strike="noStrike" dirty="0">
                <a:solidFill>
                  <a:srgbClr val="000000"/>
                </a:solidFill>
                <a:effectLst/>
                <a:uFill>
                  <a:solidFill>
                    <a:srgbClr val="FFFFFF"/>
                  </a:solidFill>
                </a:uFill>
                <a:latin typeface="Verdana" panose="020B0604030504040204" pitchFamily="34" charset="0"/>
                <a:ea typeface="Meiryo" panose="020B0604030504040204" pitchFamily="34" charset="-128"/>
                <a:cs typeface="Meiryo" panose="020B0604030504040204" pitchFamily="34" charset="-128"/>
              </a:rPr>
              <a:t> </a:t>
            </a:r>
            <a:r>
              <a:rPr lang="en-US" sz="1800" b="0" i="0" dirty="0">
                <a:solidFill>
                  <a:srgbClr val="000000"/>
                </a:solidFill>
                <a:effectLst/>
                <a:latin typeface="TimesNewRomanPSMT"/>
                <a:ea typeface="Meiryo" panose="020B0604030504040204" pitchFamily="34" charset="-128"/>
                <a:cs typeface="Meiryo" panose="020B0604030504040204" pitchFamily="34" charset="-128"/>
              </a:rPr>
              <a:t>in Japanese, which in Buddhist terminology means “complete imbecility”. A man of supreme morality would never do the like in the same circumstances; he would undergo self-examination, attributing everything to his own lack of virtue and would consider how to manage the affair in the best possible manner. Obedient to the will of God, and prepared to make sacrifices, he would make it his principle to satisfy the other party to the best of his ability.</a:t>
            </a:r>
            <a:endParaRPr lang="pt-BR" dirty="0"/>
          </a:p>
        </p:txBody>
      </p:sp>
      <p:sp>
        <p:nvSpPr>
          <p:cNvPr id="5" name="CaixaDeTexto 4">
            <a:extLst>
              <a:ext uri="{FF2B5EF4-FFF2-40B4-BE49-F238E27FC236}">
                <a16:creationId xmlns:a16="http://schemas.microsoft.com/office/drawing/2014/main" id="{A1E01305-ED98-7E67-5E6B-933FD2953D40}"/>
              </a:ext>
            </a:extLst>
          </p:cNvPr>
          <p:cNvSpPr txBox="1"/>
          <p:nvPr/>
        </p:nvSpPr>
        <p:spPr>
          <a:xfrm>
            <a:off x="232755" y="219982"/>
            <a:ext cx="8661862" cy="3447803"/>
          </a:xfrm>
          <a:prstGeom prst="rect">
            <a:avLst/>
          </a:prstGeom>
          <a:noFill/>
        </p:spPr>
        <p:txBody>
          <a:bodyPr wrap="square">
            <a:spAutoFit/>
          </a:bodyPr>
          <a:lstStyle/>
          <a:p>
            <a:pPr algn="just">
              <a:lnSpc>
                <a:spcPct val="115000"/>
              </a:lnSpc>
              <a:spcBef>
                <a:spcPts val="600"/>
              </a:spcBef>
              <a:spcAft>
                <a:spcPts val="1200"/>
              </a:spcAft>
              <a:buNone/>
            </a:pP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 homem de moral suprema </a:t>
            </a:r>
            <a:r>
              <a:rPr lang="pt-BR" sz="2400" dirty="0">
                <a:solidFill>
                  <a:srgbClr val="000000"/>
                </a:solidFill>
                <a:latin typeface="Verdana" panose="020B0604030504040204" pitchFamily="34" charset="0"/>
                <a:ea typeface="Meiryo" panose="020B0604030504040204" pitchFamily="34" charset="-128"/>
                <a:cs typeface="Meiryo" panose="020B0604030504040204" pitchFamily="34" charset="-128"/>
              </a:rPr>
              <a:t>– nestas mesmas circunstâncias – </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nunca faria o mesmo. Ele faria um autoexame, atribuindo tudo à </a:t>
            </a:r>
            <a:r>
              <a:rPr lang="pt-BR" sz="2400" dirty="0">
                <a:solidFill>
                  <a:srgbClr val="000000"/>
                </a:solidFill>
                <a:latin typeface="Verdana" panose="020B0604030504040204" pitchFamily="34" charset="0"/>
                <a:ea typeface="Meiryo" panose="020B0604030504040204" pitchFamily="34" charset="-128"/>
              </a:rPr>
              <a:t>sua</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própria virtude insuficiente e pensaria em como administrar o caso, da melhor maneira possível. Obediente à vontade de Deus e disposto a fazer sacrifícios, terá como princípio dar o melhor de si para o bem-estar e satisfação da outra parte.</a:t>
            </a:r>
          </a:p>
        </p:txBody>
      </p:sp>
    </p:spTree>
    <p:extLst>
      <p:ext uri="{BB962C8B-B14F-4D97-AF65-F5344CB8AC3E}">
        <p14:creationId xmlns:p14="http://schemas.microsoft.com/office/powerpoint/2010/main" val="418121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B6AF4F2-1718-A062-B807-056F14EB84D4}"/>
              </a:ext>
            </a:extLst>
          </p:cNvPr>
          <p:cNvSpPr txBox="1"/>
          <p:nvPr/>
        </p:nvSpPr>
        <p:spPr>
          <a:xfrm>
            <a:off x="365760" y="859320"/>
            <a:ext cx="8635364" cy="400110"/>
          </a:xfrm>
          <a:prstGeom prst="rect">
            <a:avLst/>
          </a:prstGeom>
          <a:noFill/>
        </p:spPr>
        <p:txBody>
          <a:bodyPr wrap="square">
            <a:spAutoFit/>
          </a:bodyPr>
          <a:lstStyle/>
          <a:p>
            <a:pPr algn="l">
              <a:spcBef>
                <a:spcPts val="600"/>
              </a:spcBef>
              <a:spcAft>
                <a:spcPts val="600"/>
              </a:spcAft>
              <a:buNone/>
            </a:pPr>
            <a:r>
              <a:rPr lang="x-none"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34. Não </a:t>
            </a:r>
            <a:r>
              <a:rPr lang="pt-BR"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busque</a:t>
            </a:r>
            <a:r>
              <a:rPr lang="x-none"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 causa </a:t>
            </a:r>
            <a:r>
              <a:rPr lang="pt-BR"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mas </a:t>
            </a:r>
            <a:r>
              <a:rPr lang="x-none"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empenhe-se em melhorar a situação</a:t>
            </a:r>
            <a:endParaRPr lang="pt-BR"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7" name="CaixaDeTexto 6">
            <a:extLst>
              <a:ext uri="{FF2B5EF4-FFF2-40B4-BE49-F238E27FC236}">
                <a16:creationId xmlns:a16="http://schemas.microsoft.com/office/drawing/2014/main" id="{7A09C7C7-D975-940D-1E01-55CE1C4CBA6D}"/>
              </a:ext>
            </a:extLst>
          </p:cNvPr>
          <p:cNvSpPr txBox="1"/>
          <p:nvPr/>
        </p:nvSpPr>
        <p:spPr>
          <a:xfrm>
            <a:off x="315885" y="1396411"/>
            <a:ext cx="8635364" cy="4970591"/>
          </a:xfrm>
          <a:prstGeom prst="rect">
            <a:avLst/>
          </a:prstGeom>
          <a:noFill/>
        </p:spPr>
        <p:txBody>
          <a:bodyPr wrap="square">
            <a:spAutoFit/>
          </a:bodyPr>
          <a:lstStyle/>
          <a:p>
            <a:pPr algn="just">
              <a:spcAft>
                <a:spcPts val="600"/>
              </a:spcAft>
              <a:buNone/>
            </a:pP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Esta máxima diz respeito às posturas necessárias quando nos defrontamos com problemas ou incidentes.</a:t>
            </a:r>
            <a:endPar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buNone/>
            </a:pPr>
            <a:r>
              <a:rPr lang="pt-BR" sz="2400" dirty="0">
                <a:solidFill>
                  <a:srgbClr val="EE0000"/>
                </a:solidFill>
                <a:effectLst/>
                <a:latin typeface="Souvenir Lt BT" panose="02080503040505020303" pitchFamily="18" charset="0"/>
                <a:ea typeface="Meiryo" panose="020B0604030504040204" pitchFamily="34" charset="-128"/>
                <a:cs typeface="Meiryo" panose="020B0604030504040204" pitchFamily="34" charset="-128"/>
              </a:rPr>
              <a:t>Quando ocorre algum problema ao nosso redor ou enfrentamos incidentes, a tendência é a de ficarmos aflitos e demasiadamente abatidos, arrependidos ou desesperados, perdendo o nosso controle. Ou então, preocupados apenas em identificar a causa do incidente, insistimos com a “nossa visão da atitude correta” ou atacamos e cobramos os despreparos e erros dos outros</a:t>
            </a:r>
            <a:r>
              <a:rPr lang="pt-BR" sz="2400" dirty="0">
                <a:effectLst/>
                <a:latin typeface="Souvenir Lt BT" panose="02080503040505020303" pitchFamily="18" charset="0"/>
                <a:ea typeface="Meiryo" panose="020B0604030504040204" pitchFamily="34" charset="-128"/>
                <a:cs typeface="Meiryo" panose="020B0604030504040204" pitchFamily="34" charset="-128"/>
              </a:rPr>
              <a:t>. Com essa postura, nunca encontraremos a solução dos problemas, produzindo insatisfações e queixas recíprocas e a situação só tende a piorar. É evidente que investigar objetivamente a causa é também importante para solucionar corretamente o problema ou evitar erro semelhante no futuro. </a:t>
            </a:r>
            <a:endParaRPr lang="pt-BR" sz="2400" dirty="0">
              <a:latin typeface="Souvenir Lt BT" panose="02080503040505020303" pitchFamily="18" charset="0"/>
            </a:endParaRPr>
          </a:p>
        </p:txBody>
      </p:sp>
      <p:sp>
        <p:nvSpPr>
          <p:cNvPr id="2" name="CaixaDeTexto 1">
            <a:extLst>
              <a:ext uri="{FF2B5EF4-FFF2-40B4-BE49-F238E27FC236}">
                <a16:creationId xmlns:a16="http://schemas.microsoft.com/office/drawing/2014/main" id="{6D5E93E6-5767-58AE-66A2-7673B8373802}"/>
              </a:ext>
            </a:extLst>
          </p:cNvPr>
          <p:cNvSpPr txBox="1"/>
          <p:nvPr/>
        </p:nvSpPr>
        <p:spPr>
          <a:xfrm>
            <a:off x="139226" y="7159"/>
            <a:ext cx="8774349"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34 </a:t>
            </a:r>
            <a:r>
              <a:rPr lang="pt-BR"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(edição revisada em 1984)</a:t>
            </a:r>
            <a:endParaRPr lang="pt-BR" sz="2400" dirty="0"/>
          </a:p>
        </p:txBody>
      </p:sp>
      <p:sp>
        <p:nvSpPr>
          <p:cNvPr id="3" name="CaixaDeTexto 2">
            <a:extLst>
              <a:ext uri="{FF2B5EF4-FFF2-40B4-BE49-F238E27FC236}">
                <a16:creationId xmlns:a16="http://schemas.microsoft.com/office/drawing/2014/main" id="{A099591B-6174-5C96-1963-E87A9735E801}"/>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86071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DAE8CAD-1656-C6AF-41D5-5CDD725CF71B}"/>
              </a:ext>
            </a:extLst>
          </p:cNvPr>
          <p:cNvSpPr txBox="1"/>
          <p:nvPr/>
        </p:nvSpPr>
        <p:spPr>
          <a:xfrm>
            <a:off x="216131" y="208100"/>
            <a:ext cx="8711738" cy="6078587"/>
          </a:xfrm>
          <a:prstGeom prst="rect">
            <a:avLst/>
          </a:prstGeom>
          <a:noFill/>
        </p:spPr>
        <p:txBody>
          <a:bodyPr wrap="square">
            <a:spAutoFit/>
          </a:bodyPr>
          <a:lstStyle/>
          <a:p>
            <a:pPr algn="just">
              <a:spcAft>
                <a:spcPts val="600"/>
              </a:spcAft>
              <a:buNone/>
            </a:pP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r>
              <a:rPr lang="x-none" sz="2400" b="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Não </a:t>
            </a:r>
            <a:r>
              <a:rPr lang="pt-BR" sz="2400" b="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busque</a:t>
            </a:r>
            <a:r>
              <a:rPr lang="x-none" sz="2400" b="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 causa</a:t>
            </a: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aqui, significa o desapego, ou seja, não se preocupar – muito além do necessário – com causas ou fatos já passados. Significa, portanto, que devemos nos conscientizar que não é mais possível retornar à situação anterior e esforçarmos para solucionar cada um dos problemas moralmente, enfrentando-os frontalmente. O mais importante é “</a:t>
            </a:r>
            <a:r>
              <a:rPr lang="x-none" sz="2400" b="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empenhar-se em melhorar a situação</a:t>
            </a: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Ou seja, </a:t>
            </a:r>
            <a:r>
              <a:rPr lang="x-none" sz="2400" dirty="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devemos acolher todos os problemas com sentimento de gratidão – encarando-os como tarefas morais a nós concedidas – e espontaneamente assumir a responsabilidade em melhorar a situação</a:t>
            </a: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endPar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buNone/>
            </a:pP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Na prática, entretanto, não é nada fácil agradecer e ainda assumir espontaneamente a responsabilidade. Na realidade, temos dificuldades em admitirmos até mesmo os nossos próprios erros – com sinceridade – e pedirmos desculpas. É porque todos nós temos um forte sentimento de amor-próprio.</a:t>
            </a:r>
            <a:endParaRPr lang="pt-BR"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
        <p:nvSpPr>
          <p:cNvPr id="2" name="CaixaDeTexto 1">
            <a:extLst>
              <a:ext uri="{FF2B5EF4-FFF2-40B4-BE49-F238E27FC236}">
                <a16:creationId xmlns:a16="http://schemas.microsoft.com/office/drawing/2014/main" id="{3C5A6892-2AE6-DA82-6A81-A3D4813AF846}"/>
              </a:ext>
            </a:extLst>
          </p:cNvPr>
          <p:cNvSpPr txBox="1"/>
          <p:nvPr/>
        </p:nvSpPr>
        <p:spPr>
          <a:xfrm>
            <a:off x="6962774" y="6481509"/>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496475527"/>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37376</TotalTime>
  <Words>5237</Words>
  <Application>Microsoft Office PowerPoint</Application>
  <PresentationFormat>Apresentação na tela (4:3)</PresentationFormat>
  <Paragraphs>177</Paragraphs>
  <Slides>43</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43</vt:i4>
      </vt:variant>
    </vt:vector>
  </HeadingPairs>
  <TitlesOfParts>
    <vt:vector size="52" baseType="lpstr">
      <vt:lpstr>Meiryo</vt:lpstr>
      <vt:lpstr>TimesNewRomanPSMT</vt:lpstr>
      <vt:lpstr>Arial</vt:lpstr>
      <vt:lpstr>Arial Nova Cond Light</vt:lpstr>
      <vt:lpstr>Calibri</vt:lpstr>
      <vt:lpstr>Calibri Light</vt:lpstr>
      <vt:lpstr>Souvenir Lt BT</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634</cp:revision>
  <cp:lastPrinted>2021-02-15T17:48:40Z</cp:lastPrinted>
  <dcterms:created xsi:type="dcterms:W3CDTF">2020-12-25T17:38:58Z</dcterms:created>
  <dcterms:modified xsi:type="dcterms:W3CDTF">2026-03-25T20:49:18Z</dcterms:modified>
</cp:coreProperties>
</file>