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60" r:id="rId3"/>
    <p:sldId id="257" r:id="rId4"/>
    <p:sldId id="263" r:id="rId5"/>
    <p:sldId id="269" r:id="rId6"/>
    <p:sldId id="348" r:id="rId7"/>
    <p:sldId id="284" r:id="rId8"/>
    <p:sldId id="341" r:id="rId9"/>
    <p:sldId id="346" r:id="rId10"/>
    <p:sldId id="344" r:id="rId11"/>
    <p:sldId id="336" r:id="rId12"/>
    <p:sldId id="349" r:id="rId13"/>
    <p:sldId id="368" r:id="rId14"/>
    <p:sldId id="343" r:id="rId15"/>
    <p:sldId id="364" r:id="rId16"/>
    <p:sldId id="366" r:id="rId17"/>
    <p:sldId id="36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EAD5"/>
    <a:srgbClr val="FFE6CD"/>
    <a:srgbClr val="FFE8D1"/>
    <a:srgbClr val="FFECD9"/>
    <a:srgbClr val="FFE2C5"/>
    <a:srgbClr val="FFCC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157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DAE279-2974-47E5-86B8-74E72E334725}" type="datetimeFigureOut">
              <a:rPr lang="pt-BR" smtClean="0"/>
              <a:t>12/04/2021</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E35C61-6C20-4B0A-93FD-60CDAA51D7A3}" type="slidenum">
              <a:rPr lang="pt-BR" smtClean="0"/>
              <a:t>‹nº›</a:t>
            </a:fld>
            <a:endParaRPr lang="pt-BR"/>
          </a:p>
        </p:txBody>
      </p:sp>
    </p:spTree>
    <p:extLst>
      <p:ext uri="{BB962C8B-B14F-4D97-AF65-F5344CB8AC3E}">
        <p14:creationId xmlns:p14="http://schemas.microsoft.com/office/powerpoint/2010/main" val="13180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7A036-49B3-4E3B-9426-C016D6EDEEF9}" type="datetimeFigureOut">
              <a:rPr lang="pt-BR" smtClean="0"/>
              <a:t>12/04/2021</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CCE3-2395-4D34-AD50-1F8CAB651ECF}" type="slidenum">
              <a:rPr lang="pt-BR" smtClean="0"/>
              <a:t>‹nº›</a:t>
            </a:fld>
            <a:endParaRPr lang="pt-BR"/>
          </a:p>
        </p:txBody>
      </p:sp>
    </p:spTree>
    <p:extLst>
      <p:ext uri="{BB962C8B-B14F-4D97-AF65-F5344CB8AC3E}">
        <p14:creationId xmlns:p14="http://schemas.microsoft.com/office/powerpoint/2010/main" val="330647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010F89-9B2B-40FF-A3EE-F8A47471EFA2}" type="slidenum">
              <a:rPr lang="ja-JP" altLang="pt-BR">
                <a:latin typeface="Arial" panose="020B0604020202020204" pitchFamily="34" charset="0"/>
              </a:rPr>
              <a:pPr>
                <a:spcBef>
                  <a:spcPct val="0"/>
                </a:spcBef>
              </a:pPr>
              <a:t>15</a:t>
            </a:fld>
            <a:endParaRPr lang="pt-BR" altLang="ja-JP">
              <a:latin typeface="Arial" panose="020B0604020202020204"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Tree>
    <p:extLst>
      <p:ext uri="{BB962C8B-B14F-4D97-AF65-F5344CB8AC3E}">
        <p14:creationId xmlns:p14="http://schemas.microsoft.com/office/powerpoint/2010/main" val="3802234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12/04/2021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50244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12/04/2021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9143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12/04/2021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9043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12/04/2021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39176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A4325C2-B86C-43CF-86DC-121F4CA9B9E5}" type="datetimeFigureOut">
              <a:rPr lang="pt-BR" smtClean="0"/>
              <a:t>12/04/2021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60008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A4325C2-B86C-43CF-86DC-121F4CA9B9E5}" type="datetimeFigureOut">
              <a:rPr lang="pt-BR" smtClean="0"/>
              <a:t>12/04/2021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215616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A4325C2-B86C-43CF-86DC-121F4CA9B9E5}" type="datetimeFigureOut">
              <a:rPr lang="pt-BR" smtClean="0"/>
              <a:t>12/04/2021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5590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A4325C2-B86C-43CF-86DC-121F4CA9B9E5}" type="datetimeFigureOut">
              <a:rPr lang="pt-BR" smtClean="0"/>
              <a:t>12/04/2021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45315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325C2-B86C-43CF-86DC-121F4CA9B9E5}" type="datetimeFigureOut">
              <a:rPr lang="pt-BR" smtClean="0"/>
              <a:t>12/04/2021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8810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12/04/2021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15848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12/04/2021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43293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325C2-B86C-43CF-86DC-121F4CA9B9E5}" type="datetimeFigureOut">
              <a:rPr lang="pt-BR" smtClean="0"/>
              <a:t>12/04/2021</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8070-5751-4095-A211-DAC6F79A98EC}" type="slidenum">
              <a:rPr lang="pt-BR" smtClean="0"/>
              <a:t>‹nº›</a:t>
            </a:fld>
            <a:endParaRPr lang="pt-BR"/>
          </a:p>
        </p:txBody>
      </p:sp>
    </p:spTree>
    <p:extLst>
      <p:ext uri="{BB962C8B-B14F-4D97-AF65-F5344CB8AC3E}">
        <p14:creationId xmlns:p14="http://schemas.microsoft.com/office/powerpoint/2010/main" val="382880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A84BE3BA-E318-4489-A45B-69C2C627B5F0}"/>
              </a:ext>
            </a:extLst>
          </p:cNvPr>
          <p:cNvGrpSpPr/>
          <p:nvPr/>
        </p:nvGrpSpPr>
        <p:grpSpPr>
          <a:xfrm>
            <a:off x="5082392" y="79514"/>
            <a:ext cx="4061608" cy="6752707"/>
            <a:chOff x="5082392" y="79514"/>
            <a:chExt cx="4061608" cy="6752707"/>
          </a:xfrm>
        </p:grpSpPr>
        <p:pic>
          <p:nvPicPr>
            <p:cNvPr id="5" name="Imagem 4" descr="Texto, Carta&#10;&#10;Descrição gerada automaticamente">
              <a:extLst>
                <a:ext uri="{FF2B5EF4-FFF2-40B4-BE49-F238E27FC236}">
                  <a16:creationId xmlns:a16="http://schemas.microsoft.com/office/drawing/2014/main" id="{BACD822C-1F6C-4B4D-A562-3111729DF3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424" y="79514"/>
              <a:ext cx="2492576" cy="3617843"/>
            </a:xfrm>
            <a:prstGeom prst="rect">
              <a:avLst/>
            </a:prstGeom>
          </p:spPr>
        </p:pic>
        <p:pic>
          <p:nvPicPr>
            <p:cNvPr id="6" name="Imagem 5" descr="Uma imagem contendo Diagrama&#10;&#10;Descrição gerada automaticamente">
              <a:extLst>
                <a:ext uri="{FF2B5EF4-FFF2-40B4-BE49-F238E27FC236}">
                  <a16:creationId xmlns:a16="http://schemas.microsoft.com/office/drawing/2014/main" id="{111886DF-980C-49FE-BA53-0439F011C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2392" y="3011556"/>
              <a:ext cx="2749643" cy="3820665"/>
            </a:xfrm>
            <a:prstGeom prst="rect">
              <a:avLst/>
            </a:prstGeom>
          </p:spPr>
        </p:pic>
      </p:grpSp>
      <p:sp>
        <p:nvSpPr>
          <p:cNvPr id="2" name="Seta: Curva para a Direita 1">
            <a:extLst>
              <a:ext uri="{FF2B5EF4-FFF2-40B4-BE49-F238E27FC236}">
                <a16:creationId xmlns:a16="http://schemas.microsoft.com/office/drawing/2014/main" id="{50D5BECD-2FAC-419F-AF95-589CA061A93D}"/>
              </a:ext>
            </a:extLst>
          </p:cNvPr>
          <p:cNvSpPr/>
          <p:nvPr/>
        </p:nvSpPr>
        <p:spPr>
          <a:xfrm rot="3352879">
            <a:off x="5481005" y="1268642"/>
            <a:ext cx="1024370" cy="1792886"/>
          </a:xfrm>
          <a:prstGeom prst="curvedRightArrow">
            <a:avLst>
              <a:gd name="adj1" fmla="val 29318"/>
              <a:gd name="adj2" fmla="val 72175"/>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8" name="Imagem 7">
            <a:extLst>
              <a:ext uri="{FF2B5EF4-FFF2-40B4-BE49-F238E27FC236}">
                <a16:creationId xmlns:a16="http://schemas.microsoft.com/office/drawing/2014/main" id="{C886D767-B81D-4F80-A3F0-D189EF3F49A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0"/>
            <a:ext cx="4963755" cy="6832221"/>
          </a:xfrm>
          <a:prstGeom prst="rect">
            <a:avLst/>
          </a:prstGeom>
        </p:spPr>
      </p:pic>
    </p:spTree>
    <p:extLst>
      <p:ext uri="{BB962C8B-B14F-4D97-AF65-F5344CB8AC3E}">
        <p14:creationId xmlns:p14="http://schemas.microsoft.com/office/powerpoint/2010/main" val="89262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EDF10B7-AC25-415A-AA2C-2D44184E9DA8}"/>
              </a:ext>
            </a:extLst>
          </p:cNvPr>
          <p:cNvSpPr txBox="1"/>
          <p:nvPr/>
        </p:nvSpPr>
        <p:spPr>
          <a:xfrm>
            <a:off x="218661" y="119270"/>
            <a:ext cx="8319052" cy="6378669"/>
          </a:xfrm>
          <a:prstGeom prst="rect">
            <a:avLst/>
          </a:prstGeom>
          <a:noFill/>
        </p:spPr>
        <p:txBody>
          <a:bodyPr wrap="square" rtlCol="0">
            <a:spAutoFit/>
          </a:bodyPr>
          <a:lstStyle/>
          <a:p>
            <a:pPr algn="just">
              <a:spcAft>
                <a:spcPts val="600"/>
              </a:spcAft>
            </a:pPr>
            <a:r>
              <a:rPr lang="pt-BR" sz="2000" b="1" dirty="0">
                <a:effectLst/>
                <a:latin typeface="Verdana" panose="020B0604030504040204" pitchFamily="34" charset="0"/>
                <a:ea typeface="Verdana" panose="020B0604030504040204" pitchFamily="34" charset="0"/>
                <a:cs typeface="Times New Roman" panose="02020603050405020304" pitchFamily="18" charset="0"/>
              </a:rPr>
              <a:t>Quando nos defrontamos com uma pessoa, ocorre a mesma coisa. </a:t>
            </a:r>
          </a:p>
          <a:p>
            <a:pPr algn="just">
              <a:spcAft>
                <a:spcPts val="600"/>
              </a:spcAft>
            </a:pPr>
            <a:r>
              <a:rPr lang="pt-BR" sz="2000" b="1" dirty="0">
                <a:effectLst/>
                <a:latin typeface="Verdana" panose="020B0604030504040204" pitchFamily="34" charset="0"/>
                <a:ea typeface="Verdana" panose="020B0604030504040204" pitchFamily="34" charset="0"/>
                <a:cs typeface="Times New Roman" panose="02020603050405020304" pitchFamily="18" charset="0"/>
              </a:rPr>
              <a:t>Então, se trocarmos o ponto de vista ou a forma de pensar, as "pessoas insistentes" parecerão pessoas "muito perseverantes", as "pessoas teimosas (cabeça-dura)" parecerão "pessoas obstinadas, determinadas" e as "pessoas intrometidas" serão "pessoas prestativas"... e assim, por diante. </a:t>
            </a:r>
          </a:p>
          <a:p>
            <a:pPr algn="just">
              <a:spcAft>
                <a:spcPts val="600"/>
              </a:spcAft>
            </a:pPr>
            <a:r>
              <a:rPr lang="pt-BR" sz="2000" b="1" dirty="0">
                <a:effectLst/>
                <a:latin typeface="Verdana" panose="020B0604030504040204" pitchFamily="34" charset="0"/>
                <a:ea typeface="Verdana" panose="020B0604030504040204" pitchFamily="34" charset="0"/>
                <a:cs typeface="Times New Roman" panose="02020603050405020304" pitchFamily="18" charset="0"/>
              </a:rPr>
              <a:t>O que antes era um “defeito” agora se parecerá mais como “qualidade”. </a:t>
            </a:r>
          </a:p>
          <a:p>
            <a:pPr algn="just">
              <a:spcAft>
                <a:spcPts val="600"/>
              </a:spcAft>
            </a:pPr>
            <a:r>
              <a:rPr lang="pt-BR" sz="2000" b="1" dirty="0">
                <a:effectLst/>
                <a:latin typeface="Verdana" panose="020B0604030504040204" pitchFamily="34" charset="0"/>
                <a:ea typeface="Verdana" panose="020B0604030504040204" pitchFamily="34" charset="0"/>
                <a:cs typeface="Times New Roman" panose="02020603050405020304" pitchFamily="18" charset="0"/>
              </a:rPr>
              <a:t>Por isso, diante das pessoas, dos fatos e das situações com que nos deparamos, todos os dias, vamos nos esforçar para criar o hábito de ver o seu lado bom, com sentimento de gratidão, de forma a podermos viver o dia a dia com paz e serenidade. </a:t>
            </a:r>
          </a:p>
          <a:p>
            <a:pPr algn="just">
              <a:spcAft>
                <a:spcPts val="600"/>
              </a:spcAft>
            </a:pPr>
            <a:endParaRPr lang="pt-BR" sz="1050" b="1" dirty="0">
              <a:solidFill>
                <a:srgbClr val="FF0000"/>
              </a:solidFill>
              <a:latin typeface="Verdana" panose="020B0604030504040204" pitchFamily="34" charset="0"/>
              <a:ea typeface="Verdana" panose="020B0604030504040204" pitchFamily="34" charset="0"/>
              <a:cs typeface="Times New Roman" panose="02020603050405020304" pitchFamily="18" charset="0"/>
            </a:endParaRPr>
          </a:p>
          <a:p>
            <a:pPr algn="just">
              <a:spcAft>
                <a:spcPts val="600"/>
              </a:spcAft>
            </a:pPr>
            <a:r>
              <a:rPr lang="pt-BR" sz="28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Atenção: </a:t>
            </a:r>
          </a:p>
          <a:p>
            <a:pPr algn="just">
              <a:spcAft>
                <a:spcPts val="600"/>
              </a:spcAft>
            </a:pPr>
            <a:r>
              <a:rPr lang="pt-BR" sz="20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Importante perceber que esta atitude é uma questão de escolha pessoal. Pensamento/sentimento é seu...</a:t>
            </a:r>
            <a:endParaRPr lang="pt-BR" sz="2000" b="1" dirty="0">
              <a:latin typeface="Verdana" panose="020B0604030504040204" pitchFamily="34" charset="0"/>
              <a:ea typeface="Verdana" panose="020B0604030504040204" pitchFamily="34" charset="0"/>
            </a:endParaRPr>
          </a:p>
        </p:txBody>
      </p:sp>
      <p:sp>
        <p:nvSpPr>
          <p:cNvPr id="5" name="CaixaDeTexto 4">
            <a:extLst>
              <a:ext uri="{FF2B5EF4-FFF2-40B4-BE49-F238E27FC236}">
                <a16:creationId xmlns:a16="http://schemas.microsoft.com/office/drawing/2014/main" id="{627657E7-4F9B-453F-902E-E262853F33A7}"/>
              </a:ext>
            </a:extLst>
          </p:cNvPr>
          <p:cNvSpPr txBox="1"/>
          <p:nvPr/>
        </p:nvSpPr>
        <p:spPr>
          <a:xfrm>
            <a:off x="2541211" y="6396335"/>
            <a:ext cx="4952893" cy="461665"/>
          </a:xfrm>
          <a:prstGeom prst="rect">
            <a:avLst/>
          </a:prstGeom>
          <a:noFill/>
        </p:spPr>
        <p:txBody>
          <a:bodyPr wrap="square" rtlCol="0">
            <a:spAutoFit/>
          </a:bodyPr>
          <a:lstStyle/>
          <a:p>
            <a:pPr algn="just"/>
            <a:r>
              <a:rPr lang="pt-BR" sz="2400" b="1" dirty="0">
                <a:highlight>
                  <a:srgbClr val="FFFF00"/>
                </a:highlight>
                <a:latin typeface="Verdana" panose="020B0604030504040204" pitchFamily="34" charset="0"/>
                <a:ea typeface="MS Mincho" panose="02020609040205080304" pitchFamily="49" charset="-128"/>
                <a:cs typeface="Times New Roman" panose="02020603050405020304" pitchFamily="18" charset="0"/>
              </a:rPr>
              <a:t>Complementos...</a:t>
            </a:r>
          </a:p>
        </p:txBody>
      </p:sp>
    </p:spTree>
    <p:extLst>
      <p:ext uri="{BB962C8B-B14F-4D97-AF65-F5344CB8AC3E}">
        <p14:creationId xmlns:p14="http://schemas.microsoft.com/office/powerpoint/2010/main" val="366858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226422" y="1423886"/>
            <a:ext cx="8562975" cy="954107"/>
          </a:xfrm>
          <a:prstGeom prst="rect">
            <a:avLst/>
          </a:prstGeom>
          <a:noFill/>
          <a:ln>
            <a:noFill/>
          </a:ln>
          <a:effec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57200" indent="-457200" eaLnBrk="1" fontAlgn="auto" hangingPunct="1">
              <a:spcBef>
                <a:spcPts val="600"/>
              </a:spcBef>
              <a:buFont typeface="Wingdings" panose="05000000000000000000" pitchFamily="2" charset="2"/>
              <a:buChar char="§"/>
              <a:defRPr/>
            </a:pPr>
            <a:r>
              <a:rPr lang="pt-BR" altLang="ja-JP" sz="2800" b="1" dirty="0">
                <a:cs typeface="+mn-cs"/>
              </a:rPr>
              <a:t>É </a:t>
            </a:r>
            <a:r>
              <a:rPr lang="pt-BR" sz="2800" b="1" dirty="0">
                <a:cs typeface="+mn-cs"/>
              </a:rPr>
              <a:t>livre. Depende só de você...</a:t>
            </a:r>
          </a:p>
          <a:p>
            <a:pPr marL="0" indent="0" eaLnBrk="1" fontAlgn="auto" hangingPunct="1">
              <a:spcAft>
                <a:spcPts val="1200"/>
              </a:spcAft>
              <a:defRPr/>
            </a:pPr>
            <a:r>
              <a:rPr lang="pt-BR" sz="2800" b="1" dirty="0"/>
              <a:t>     (</a:t>
            </a:r>
            <a:r>
              <a:rPr lang="pt-BR" sz="2000" b="1" dirty="0"/>
              <a:t>em outras palavras: </a:t>
            </a:r>
            <a:r>
              <a:rPr lang="pt-BR" sz="2800" b="1" dirty="0"/>
              <a:t>você pode escolher, optar...)</a:t>
            </a:r>
            <a:endParaRPr lang="pt-BR" sz="2800" b="1" dirty="0">
              <a:cs typeface="+mn-cs"/>
            </a:endParaRPr>
          </a:p>
        </p:txBody>
      </p:sp>
      <p:sp>
        <p:nvSpPr>
          <p:cNvPr id="4" name="Text Box 5"/>
          <p:cNvSpPr txBox="1">
            <a:spLocks noChangeArrowheads="1"/>
          </p:cNvSpPr>
          <p:nvPr/>
        </p:nvSpPr>
        <p:spPr bwMode="auto">
          <a:xfrm>
            <a:off x="226422" y="5726817"/>
            <a:ext cx="8562975" cy="954107"/>
          </a:xfrm>
          <a:prstGeom prst="rect">
            <a:avLst/>
          </a:prstGeom>
          <a:noFill/>
          <a:ln>
            <a:noFill/>
          </a:ln>
          <a:effec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57200" indent="-457200" eaLnBrk="1" fontAlgn="auto" hangingPunct="1">
              <a:spcBef>
                <a:spcPct val="50000"/>
              </a:spcBef>
              <a:spcAft>
                <a:spcPts val="1200"/>
              </a:spcAft>
              <a:buFont typeface="Wingdings" panose="05000000000000000000" pitchFamily="2" charset="2"/>
              <a:buChar char="§"/>
              <a:defRPr/>
            </a:pPr>
            <a:r>
              <a:rPr lang="pt-BR" sz="2800" b="1" dirty="0">
                <a:cs typeface="+mn-cs"/>
              </a:rPr>
              <a:t>É “contagioso”. O mesmo  tipo será replicado no outro...  </a:t>
            </a:r>
            <a:r>
              <a:rPr lang="pt-BR" sz="2800" b="1" dirty="0">
                <a:solidFill>
                  <a:srgbClr val="FF0000"/>
                </a:solidFill>
                <a:cs typeface="+mn-cs"/>
              </a:rPr>
              <a:t> (cuidado!!!!)</a:t>
            </a:r>
          </a:p>
        </p:txBody>
      </p:sp>
      <p:sp>
        <p:nvSpPr>
          <p:cNvPr id="5" name="Text Box 5"/>
          <p:cNvSpPr txBox="1">
            <a:spLocks noChangeArrowheads="1"/>
          </p:cNvSpPr>
          <p:nvPr/>
        </p:nvSpPr>
        <p:spPr bwMode="auto">
          <a:xfrm>
            <a:off x="226422" y="4480007"/>
            <a:ext cx="8562975" cy="954107"/>
          </a:xfrm>
          <a:prstGeom prst="rect">
            <a:avLst/>
          </a:prstGeom>
          <a:noFill/>
          <a:ln>
            <a:noFill/>
          </a:ln>
          <a:effec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57200" indent="-457200" eaLnBrk="1" fontAlgn="auto" hangingPunct="1">
              <a:spcBef>
                <a:spcPct val="50000"/>
              </a:spcBef>
              <a:spcAft>
                <a:spcPts val="1200"/>
              </a:spcAft>
              <a:buFont typeface="Wingdings" panose="05000000000000000000" pitchFamily="2" charset="2"/>
              <a:buChar char="§"/>
              <a:defRPr/>
            </a:pPr>
            <a:r>
              <a:rPr lang="pt-BR" sz="2800" b="1" dirty="0">
                <a:cs typeface="+mn-cs"/>
              </a:rPr>
              <a:t>Sentimentos opostos não surgem simultaneamente... (não coexistem)</a:t>
            </a:r>
          </a:p>
        </p:txBody>
      </p:sp>
      <p:sp>
        <p:nvSpPr>
          <p:cNvPr id="6" name="Text Box 5"/>
          <p:cNvSpPr txBox="1">
            <a:spLocks noChangeArrowheads="1"/>
          </p:cNvSpPr>
          <p:nvPr/>
        </p:nvSpPr>
        <p:spPr bwMode="auto">
          <a:xfrm>
            <a:off x="226422" y="3664085"/>
            <a:ext cx="8562975" cy="523220"/>
          </a:xfrm>
          <a:prstGeom prst="rect">
            <a:avLst/>
          </a:prstGeom>
          <a:noFill/>
          <a:ln>
            <a:noFill/>
          </a:ln>
          <a:effec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57200" indent="-457200" eaLnBrk="1" fontAlgn="auto" hangingPunct="1">
              <a:spcBef>
                <a:spcPct val="50000"/>
              </a:spcBef>
              <a:spcAft>
                <a:spcPts val="1200"/>
              </a:spcAft>
              <a:buFont typeface="Wingdings" panose="05000000000000000000" pitchFamily="2" charset="2"/>
              <a:buChar char="§"/>
              <a:defRPr/>
            </a:pPr>
            <a:r>
              <a:rPr lang="pt-BR" sz="2800" b="1" dirty="0">
                <a:cs typeface="+mn-cs"/>
              </a:rPr>
              <a:t>Sentimentos mais utilizados se multiplicam...</a:t>
            </a:r>
          </a:p>
        </p:txBody>
      </p:sp>
      <p:sp>
        <p:nvSpPr>
          <p:cNvPr id="7" name="Text Box 5"/>
          <p:cNvSpPr txBox="1">
            <a:spLocks noChangeArrowheads="1"/>
          </p:cNvSpPr>
          <p:nvPr/>
        </p:nvSpPr>
        <p:spPr bwMode="auto">
          <a:xfrm>
            <a:off x="226422" y="2848163"/>
            <a:ext cx="8562975" cy="523220"/>
          </a:xfrm>
          <a:prstGeom prst="rect">
            <a:avLst/>
          </a:prstGeom>
          <a:noFill/>
          <a:ln>
            <a:noFill/>
          </a:ln>
          <a:effec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57200" indent="-457200" eaLnBrk="1" fontAlgn="auto" hangingPunct="1">
              <a:spcBef>
                <a:spcPct val="50000"/>
              </a:spcBef>
              <a:spcAft>
                <a:spcPts val="1200"/>
              </a:spcAft>
              <a:buFont typeface="Wingdings" panose="05000000000000000000" pitchFamily="2" charset="2"/>
              <a:buChar char="§"/>
              <a:defRPr/>
            </a:pPr>
            <a:r>
              <a:rPr lang="pt-BR" sz="2800" b="1" dirty="0">
                <a:cs typeface="+mn-cs"/>
              </a:rPr>
              <a:t>Não há restrição. Uso ilimitado...</a:t>
            </a:r>
          </a:p>
        </p:txBody>
      </p:sp>
      <p:sp>
        <p:nvSpPr>
          <p:cNvPr id="2" name="CaixaDeTexto 1"/>
          <p:cNvSpPr txBox="1"/>
          <p:nvPr/>
        </p:nvSpPr>
        <p:spPr>
          <a:xfrm>
            <a:off x="191766" y="327390"/>
            <a:ext cx="8952234" cy="584775"/>
          </a:xfrm>
          <a:prstGeom prst="rect">
            <a:avLst/>
          </a:prstGeom>
          <a:noFill/>
        </p:spPr>
        <p:txBody>
          <a:bodyPr wrap="square" rtlCol="0">
            <a:spAutoFit/>
          </a:bodyPr>
          <a:lstStyle/>
          <a:p>
            <a:r>
              <a:rPr lang="pt-BR" sz="3200" b="1" dirty="0">
                <a:solidFill>
                  <a:srgbClr val="C00000"/>
                </a:solidFill>
                <a:effectLst>
                  <a:outerShdw blurRad="38100" dist="38100" dir="2700000" algn="tl">
                    <a:srgbClr val="C0C0C0"/>
                  </a:outerShdw>
                </a:effectLst>
                <a:latin typeface="Arial" panose="020B0604020202020204" pitchFamily="34" charset="0"/>
              </a:rPr>
              <a:t>Características do Sentimento/pensamento...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500" fill="hold"/>
                                        <p:tgtEl>
                                          <p:spTgt spid="8197"/>
                                        </p:tgtEl>
                                        <p:attrNameLst>
                                          <p:attrName>ppt_x</p:attrName>
                                        </p:attrNameLst>
                                      </p:cBhvr>
                                      <p:tavLst>
                                        <p:tav tm="0">
                                          <p:val>
                                            <p:strVal val="#ppt_x"/>
                                          </p:val>
                                        </p:tav>
                                        <p:tav tm="100000">
                                          <p:val>
                                            <p:strVal val="#ppt_x"/>
                                          </p:val>
                                        </p:tav>
                                      </p:tavLst>
                                    </p:anim>
                                    <p:anim calcmode="lin" valueType="num">
                                      <p:cBhvr additive="base">
                                        <p:cTn id="14"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4" grpId="0"/>
      <p:bldP spid="5" grpId="0"/>
      <p:bldP spid="6" grpId="0"/>
      <p:bldP spid="7"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E48032F3-092F-4991-9340-CEE85D446612}"/>
              </a:ext>
            </a:extLst>
          </p:cNvPr>
          <p:cNvSpPr txBox="1"/>
          <p:nvPr/>
        </p:nvSpPr>
        <p:spPr>
          <a:xfrm>
            <a:off x="178903" y="34488"/>
            <a:ext cx="8756375" cy="6999608"/>
          </a:xfrm>
          <a:prstGeom prst="rect">
            <a:avLst/>
          </a:prstGeom>
          <a:noFill/>
        </p:spPr>
        <p:txBody>
          <a:bodyPr wrap="square">
            <a:spAutoFit/>
          </a:bodyPr>
          <a:lstStyle/>
          <a:p>
            <a:pPr algn="just">
              <a:lnSpc>
                <a:spcPct val="115000"/>
              </a:lnSpc>
              <a:spcAft>
                <a:spcPts val="1000"/>
              </a:spcAft>
            </a:pPr>
            <a:r>
              <a:rPr lang="pt-BR" sz="2400" b="1" dirty="0">
                <a:highlight>
                  <a:srgbClr val="FFFF00"/>
                </a:highlight>
                <a:latin typeface="Verdana" panose="020B0604030504040204" pitchFamily="34" charset="0"/>
                <a:ea typeface="Verdana" panose="020B0604030504040204" pitchFamily="34" charset="0"/>
                <a:cs typeface="Times New Roman" panose="02020603050405020304" pitchFamily="18" charset="0"/>
              </a:rPr>
              <a:t>P. 313: Sentimento de suprir</a:t>
            </a:r>
            <a:r>
              <a:rPr lang="pt-BR" sz="2400" baseline="30000" dirty="0">
                <a:highlight>
                  <a:srgbClr val="FFFF00"/>
                </a:highlight>
                <a:latin typeface="Verdana" panose="020B0604030504040204" pitchFamily="34" charset="0"/>
                <a:ea typeface="Verdana" panose="020B0604030504040204" pitchFamily="34" charset="0"/>
                <a:cs typeface="Times New Roman" panose="02020603050405020304" pitchFamily="18" charset="0"/>
              </a:rPr>
              <a:t>(*)</a:t>
            </a:r>
            <a:r>
              <a:rPr lang="pt-BR" sz="2400" b="1" dirty="0">
                <a:highlight>
                  <a:srgbClr val="FFFF00"/>
                </a:highlight>
                <a:latin typeface="Verdana" panose="020B0604030504040204" pitchFamily="34" charset="0"/>
                <a:ea typeface="Verdana" panose="020B0604030504040204" pitchFamily="34" charset="0"/>
                <a:cs typeface="Times New Roman" panose="02020603050405020304" pitchFamily="18" charset="0"/>
              </a:rPr>
              <a:t>, sem pensar no retorno</a:t>
            </a:r>
          </a:p>
          <a:p>
            <a:pPr algn="just">
              <a:lnSpc>
                <a:spcPct val="115000"/>
              </a:lnSpc>
              <a:spcAft>
                <a:spcPts val="600"/>
              </a:spcAft>
            </a:pPr>
            <a:r>
              <a:rPr lang="pt-BR" sz="1900" dirty="0">
                <a:effectLst/>
                <a:latin typeface="Verdana" panose="020B0604030504040204" pitchFamily="34" charset="0"/>
                <a:ea typeface="Verdana" panose="020B0604030504040204" pitchFamily="34" charset="0"/>
                <a:cs typeface="Times New Roman" panose="02020603050405020304" pitchFamily="18" charset="0"/>
              </a:rPr>
              <a:t>Quando o filho ainda é pequeno e requer muita atenção, o que será que o marido pode fazer para a esposa ou a esposa para o seu marido?</a:t>
            </a:r>
          </a:p>
          <a:p>
            <a:pPr algn="just">
              <a:lnSpc>
                <a:spcPct val="115000"/>
              </a:lnSpc>
              <a:spcAft>
                <a:spcPts val="600"/>
              </a:spcAft>
            </a:pPr>
            <a:r>
              <a:rPr lang="pt-BR" sz="1900" b="1" dirty="0">
                <a:effectLst/>
                <a:latin typeface="Verdana" panose="020B0604030504040204" pitchFamily="34" charset="0"/>
                <a:ea typeface="Verdana" panose="020B0604030504040204" pitchFamily="34" charset="0"/>
                <a:cs typeface="Times New Roman" panose="02020603050405020304" pitchFamily="18" charset="0"/>
              </a:rPr>
              <a:t>Suprir outra pessoa </a:t>
            </a:r>
            <a:r>
              <a:rPr lang="pt-BR" sz="1900" dirty="0">
                <a:effectLst/>
                <a:latin typeface="Verdana" panose="020B0604030504040204" pitchFamily="34" charset="0"/>
                <a:ea typeface="Verdana" panose="020B0604030504040204" pitchFamily="34" charset="0"/>
                <a:cs typeface="Times New Roman" panose="02020603050405020304" pitchFamily="18" charset="0"/>
              </a:rPr>
              <a:t>não é uma atitude que se aplica apenas aos casais; ela é a base também dos relacionamentos humanos.</a:t>
            </a:r>
          </a:p>
          <a:p>
            <a:pPr algn="just">
              <a:lnSpc>
                <a:spcPct val="115000"/>
              </a:lnSpc>
              <a:spcAft>
                <a:spcPts val="600"/>
              </a:spcAft>
            </a:pPr>
            <a:r>
              <a:rPr lang="pt-BR" sz="1900" dirty="0">
                <a:effectLst/>
                <a:latin typeface="Verdana" panose="020B0604030504040204" pitchFamily="34" charset="0"/>
                <a:ea typeface="Verdana" panose="020B0604030504040204" pitchFamily="34" charset="0"/>
                <a:cs typeface="Times New Roman" panose="02020603050405020304" pitchFamily="18" charset="0"/>
              </a:rPr>
              <a:t>Todas as pessoas possuem defeitos e qualidades. No ser humano, deficiência em algo é uma coisa normal. O sentimento de suprir o outro é uma qualidade muito importante e necessária entre os seres humanos. </a:t>
            </a:r>
          </a:p>
          <a:p>
            <a:pPr algn="just">
              <a:lnSpc>
                <a:spcPct val="115000"/>
              </a:lnSpc>
              <a:spcAft>
                <a:spcPts val="600"/>
              </a:spcAft>
            </a:pPr>
            <a:r>
              <a:rPr lang="pt-BR" sz="1900" dirty="0">
                <a:effectLst/>
                <a:latin typeface="Verdana" panose="020B0604030504040204" pitchFamily="34" charset="0"/>
                <a:ea typeface="Verdana" panose="020B0604030504040204" pitchFamily="34" charset="0"/>
                <a:cs typeface="Times New Roman" panose="02020603050405020304" pitchFamily="18" charset="0"/>
              </a:rPr>
              <a:t>Um ponto que requer atenção é a </a:t>
            </a:r>
            <a:r>
              <a:rPr lang="pt-BR" sz="1900" b="1" dirty="0">
                <a:effectLst/>
                <a:highlight>
                  <a:srgbClr val="00FFFF"/>
                </a:highlight>
                <a:latin typeface="Verdana" panose="020B0604030504040204" pitchFamily="34" charset="0"/>
                <a:ea typeface="Verdana" panose="020B0604030504040204" pitchFamily="34" charset="0"/>
                <a:cs typeface="Times New Roman" panose="02020603050405020304" pitchFamily="18" charset="0"/>
              </a:rPr>
              <a:t>sua atitude mental no momento que está suprindo</a:t>
            </a:r>
            <a:r>
              <a:rPr lang="pt-BR" sz="1900" dirty="0">
                <a:effectLst/>
                <a:highlight>
                  <a:srgbClr val="00FFFF"/>
                </a:highlight>
                <a:latin typeface="Verdana" panose="020B0604030504040204" pitchFamily="34" charset="0"/>
                <a:ea typeface="Verdana" panose="020B0604030504040204" pitchFamily="34" charset="0"/>
                <a:cs typeface="Times New Roman" panose="02020603050405020304" pitchFamily="18" charset="0"/>
              </a:rPr>
              <a:t> </a:t>
            </a:r>
            <a:r>
              <a:rPr lang="pt-BR" sz="1900" b="1" dirty="0">
                <a:effectLst/>
                <a:highlight>
                  <a:srgbClr val="00FFFF"/>
                </a:highlight>
                <a:latin typeface="Verdana" panose="020B0604030504040204" pitchFamily="34" charset="0"/>
                <a:ea typeface="Verdana" panose="020B0604030504040204" pitchFamily="34" charset="0"/>
                <a:cs typeface="Times New Roman" panose="02020603050405020304" pitchFamily="18" charset="0"/>
              </a:rPr>
              <a:t>a outra parte</a:t>
            </a:r>
            <a:r>
              <a:rPr lang="pt-BR" sz="1900" dirty="0">
                <a:effectLst/>
                <a:latin typeface="Verdana" panose="020B0604030504040204" pitchFamily="34" charset="0"/>
                <a:ea typeface="Verdana" panose="020B0604030504040204" pitchFamily="34" charset="0"/>
                <a:cs typeface="Times New Roman" panose="02020603050405020304" pitchFamily="18" charset="0"/>
              </a:rPr>
              <a:t>. No casal — devido ao relacionamento mais próximo — não há reservas e por isso as cobranças mútuas podem ser fortes, mas a dica principal, aqui, é a </a:t>
            </a:r>
            <a:r>
              <a:rPr lang="pt-BR" sz="1900" b="1" dirty="0">
                <a:effectLst/>
                <a:latin typeface="Verdana" panose="020B0604030504040204" pitchFamily="34" charset="0"/>
                <a:ea typeface="Verdana" panose="020B0604030504040204" pitchFamily="34" charset="0"/>
                <a:cs typeface="Times New Roman" panose="02020603050405020304" pitchFamily="18" charset="0"/>
              </a:rPr>
              <a:t>atitude</a:t>
            </a:r>
            <a:r>
              <a:rPr lang="pt-BR" sz="1900" dirty="0">
                <a:effectLst/>
                <a:latin typeface="Verdana" panose="020B0604030504040204" pitchFamily="34" charset="0"/>
                <a:ea typeface="Verdana" panose="020B0604030504040204" pitchFamily="34" charset="0"/>
                <a:cs typeface="Times New Roman" panose="02020603050405020304" pitchFamily="18" charset="0"/>
              </a:rPr>
              <a:t> </a:t>
            </a:r>
            <a:r>
              <a:rPr lang="pt-BR" sz="1900" b="1" dirty="0">
                <a:effectLst/>
                <a:latin typeface="Verdana" panose="020B0604030504040204" pitchFamily="34" charset="0"/>
                <a:ea typeface="Verdana" panose="020B0604030504040204" pitchFamily="34" charset="0"/>
                <a:cs typeface="Times New Roman" panose="02020603050405020304" pitchFamily="18" charset="0"/>
              </a:rPr>
              <a:t>espontânea</a:t>
            </a:r>
            <a:r>
              <a:rPr lang="pt-BR" sz="1900" dirty="0">
                <a:effectLst/>
                <a:latin typeface="Verdana" panose="020B0604030504040204" pitchFamily="34" charset="0"/>
                <a:ea typeface="Verdana" panose="020B0604030504040204" pitchFamily="34" charset="0"/>
                <a:cs typeface="Times New Roman" panose="02020603050405020304" pitchFamily="18" charset="0"/>
              </a:rPr>
              <a:t> </a:t>
            </a:r>
            <a:r>
              <a:rPr lang="pt-BR" sz="1900" b="1" dirty="0">
                <a:effectLst/>
                <a:latin typeface="Verdana" panose="020B0604030504040204" pitchFamily="34" charset="0"/>
                <a:ea typeface="Verdana" panose="020B0604030504040204" pitchFamily="34" charset="0"/>
                <a:cs typeface="Times New Roman" panose="02020603050405020304" pitchFamily="18" charset="0"/>
              </a:rPr>
              <a:t>de doação</a:t>
            </a:r>
            <a:r>
              <a:rPr lang="pt-BR" sz="1900" dirty="0">
                <a:effectLst/>
                <a:latin typeface="Verdana" panose="020B0604030504040204" pitchFamily="34" charset="0"/>
                <a:ea typeface="Verdana" panose="020B0604030504040204" pitchFamily="34" charset="0"/>
                <a:cs typeface="Times New Roman" panose="02020603050405020304" pitchFamily="18" charset="0"/>
              </a:rPr>
              <a:t>, </a:t>
            </a:r>
            <a:r>
              <a:rPr lang="pt-BR" sz="1900" b="1" dirty="0">
                <a:effectLst/>
                <a:latin typeface="Verdana" panose="020B0604030504040204" pitchFamily="34" charset="0"/>
                <a:ea typeface="Verdana" panose="020B0604030504040204" pitchFamily="34" charset="0"/>
                <a:cs typeface="Times New Roman" panose="02020603050405020304" pitchFamily="18" charset="0"/>
              </a:rPr>
              <a:t>sem pensar no seu retorno</a:t>
            </a:r>
            <a:r>
              <a:rPr lang="pt-BR" sz="1900" dirty="0">
                <a:effectLst/>
                <a:latin typeface="Verdana" panose="020B0604030504040204" pitchFamily="34" charset="0"/>
                <a:ea typeface="Verdana" panose="020B0604030504040204" pitchFamily="34" charset="0"/>
                <a:cs typeface="Times New Roman" panose="02020603050405020304" pitchFamily="18" charset="0"/>
              </a:rPr>
              <a:t> </a:t>
            </a:r>
            <a:r>
              <a:rPr lang="pt-BR" sz="1900" dirty="0">
                <a:effectLst/>
                <a:highlight>
                  <a:srgbClr val="00FFFF"/>
                </a:highlight>
                <a:latin typeface="Verdana" panose="020B0604030504040204" pitchFamily="34" charset="0"/>
                <a:ea typeface="Verdana" panose="020B0604030504040204" pitchFamily="34" charset="0"/>
                <a:cs typeface="Times New Roman" panose="02020603050405020304" pitchFamily="18" charset="0"/>
              </a:rPr>
              <a:t>(</a:t>
            </a:r>
            <a:r>
              <a:rPr lang="pt-BR" sz="1900" dirty="0" err="1">
                <a:effectLst/>
                <a:highlight>
                  <a:srgbClr val="00FFFF"/>
                </a:highlight>
                <a:latin typeface="Verdana" panose="020B0604030504040204" pitchFamily="34" charset="0"/>
                <a:ea typeface="Verdana" panose="020B0604030504040204" pitchFamily="34" charset="0"/>
                <a:cs typeface="Times New Roman" panose="02020603050405020304" pitchFamily="18" charset="0"/>
              </a:rPr>
              <a:t>obs</a:t>
            </a:r>
            <a:r>
              <a:rPr lang="pt-BR" sz="1900" dirty="0">
                <a:effectLst/>
                <a:highlight>
                  <a:srgbClr val="00FFFF"/>
                </a:highlight>
                <a:latin typeface="Verdana" panose="020B0604030504040204" pitchFamily="34" charset="0"/>
                <a:ea typeface="Verdana" panose="020B0604030504040204" pitchFamily="34" charset="0"/>
                <a:cs typeface="Times New Roman" panose="02020603050405020304" pitchFamily="18" charset="0"/>
              </a:rPr>
              <a:t>: seja em palavras, seja em atitudes).</a:t>
            </a:r>
          </a:p>
          <a:p>
            <a:pPr algn="just">
              <a:lnSpc>
                <a:spcPct val="115000"/>
              </a:lnSpc>
              <a:spcAft>
                <a:spcPts val="600"/>
              </a:spcAft>
            </a:pPr>
            <a:endParaRPr lang="pt-BR" sz="400" baseline="30000" dirty="0">
              <a:effectLst/>
              <a:latin typeface="Verdana" panose="020B0604030504040204" pitchFamily="34" charset="0"/>
              <a:ea typeface="Verdana" panose="020B0604030504040204" pitchFamily="34" charset="0"/>
              <a:cs typeface="Times New Roman" panose="02020603050405020304" pitchFamily="18" charset="0"/>
            </a:endParaRPr>
          </a:p>
          <a:p>
            <a:pPr algn="r"/>
            <a:r>
              <a:rPr lang="pt-BR" sz="1800" baseline="30000" dirty="0">
                <a:effectLst/>
                <a:latin typeface="Verdana" panose="020B0604030504040204" pitchFamily="34" charset="0"/>
                <a:ea typeface="Verdana" panose="020B0604030504040204" pitchFamily="34" charset="0"/>
                <a:cs typeface="Times New Roman" panose="02020603050405020304" pitchFamily="18" charset="0"/>
              </a:rPr>
              <a:t>(*)</a:t>
            </a:r>
            <a:r>
              <a:rPr lang="pt-BR" sz="1800" dirty="0">
                <a:effectLst/>
                <a:latin typeface="Verdana" panose="020B0604030504040204" pitchFamily="34" charset="0"/>
                <a:ea typeface="Verdana" panose="020B0604030504040204" pitchFamily="34" charset="0"/>
                <a:cs typeface="Times New Roman" panose="02020603050405020304" pitchFamily="18" charset="0"/>
              </a:rPr>
              <a:t> suprir, complementar, completar, preencher</a:t>
            </a:r>
            <a:endParaRPr lang="pt-B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19057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92BD41F-3FE9-4B71-8600-3034E182E501}"/>
              </a:ext>
            </a:extLst>
          </p:cNvPr>
          <p:cNvSpPr txBox="1"/>
          <p:nvPr/>
        </p:nvSpPr>
        <p:spPr>
          <a:xfrm>
            <a:off x="506897" y="2445026"/>
            <a:ext cx="8368746" cy="1646605"/>
          </a:xfrm>
          <a:prstGeom prst="rect">
            <a:avLst/>
          </a:prstGeom>
          <a:noFill/>
        </p:spPr>
        <p:txBody>
          <a:bodyPr wrap="square" rtlCol="0">
            <a:spAutoFit/>
          </a:bodyPr>
          <a:lstStyle/>
          <a:p>
            <a:pPr algn="just">
              <a:spcAft>
                <a:spcPts val="600"/>
              </a:spcAft>
            </a:pPr>
            <a:r>
              <a:rPr lang="pt-BR" sz="24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Comentário</a:t>
            </a:r>
            <a:r>
              <a:rPr lang="pt-BR" sz="2400"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a:t>
            </a:r>
            <a:r>
              <a:rPr lang="pt-BR" sz="2400" dirty="0">
                <a:effectLst/>
                <a:latin typeface="Verdana" panose="020B0604030504040204" pitchFamily="34" charset="0"/>
                <a:ea typeface="MS Mincho" panose="02020609040205080304" pitchFamily="49" charset="-128"/>
                <a:cs typeface="Times New Roman" panose="02020603050405020304" pitchFamily="18" charset="0"/>
              </a:rPr>
              <a:t> </a:t>
            </a:r>
          </a:p>
          <a:p>
            <a:pPr algn="just">
              <a:spcAft>
                <a:spcPts val="600"/>
              </a:spcAft>
            </a:pPr>
            <a:r>
              <a:rPr lang="pt-BR" sz="2400" dirty="0">
                <a:effectLst/>
                <a:latin typeface="Verdana" panose="020B0604030504040204" pitchFamily="34" charset="0"/>
                <a:ea typeface="MS Mincho" panose="02020609040205080304" pitchFamily="49" charset="-128"/>
                <a:cs typeface="Times New Roman" panose="02020603050405020304" pitchFamily="18" charset="0"/>
              </a:rPr>
              <a:t>Importante, portanto, perceber que tipo de pensamento/sentimento estou utilizando no momento de suas boas ações (aparentes).</a:t>
            </a:r>
            <a:endParaRPr lang="pt-BR" sz="2400" dirty="0"/>
          </a:p>
        </p:txBody>
      </p:sp>
    </p:spTree>
    <p:extLst>
      <p:ext uri="{BB962C8B-B14F-4D97-AF65-F5344CB8AC3E}">
        <p14:creationId xmlns:p14="http://schemas.microsoft.com/office/powerpoint/2010/main" val="153243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9E61BC63-12C3-434D-972A-22FA6C0DE5B1}"/>
              </a:ext>
            </a:extLst>
          </p:cNvPr>
          <p:cNvSpPr txBox="1"/>
          <p:nvPr/>
        </p:nvSpPr>
        <p:spPr>
          <a:xfrm>
            <a:off x="168219" y="39671"/>
            <a:ext cx="8582438" cy="523220"/>
          </a:xfrm>
          <a:prstGeom prst="rect">
            <a:avLst/>
          </a:prstGeom>
          <a:noFill/>
        </p:spPr>
        <p:txBody>
          <a:bodyPr wrap="square" rtlCol="0">
            <a:spAutoFit/>
          </a:bodyPr>
          <a:lstStyle/>
          <a:p>
            <a:pPr indent="-252000" algn="just"/>
            <a:r>
              <a:rPr lang="pt-BR" sz="2800" b="1" dirty="0">
                <a:highlight>
                  <a:srgbClr val="FFFF00"/>
                </a:highlight>
                <a:latin typeface="Verdana" panose="020B0604030504040204" pitchFamily="34" charset="0"/>
                <a:ea typeface="Verdana" panose="020B0604030504040204" pitchFamily="34" charset="0"/>
              </a:rPr>
              <a:t>4. Lembrete do curso:</a:t>
            </a:r>
          </a:p>
        </p:txBody>
      </p:sp>
      <p:pic>
        <p:nvPicPr>
          <p:cNvPr id="4" name="Imagem 3">
            <a:extLst>
              <a:ext uri="{FF2B5EF4-FFF2-40B4-BE49-F238E27FC236}">
                <a16:creationId xmlns:a16="http://schemas.microsoft.com/office/drawing/2014/main" id="{247EFCB0-4DB2-496A-BCCE-5E7A16ED714F}"/>
              </a:ext>
            </a:extLst>
          </p:cNvPr>
          <p:cNvPicPr/>
          <p:nvPr/>
        </p:nvPicPr>
        <p:blipFill>
          <a:blip r:embed="rId2">
            <a:extLst>
              <a:ext uri="{28A0092B-C50C-407E-A947-70E740481C1C}">
                <a14:useLocalDpi xmlns:a14="http://schemas.microsoft.com/office/drawing/2010/main" val="0"/>
              </a:ext>
            </a:extLst>
          </a:blip>
          <a:stretch>
            <a:fillRect/>
          </a:stretch>
        </p:blipFill>
        <p:spPr>
          <a:xfrm>
            <a:off x="168219" y="1561126"/>
            <a:ext cx="8929811" cy="3430389"/>
          </a:xfrm>
          <a:prstGeom prst="rect">
            <a:avLst/>
          </a:prstGeom>
        </p:spPr>
      </p:pic>
      <p:sp>
        <p:nvSpPr>
          <p:cNvPr id="8" name="CaixaDeTexto 7">
            <a:extLst>
              <a:ext uri="{FF2B5EF4-FFF2-40B4-BE49-F238E27FC236}">
                <a16:creationId xmlns:a16="http://schemas.microsoft.com/office/drawing/2014/main" id="{6B13832A-CB90-42B1-B9EE-1DD25651F942}"/>
              </a:ext>
            </a:extLst>
          </p:cNvPr>
          <p:cNvSpPr txBox="1"/>
          <p:nvPr/>
        </p:nvSpPr>
        <p:spPr>
          <a:xfrm>
            <a:off x="2179350" y="1299516"/>
            <a:ext cx="4560176" cy="523220"/>
          </a:xfrm>
          <a:prstGeom prst="rect">
            <a:avLst/>
          </a:prstGeom>
          <a:solidFill>
            <a:schemeClr val="accent5">
              <a:lumMod val="20000"/>
              <a:lumOff val="80000"/>
            </a:schemeClr>
          </a:solidFill>
        </p:spPr>
        <p:txBody>
          <a:bodyPr wrap="square" rtlCol="0">
            <a:spAutoFit/>
          </a:bodyPr>
          <a:lstStyle/>
          <a:p>
            <a:r>
              <a:rPr lang="pt-BR" sz="2800" b="1" dirty="0">
                <a:solidFill>
                  <a:srgbClr val="FF0000"/>
                </a:solidFill>
                <a:latin typeface="Arial" panose="020B0604020202020204" pitchFamily="34" charset="0"/>
                <a:cs typeface="Arial" panose="020B0604020202020204" pitchFamily="34" charset="0"/>
              </a:rPr>
              <a:t>Lei da causalidade moral</a:t>
            </a:r>
          </a:p>
        </p:txBody>
      </p:sp>
      <p:grpSp>
        <p:nvGrpSpPr>
          <p:cNvPr id="7" name="Agrupar 6">
            <a:extLst>
              <a:ext uri="{FF2B5EF4-FFF2-40B4-BE49-F238E27FC236}">
                <a16:creationId xmlns:a16="http://schemas.microsoft.com/office/drawing/2014/main" id="{3638F93D-5D5F-42BA-9837-991918A8667D}"/>
              </a:ext>
            </a:extLst>
          </p:cNvPr>
          <p:cNvGrpSpPr/>
          <p:nvPr/>
        </p:nvGrpSpPr>
        <p:grpSpPr>
          <a:xfrm>
            <a:off x="45970" y="3084916"/>
            <a:ext cx="2435087" cy="3319755"/>
            <a:chOff x="0" y="3498574"/>
            <a:chExt cx="2435087" cy="3319755"/>
          </a:xfrm>
        </p:grpSpPr>
        <p:grpSp>
          <p:nvGrpSpPr>
            <p:cNvPr id="9" name="Agrupar 8">
              <a:extLst>
                <a:ext uri="{FF2B5EF4-FFF2-40B4-BE49-F238E27FC236}">
                  <a16:creationId xmlns:a16="http://schemas.microsoft.com/office/drawing/2014/main" id="{B44F4C46-AEC3-4C56-8816-B7717F8D18D3}"/>
                </a:ext>
              </a:extLst>
            </p:cNvPr>
            <p:cNvGrpSpPr/>
            <p:nvPr/>
          </p:nvGrpSpPr>
          <p:grpSpPr>
            <a:xfrm>
              <a:off x="69574" y="4313583"/>
              <a:ext cx="2365513" cy="2504746"/>
              <a:chOff x="69574" y="4313583"/>
              <a:chExt cx="2365513" cy="2504746"/>
            </a:xfrm>
          </p:grpSpPr>
          <p:sp>
            <p:nvSpPr>
              <p:cNvPr id="2" name="CaixaDeTexto 1">
                <a:extLst>
                  <a:ext uri="{FF2B5EF4-FFF2-40B4-BE49-F238E27FC236}">
                    <a16:creationId xmlns:a16="http://schemas.microsoft.com/office/drawing/2014/main" id="{2B938117-2B17-417E-8487-C73B5C8A7D62}"/>
                  </a:ext>
                </a:extLst>
              </p:cNvPr>
              <p:cNvSpPr txBox="1"/>
              <p:nvPr/>
            </p:nvSpPr>
            <p:spPr>
              <a:xfrm>
                <a:off x="69574" y="6295109"/>
                <a:ext cx="2365513" cy="523220"/>
              </a:xfrm>
              <a:prstGeom prst="rect">
                <a:avLst/>
              </a:prstGeom>
              <a:noFill/>
            </p:spPr>
            <p:txBody>
              <a:bodyPr wrap="square" rtlCol="0">
                <a:spAutoFit/>
              </a:bodyPr>
              <a:lstStyle/>
              <a:p>
                <a:pPr algn="ctr"/>
                <a:r>
                  <a:rPr lang="pt-BR" sz="2800" b="1" dirty="0"/>
                  <a:t>Benevolência</a:t>
                </a:r>
              </a:p>
            </p:txBody>
          </p:sp>
          <p:cxnSp>
            <p:nvCxnSpPr>
              <p:cNvPr id="6" name="Conector de Seta Reta 5">
                <a:extLst>
                  <a:ext uri="{FF2B5EF4-FFF2-40B4-BE49-F238E27FC236}">
                    <a16:creationId xmlns:a16="http://schemas.microsoft.com/office/drawing/2014/main" id="{99B2AF4E-FE21-440B-96FC-E000BAAF2B19}"/>
                  </a:ext>
                </a:extLst>
              </p:cNvPr>
              <p:cNvCxnSpPr>
                <a:cxnSpLocks/>
              </p:cNvCxnSpPr>
              <p:nvPr/>
            </p:nvCxnSpPr>
            <p:spPr>
              <a:xfrm>
                <a:off x="546652" y="4313583"/>
                <a:ext cx="0" cy="198152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grpSp>
        <p:sp>
          <p:nvSpPr>
            <p:cNvPr id="5" name="Elipse 4">
              <a:extLst>
                <a:ext uri="{FF2B5EF4-FFF2-40B4-BE49-F238E27FC236}">
                  <a16:creationId xmlns:a16="http://schemas.microsoft.com/office/drawing/2014/main" id="{7041C7E9-D33E-432C-BFD3-5BCC7FA7B1EC}"/>
                </a:ext>
              </a:extLst>
            </p:cNvPr>
            <p:cNvSpPr/>
            <p:nvPr/>
          </p:nvSpPr>
          <p:spPr>
            <a:xfrm>
              <a:off x="0" y="3498574"/>
              <a:ext cx="1699591" cy="1063487"/>
            </a:xfrm>
            <a:prstGeom prst="ellipse">
              <a:avLst/>
            </a:prstGeom>
            <a:solidFill>
              <a:srgbClr val="FFCC00">
                <a:alpha val="5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276667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771775" y="1166813"/>
            <a:ext cx="561657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pt-BR" sz="2400" b="1" dirty="0">
                <a:latin typeface="Arial" panose="020B0604020202020204" pitchFamily="34" charset="0"/>
              </a:rPr>
              <a:t>James Allen </a:t>
            </a:r>
          </a:p>
          <a:p>
            <a:pPr eaLnBrk="1" hangingPunct="1"/>
            <a:r>
              <a:rPr lang="en-US" altLang="pt-BR" sz="2000" dirty="0" err="1">
                <a:latin typeface="Arial" panose="020B0604020202020204" pitchFamily="34" charset="0"/>
              </a:rPr>
              <a:t>escritor</a:t>
            </a:r>
            <a:r>
              <a:rPr lang="en-US" altLang="pt-BR" sz="2000" dirty="0">
                <a:latin typeface="Arial" panose="020B0604020202020204" pitchFamily="34" charset="0"/>
              </a:rPr>
              <a:t>, </a:t>
            </a:r>
            <a:r>
              <a:rPr lang="en-US" altLang="pt-BR" sz="2000" dirty="0" err="1">
                <a:latin typeface="Arial" panose="020B0604020202020204" pitchFamily="34" charset="0"/>
              </a:rPr>
              <a:t>filósofo</a:t>
            </a:r>
            <a:r>
              <a:rPr lang="en-US" altLang="pt-BR" sz="2000" dirty="0">
                <a:latin typeface="Arial" panose="020B0604020202020204" pitchFamily="34" charset="0"/>
              </a:rPr>
              <a:t> </a:t>
            </a:r>
            <a:r>
              <a:rPr lang="en-US" altLang="pt-BR" sz="2000" dirty="0" err="1">
                <a:latin typeface="Arial" panose="020B0604020202020204" pitchFamily="34" charset="0"/>
              </a:rPr>
              <a:t>inglês</a:t>
            </a:r>
            <a:r>
              <a:rPr lang="en-US" altLang="pt-BR" sz="2000" dirty="0">
                <a:latin typeface="Arial" panose="020B0604020202020204" pitchFamily="34" charset="0"/>
              </a:rPr>
              <a:t>, 1864-1912</a:t>
            </a:r>
          </a:p>
          <a:p>
            <a:pPr eaLnBrk="1" hangingPunct="1"/>
            <a:endParaRPr lang="en-US" altLang="pt-BR" sz="2000" dirty="0">
              <a:latin typeface="Arial" panose="020B0604020202020204" pitchFamily="34" charset="0"/>
            </a:endParaRPr>
          </a:p>
          <a:p>
            <a:pPr eaLnBrk="1" hangingPunct="1"/>
            <a:r>
              <a:rPr lang="en-US" altLang="pt-BR" dirty="0" err="1">
                <a:latin typeface="Arial" panose="020B0604020202020204" pitchFamily="34" charset="0"/>
              </a:rPr>
              <a:t>Livrinho</a:t>
            </a:r>
            <a:r>
              <a:rPr lang="en-US" altLang="pt-BR" dirty="0">
                <a:latin typeface="Arial" panose="020B0604020202020204" pitchFamily="34" charset="0"/>
              </a:rPr>
              <a:t>: O </a:t>
            </a:r>
            <a:r>
              <a:rPr lang="en-US" altLang="pt-BR" dirty="0" err="1">
                <a:latin typeface="Arial" panose="020B0604020202020204" pitchFamily="34" charset="0"/>
              </a:rPr>
              <a:t>Homem</a:t>
            </a:r>
            <a:r>
              <a:rPr lang="en-US" altLang="pt-BR" dirty="0">
                <a:latin typeface="Arial" panose="020B0604020202020204" pitchFamily="34" charset="0"/>
              </a:rPr>
              <a:t> é </a:t>
            </a:r>
            <a:r>
              <a:rPr lang="en-US" altLang="pt-BR" dirty="0" err="1">
                <a:latin typeface="Arial" panose="020B0604020202020204" pitchFamily="34" charset="0"/>
              </a:rPr>
              <a:t>aquilo</a:t>
            </a:r>
            <a:r>
              <a:rPr lang="en-US" altLang="pt-BR" dirty="0">
                <a:latin typeface="Arial" panose="020B0604020202020204" pitchFamily="34" charset="0"/>
              </a:rPr>
              <a:t> que </a:t>
            </a:r>
            <a:r>
              <a:rPr lang="en-US" altLang="pt-BR" dirty="0" err="1">
                <a:latin typeface="Arial" panose="020B0604020202020204" pitchFamily="34" charset="0"/>
              </a:rPr>
              <a:t>ele</a:t>
            </a:r>
            <a:r>
              <a:rPr lang="en-US" altLang="pt-BR" dirty="0">
                <a:latin typeface="Arial" panose="020B0604020202020204" pitchFamily="34" charset="0"/>
              </a:rPr>
              <a:t> </a:t>
            </a:r>
            <a:r>
              <a:rPr lang="en-US" altLang="pt-BR" dirty="0" err="1">
                <a:latin typeface="Arial" panose="020B0604020202020204" pitchFamily="34" charset="0"/>
              </a:rPr>
              <a:t>pensa</a:t>
            </a:r>
            <a:r>
              <a:rPr lang="en-US" altLang="pt-BR" dirty="0">
                <a:latin typeface="Arial" panose="020B0604020202020204" pitchFamily="34" charset="0"/>
              </a:rPr>
              <a:t>, 65 </a:t>
            </a:r>
            <a:r>
              <a:rPr lang="en-US" altLang="pt-BR" dirty="0" err="1">
                <a:latin typeface="Arial" panose="020B0604020202020204" pitchFamily="34" charset="0"/>
              </a:rPr>
              <a:t>págs</a:t>
            </a:r>
            <a:r>
              <a:rPr lang="en-US" altLang="pt-BR" dirty="0">
                <a:latin typeface="Arial" panose="020B0604020202020204" pitchFamily="34" charset="0"/>
              </a:rPr>
              <a:t>.</a:t>
            </a:r>
          </a:p>
        </p:txBody>
      </p:sp>
      <p:pic>
        <p:nvPicPr>
          <p:cNvPr id="7171" name="Picture 8" descr="james_all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88913"/>
            <a:ext cx="227012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9"/>
          <p:cNvSpPr txBox="1">
            <a:spLocks noChangeArrowheads="1"/>
          </p:cNvSpPr>
          <p:nvPr/>
        </p:nvSpPr>
        <p:spPr bwMode="auto">
          <a:xfrm>
            <a:off x="230188" y="3074988"/>
            <a:ext cx="84248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pt-BR" sz="2400" dirty="0">
                <a:solidFill>
                  <a:srgbClr val="FF0000"/>
                </a:solidFill>
                <a:latin typeface="Arial" panose="020B0604020202020204" pitchFamily="34" charset="0"/>
              </a:rPr>
              <a:t>O </a:t>
            </a:r>
            <a:r>
              <a:rPr lang="en-US" altLang="pt-BR" sz="2400" dirty="0" err="1">
                <a:solidFill>
                  <a:srgbClr val="FF0000"/>
                </a:solidFill>
                <a:latin typeface="Arial" panose="020B0604020202020204" pitchFamily="34" charset="0"/>
              </a:rPr>
              <a:t>pensamento</a:t>
            </a:r>
            <a:r>
              <a:rPr lang="en-US" altLang="pt-BR" sz="2400" dirty="0">
                <a:solidFill>
                  <a:srgbClr val="FF0000"/>
                </a:solidFill>
                <a:latin typeface="Arial" panose="020B0604020202020204" pitchFamily="34" charset="0"/>
              </a:rPr>
              <a:t> </a:t>
            </a:r>
            <a:r>
              <a:rPr lang="en-US" altLang="pt-BR" sz="2400" dirty="0" err="1">
                <a:solidFill>
                  <a:srgbClr val="FF0000"/>
                </a:solidFill>
                <a:latin typeface="Arial" panose="020B0604020202020204" pitchFamily="34" charset="0"/>
              </a:rPr>
              <a:t>faz</a:t>
            </a:r>
            <a:r>
              <a:rPr lang="en-US" altLang="pt-BR" sz="2400" dirty="0">
                <a:solidFill>
                  <a:srgbClr val="FF0000"/>
                </a:solidFill>
                <a:latin typeface="Arial" panose="020B0604020202020204" pitchFamily="34" charset="0"/>
              </a:rPr>
              <a:t> o </a:t>
            </a:r>
            <a:r>
              <a:rPr lang="en-US" altLang="pt-BR" sz="2400" dirty="0" err="1">
                <a:solidFill>
                  <a:srgbClr val="FF0000"/>
                </a:solidFill>
                <a:latin typeface="Arial" panose="020B0604020202020204" pitchFamily="34" charset="0"/>
              </a:rPr>
              <a:t>homem</a:t>
            </a:r>
            <a:r>
              <a:rPr lang="en-US" altLang="pt-BR" sz="2400" dirty="0">
                <a:solidFill>
                  <a:srgbClr val="FF0000"/>
                </a:solidFill>
                <a:latin typeface="Arial" panose="020B0604020202020204" pitchFamily="34" charset="0"/>
              </a:rPr>
              <a:t>; por </a:t>
            </a:r>
            <a:r>
              <a:rPr lang="en-US" altLang="pt-BR" sz="2400" dirty="0" err="1">
                <a:solidFill>
                  <a:srgbClr val="FF0000"/>
                </a:solidFill>
                <a:latin typeface="Arial" panose="020B0604020202020204" pitchFamily="34" charset="0"/>
              </a:rPr>
              <a:t>isso</a:t>
            </a:r>
            <a:r>
              <a:rPr lang="en-US" altLang="pt-BR" sz="2400" dirty="0">
                <a:solidFill>
                  <a:srgbClr val="FF0000"/>
                </a:solidFill>
                <a:latin typeface="Arial" panose="020B0604020202020204" pitchFamily="34" charset="0"/>
              </a:rPr>
              <a:t> o </a:t>
            </a:r>
            <a:r>
              <a:rPr lang="en-US" altLang="pt-BR" sz="2400" dirty="0" err="1">
                <a:solidFill>
                  <a:srgbClr val="FF0000"/>
                </a:solidFill>
                <a:latin typeface="Arial" panose="020B0604020202020204" pitchFamily="34" charset="0"/>
              </a:rPr>
              <a:t>bom</a:t>
            </a:r>
            <a:r>
              <a:rPr lang="en-US" altLang="pt-BR" sz="2400" dirty="0">
                <a:solidFill>
                  <a:srgbClr val="FF0000"/>
                </a:solidFill>
                <a:latin typeface="Arial" panose="020B0604020202020204" pitchFamily="34" charset="0"/>
              </a:rPr>
              <a:t> </a:t>
            </a:r>
            <a:r>
              <a:rPr lang="en-US" altLang="pt-BR" sz="2400" dirty="0" err="1">
                <a:solidFill>
                  <a:srgbClr val="FF0000"/>
                </a:solidFill>
                <a:latin typeface="Arial" panose="020B0604020202020204" pitchFamily="34" charset="0"/>
              </a:rPr>
              <a:t>pensamento</a:t>
            </a:r>
            <a:r>
              <a:rPr lang="en-US" altLang="pt-BR" sz="2400" dirty="0">
                <a:solidFill>
                  <a:srgbClr val="FF0000"/>
                </a:solidFill>
                <a:latin typeface="Arial" panose="020B0604020202020204" pitchFamily="34" charset="0"/>
              </a:rPr>
              <a:t> é a </a:t>
            </a:r>
            <a:r>
              <a:rPr lang="en-US" altLang="pt-BR" sz="2400" dirty="0" err="1">
                <a:solidFill>
                  <a:srgbClr val="FF0000"/>
                </a:solidFill>
                <a:latin typeface="Arial" panose="020B0604020202020204" pitchFamily="34" charset="0"/>
              </a:rPr>
              <a:t>coisa</a:t>
            </a:r>
            <a:r>
              <a:rPr lang="en-US" altLang="pt-BR" sz="2400" dirty="0">
                <a:solidFill>
                  <a:srgbClr val="FF0000"/>
                </a:solidFill>
                <a:latin typeface="Arial" panose="020B0604020202020204" pitchFamily="34" charset="0"/>
              </a:rPr>
              <a:t> </a:t>
            </a:r>
            <a:r>
              <a:rPr lang="en-US" altLang="pt-BR" sz="2400" dirty="0" err="1">
                <a:solidFill>
                  <a:srgbClr val="FF0000"/>
                </a:solidFill>
                <a:latin typeface="Arial" panose="020B0604020202020204" pitchFamily="34" charset="0"/>
              </a:rPr>
              <a:t>mais</a:t>
            </a:r>
            <a:r>
              <a:rPr lang="en-US" altLang="pt-BR" sz="2400" dirty="0">
                <a:solidFill>
                  <a:srgbClr val="FF0000"/>
                </a:solidFill>
                <a:latin typeface="Arial" panose="020B0604020202020204" pitchFamily="34" charset="0"/>
              </a:rPr>
              <a:t> </a:t>
            </a:r>
            <a:r>
              <a:rPr lang="en-US" altLang="pt-BR" sz="2400" dirty="0" err="1">
                <a:solidFill>
                  <a:srgbClr val="FF0000"/>
                </a:solidFill>
                <a:latin typeface="Arial" panose="020B0604020202020204" pitchFamily="34" charset="0"/>
              </a:rPr>
              <a:t>importante</a:t>
            </a:r>
            <a:r>
              <a:rPr lang="en-US" altLang="pt-BR" sz="2400" dirty="0">
                <a:solidFill>
                  <a:srgbClr val="FF0000"/>
                </a:solidFill>
                <a:latin typeface="Arial" panose="020B0604020202020204" pitchFamily="34" charset="0"/>
              </a:rPr>
              <a:t> da </a:t>
            </a:r>
            <a:r>
              <a:rPr lang="en-US" altLang="pt-BR" sz="2400" dirty="0" err="1">
                <a:solidFill>
                  <a:srgbClr val="FF0000"/>
                </a:solidFill>
                <a:latin typeface="Arial" panose="020B0604020202020204" pitchFamily="34" charset="0"/>
              </a:rPr>
              <a:t>vida</a:t>
            </a:r>
            <a:r>
              <a:rPr lang="en-US" altLang="pt-BR" sz="2400" dirty="0">
                <a:solidFill>
                  <a:srgbClr val="FF0000"/>
                </a:solidFill>
                <a:latin typeface="Arial" panose="020B0604020202020204" pitchFamily="34" charset="0"/>
              </a:rPr>
              <a:t>. </a:t>
            </a:r>
            <a:endParaRPr lang="en-US" altLang="pt-BR" sz="2400" dirty="0">
              <a:solidFill>
                <a:srgbClr val="FFFF00"/>
              </a:solidFill>
              <a:latin typeface="Arial" panose="020B0604020202020204" pitchFamily="34" charset="0"/>
            </a:endParaRPr>
          </a:p>
        </p:txBody>
      </p:sp>
      <p:sp>
        <p:nvSpPr>
          <p:cNvPr id="6" name="Text Box 9"/>
          <p:cNvSpPr txBox="1">
            <a:spLocks noChangeArrowheads="1"/>
          </p:cNvSpPr>
          <p:nvPr/>
        </p:nvSpPr>
        <p:spPr bwMode="auto">
          <a:xfrm>
            <a:off x="230188" y="4260850"/>
            <a:ext cx="84248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pt-BR" sz="2400" dirty="0" err="1">
                <a:latin typeface="Arial" panose="020B0604020202020204" pitchFamily="34" charset="0"/>
              </a:rPr>
              <a:t>Os</a:t>
            </a:r>
            <a:r>
              <a:rPr lang="en-US" altLang="pt-BR" sz="2400" dirty="0">
                <a:latin typeface="Arial" panose="020B0604020202020204" pitchFamily="34" charset="0"/>
              </a:rPr>
              <a:t> </a:t>
            </a:r>
            <a:r>
              <a:rPr lang="en-US" altLang="pt-BR" sz="2400" dirty="0" err="1">
                <a:latin typeface="Arial" panose="020B0604020202020204" pitchFamily="34" charset="0"/>
              </a:rPr>
              <a:t>homens</a:t>
            </a:r>
            <a:r>
              <a:rPr lang="en-US" altLang="pt-BR" sz="2400" dirty="0">
                <a:latin typeface="Arial" panose="020B0604020202020204" pitchFamily="34" charset="0"/>
              </a:rPr>
              <a:t> </a:t>
            </a:r>
            <a:r>
              <a:rPr lang="en-US" altLang="pt-BR" sz="2400" dirty="0" err="1">
                <a:latin typeface="Arial" panose="020B0604020202020204" pitchFamily="34" charset="0"/>
              </a:rPr>
              <a:t>não</a:t>
            </a:r>
            <a:r>
              <a:rPr lang="en-US" altLang="pt-BR" sz="2400" dirty="0">
                <a:latin typeface="Arial" panose="020B0604020202020204" pitchFamily="34" charset="0"/>
              </a:rPr>
              <a:t> </a:t>
            </a:r>
            <a:r>
              <a:rPr lang="en-US" altLang="pt-BR" sz="2400" dirty="0" err="1">
                <a:latin typeface="Arial" panose="020B0604020202020204" pitchFamily="34" charset="0"/>
              </a:rPr>
              <a:t>atraem</a:t>
            </a:r>
            <a:r>
              <a:rPr lang="en-US" altLang="pt-BR" sz="2400" dirty="0">
                <a:latin typeface="Arial" panose="020B0604020202020204" pitchFamily="34" charset="0"/>
              </a:rPr>
              <a:t> </a:t>
            </a:r>
            <a:r>
              <a:rPr lang="en-US" altLang="pt-BR" sz="2400" dirty="0" err="1">
                <a:latin typeface="Arial" panose="020B0604020202020204" pitchFamily="34" charset="0"/>
              </a:rPr>
              <a:t>aquilo</a:t>
            </a:r>
            <a:r>
              <a:rPr lang="en-US" altLang="pt-BR" sz="2400" dirty="0">
                <a:latin typeface="Arial" panose="020B0604020202020204" pitchFamily="34" charset="0"/>
              </a:rPr>
              <a:t> que </a:t>
            </a:r>
            <a:r>
              <a:rPr lang="en-US" altLang="pt-BR" sz="2400" dirty="0" err="1">
                <a:latin typeface="Arial" panose="020B0604020202020204" pitchFamily="34" charset="0"/>
              </a:rPr>
              <a:t>eles</a:t>
            </a:r>
            <a:r>
              <a:rPr lang="en-US" altLang="pt-BR" sz="2400" dirty="0">
                <a:latin typeface="Arial" panose="020B0604020202020204" pitchFamily="34" charset="0"/>
              </a:rPr>
              <a:t> </a:t>
            </a:r>
            <a:r>
              <a:rPr lang="en-US" altLang="pt-BR" sz="2400" dirty="0" err="1">
                <a:latin typeface="Arial" panose="020B0604020202020204" pitchFamily="34" charset="0"/>
              </a:rPr>
              <a:t>querem</a:t>
            </a:r>
            <a:r>
              <a:rPr lang="en-US" altLang="pt-BR" sz="2400" dirty="0">
                <a:latin typeface="Arial" panose="020B0604020202020204" pitchFamily="34" charset="0"/>
              </a:rPr>
              <a:t>, mas </a:t>
            </a:r>
            <a:r>
              <a:rPr lang="en-US" altLang="pt-BR" sz="2400" dirty="0" err="1">
                <a:latin typeface="Arial" panose="020B0604020202020204" pitchFamily="34" charset="0"/>
              </a:rPr>
              <a:t>aquilo</a:t>
            </a:r>
            <a:r>
              <a:rPr lang="en-US" altLang="pt-BR" sz="2400" dirty="0">
                <a:latin typeface="Arial" panose="020B0604020202020204" pitchFamily="34" charset="0"/>
              </a:rPr>
              <a:t> que </a:t>
            </a:r>
            <a:r>
              <a:rPr lang="en-US" altLang="pt-BR" sz="2400" dirty="0" err="1">
                <a:latin typeface="Arial" panose="020B0604020202020204" pitchFamily="34" charset="0"/>
              </a:rPr>
              <a:t>eles</a:t>
            </a:r>
            <a:r>
              <a:rPr lang="en-US" altLang="pt-BR" sz="2400" dirty="0">
                <a:latin typeface="Arial" panose="020B0604020202020204" pitchFamily="34" charset="0"/>
              </a:rPr>
              <a:t> </a:t>
            </a:r>
            <a:r>
              <a:rPr lang="en-US" altLang="pt-BR" sz="2400" dirty="0" err="1">
                <a:latin typeface="Arial" panose="020B0604020202020204" pitchFamily="34" charset="0"/>
              </a:rPr>
              <a:t>são</a:t>
            </a:r>
            <a:r>
              <a:rPr lang="en-US" altLang="pt-BR" sz="2400" dirty="0">
                <a:latin typeface="Arial" panose="020B0604020202020204" pitchFamily="34" charset="0"/>
              </a:rPr>
              <a:t>.</a:t>
            </a:r>
            <a:endParaRPr lang="en-US" altLang="pt-BR" sz="2400" dirty="0">
              <a:solidFill>
                <a:srgbClr val="FF0000"/>
              </a:solidFill>
              <a:latin typeface="Arial" panose="020B0604020202020204" pitchFamily="34" charset="0"/>
            </a:endParaRPr>
          </a:p>
        </p:txBody>
      </p:sp>
      <p:sp>
        <p:nvSpPr>
          <p:cNvPr id="7" name="Text Box 9"/>
          <p:cNvSpPr txBox="1">
            <a:spLocks noChangeArrowheads="1"/>
          </p:cNvSpPr>
          <p:nvPr/>
        </p:nvSpPr>
        <p:spPr bwMode="auto">
          <a:xfrm>
            <a:off x="230188" y="5445125"/>
            <a:ext cx="8424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pt-BR" sz="2400" dirty="0" err="1">
                <a:solidFill>
                  <a:srgbClr val="FF0000"/>
                </a:solidFill>
                <a:latin typeface="Arial" panose="020B0604020202020204" pitchFamily="34" charset="0"/>
              </a:rPr>
              <a:t>Os</a:t>
            </a:r>
            <a:r>
              <a:rPr lang="en-US" altLang="pt-BR" sz="2400" dirty="0">
                <a:solidFill>
                  <a:srgbClr val="FF0000"/>
                </a:solidFill>
                <a:latin typeface="Arial" panose="020B0604020202020204" pitchFamily="34" charset="0"/>
              </a:rPr>
              <a:t> bons </a:t>
            </a:r>
            <a:r>
              <a:rPr lang="en-US" altLang="pt-BR" sz="2400" dirty="0" err="1">
                <a:solidFill>
                  <a:srgbClr val="FF0000"/>
                </a:solidFill>
                <a:latin typeface="Arial" panose="020B0604020202020204" pitchFamily="34" charset="0"/>
              </a:rPr>
              <a:t>pensamentos</a:t>
            </a:r>
            <a:r>
              <a:rPr lang="en-US" altLang="pt-BR" sz="2400" dirty="0">
                <a:solidFill>
                  <a:srgbClr val="FF0000"/>
                </a:solidFill>
                <a:latin typeface="Arial" panose="020B0604020202020204" pitchFamily="34" charset="0"/>
              </a:rPr>
              <a:t> </a:t>
            </a:r>
            <a:r>
              <a:rPr lang="en-US" altLang="pt-BR" sz="2400" dirty="0" err="1">
                <a:solidFill>
                  <a:srgbClr val="FF0000"/>
                </a:solidFill>
                <a:latin typeface="Arial" panose="020B0604020202020204" pitchFamily="34" charset="0"/>
              </a:rPr>
              <a:t>produzem</a:t>
            </a:r>
            <a:r>
              <a:rPr lang="en-US" altLang="pt-BR" sz="2400" dirty="0">
                <a:solidFill>
                  <a:srgbClr val="FF0000"/>
                </a:solidFill>
                <a:latin typeface="Arial" panose="020B0604020202020204" pitchFamily="34" charset="0"/>
              </a:rPr>
              <a:t> bons </a:t>
            </a:r>
            <a:r>
              <a:rPr lang="en-US" altLang="pt-BR" sz="2400" dirty="0" err="1">
                <a:solidFill>
                  <a:srgbClr val="FF0000"/>
                </a:solidFill>
                <a:latin typeface="Arial" panose="020B0604020202020204" pitchFamily="34" charset="0"/>
              </a:rPr>
              <a:t>frutos</a:t>
            </a:r>
            <a:r>
              <a:rPr lang="en-US" altLang="pt-BR" sz="2400" dirty="0">
                <a:solidFill>
                  <a:srgbClr val="FF0000"/>
                </a:solidFill>
                <a:latin typeface="Arial" panose="020B0604020202020204" pitchFamily="34" charset="0"/>
              </a:rPr>
              <a:t>, </a:t>
            </a:r>
            <a:r>
              <a:rPr lang="en-US" altLang="pt-BR" sz="2400" dirty="0" err="1">
                <a:solidFill>
                  <a:srgbClr val="FF0000"/>
                </a:solidFill>
                <a:latin typeface="Arial" panose="020B0604020202020204" pitchFamily="34" charset="0"/>
              </a:rPr>
              <a:t>os</a:t>
            </a:r>
            <a:r>
              <a:rPr lang="en-US" altLang="pt-BR" sz="2400" dirty="0">
                <a:solidFill>
                  <a:srgbClr val="FF0000"/>
                </a:solidFill>
                <a:latin typeface="Arial" panose="020B0604020202020204" pitchFamily="34" charset="0"/>
              </a:rPr>
              <a:t> </a:t>
            </a:r>
            <a:r>
              <a:rPr lang="en-US" altLang="pt-BR" sz="2400" dirty="0" err="1">
                <a:solidFill>
                  <a:srgbClr val="FF0000"/>
                </a:solidFill>
                <a:latin typeface="Arial" panose="020B0604020202020204" pitchFamily="34" charset="0"/>
              </a:rPr>
              <a:t>maus</a:t>
            </a:r>
            <a:r>
              <a:rPr lang="en-US" altLang="pt-BR" sz="2400" dirty="0">
                <a:solidFill>
                  <a:srgbClr val="FF0000"/>
                </a:solidFill>
                <a:latin typeface="Arial" panose="020B0604020202020204" pitchFamily="34" charset="0"/>
              </a:rPr>
              <a:t> </a:t>
            </a:r>
            <a:r>
              <a:rPr lang="en-US" altLang="pt-BR" sz="2400" dirty="0" err="1">
                <a:solidFill>
                  <a:srgbClr val="FF0000"/>
                </a:solidFill>
                <a:latin typeface="Arial" panose="020B0604020202020204" pitchFamily="34" charset="0"/>
              </a:rPr>
              <a:t>pensamentos</a:t>
            </a:r>
            <a:r>
              <a:rPr lang="en-US" altLang="pt-BR" sz="2400" dirty="0">
                <a:solidFill>
                  <a:srgbClr val="FF0000"/>
                </a:solidFill>
                <a:latin typeface="Arial" panose="020B0604020202020204" pitchFamily="34" charset="0"/>
              </a:rPr>
              <a:t> </a:t>
            </a:r>
            <a:r>
              <a:rPr lang="en-US" altLang="pt-BR" sz="2400" dirty="0" err="1">
                <a:solidFill>
                  <a:srgbClr val="FF0000"/>
                </a:solidFill>
                <a:latin typeface="Arial" panose="020B0604020202020204" pitchFamily="34" charset="0"/>
              </a:rPr>
              <a:t>produzem</a:t>
            </a:r>
            <a:r>
              <a:rPr lang="en-US" altLang="pt-BR" sz="2400" dirty="0">
                <a:solidFill>
                  <a:srgbClr val="FF0000"/>
                </a:solidFill>
                <a:latin typeface="Arial" panose="020B0604020202020204" pitchFamily="34" charset="0"/>
              </a:rPr>
              <a:t> </a:t>
            </a:r>
            <a:r>
              <a:rPr lang="en-US" altLang="pt-BR" sz="2400" dirty="0" err="1">
                <a:solidFill>
                  <a:srgbClr val="FF0000"/>
                </a:solidFill>
                <a:latin typeface="Arial" panose="020B0604020202020204" pitchFamily="34" charset="0"/>
              </a:rPr>
              <a:t>maus</a:t>
            </a:r>
            <a:r>
              <a:rPr lang="en-US" altLang="pt-BR" sz="2400" dirty="0">
                <a:solidFill>
                  <a:srgbClr val="FF0000"/>
                </a:solidFill>
                <a:latin typeface="Arial" panose="020B0604020202020204" pitchFamily="34" charset="0"/>
              </a:rPr>
              <a:t> </a:t>
            </a:r>
            <a:r>
              <a:rPr lang="en-US" altLang="pt-BR" sz="2400" dirty="0" err="1">
                <a:solidFill>
                  <a:srgbClr val="FF0000"/>
                </a:solidFill>
                <a:latin typeface="Arial" panose="020B0604020202020204" pitchFamily="34" charset="0"/>
              </a:rPr>
              <a:t>frutos</a:t>
            </a:r>
            <a:r>
              <a:rPr lang="en-US" altLang="pt-BR" sz="2400" dirty="0">
                <a:solidFill>
                  <a:srgbClr val="FF0000"/>
                </a:solidFill>
                <a:latin typeface="Arial" panose="020B0604020202020204" pitchFamily="34" charset="0"/>
              </a:rPr>
              <a:t>...e o </a:t>
            </a:r>
            <a:r>
              <a:rPr lang="en-US" altLang="pt-BR" sz="2400" dirty="0" err="1">
                <a:solidFill>
                  <a:srgbClr val="FF0000"/>
                </a:solidFill>
                <a:latin typeface="Arial" panose="020B0604020202020204" pitchFamily="34" charset="0"/>
              </a:rPr>
              <a:t>homem</a:t>
            </a:r>
            <a:r>
              <a:rPr lang="en-US" altLang="pt-BR" sz="2400" dirty="0">
                <a:solidFill>
                  <a:srgbClr val="FF0000"/>
                </a:solidFill>
                <a:latin typeface="Arial" panose="020B0604020202020204" pitchFamily="34" charset="0"/>
              </a:rPr>
              <a:t> é </a:t>
            </a:r>
            <a:r>
              <a:rPr lang="en-US" altLang="pt-BR" sz="2400" dirty="0" err="1">
                <a:solidFill>
                  <a:srgbClr val="FF0000"/>
                </a:solidFill>
                <a:latin typeface="Arial" panose="020B0604020202020204" pitchFamily="34" charset="0"/>
              </a:rPr>
              <a:t>seu</a:t>
            </a:r>
            <a:r>
              <a:rPr lang="en-US" altLang="pt-BR" sz="2400" dirty="0">
                <a:solidFill>
                  <a:srgbClr val="FF0000"/>
                </a:solidFill>
                <a:latin typeface="Arial" panose="020B0604020202020204" pitchFamily="34" charset="0"/>
              </a:rPr>
              <a:t> </a:t>
            </a:r>
            <a:r>
              <a:rPr lang="en-US" altLang="pt-BR" sz="2400" dirty="0" err="1">
                <a:solidFill>
                  <a:srgbClr val="FF0000"/>
                </a:solidFill>
                <a:latin typeface="Arial" panose="020B0604020202020204" pitchFamily="34" charset="0"/>
              </a:rPr>
              <a:t>próprio</a:t>
            </a:r>
            <a:r>
              <a:rPr lang="en-US" altLang="pt-BR" sz="2400" dirty="0">
                <a:solidFill>
                  <a:srgbClr val="FF0000"/>
                </a:solidFill>
                <a:latin typeface="Arial" panose="020B0604020202020204" pitchFamily="34" charset="0"/>
              </a:rPr>
              <a:t> </a:t>
            </a:r>
            <a:r>
              <a:rPr lang="en-US" altLang="pt-BR" sz="2400" dirty="0" err="1">
                <a:solidFill>
                  <a:srgbClr val="FF0000"/>
                </a:solidFill>
                <a:latin typeface="Arial" panose="020B0604020202020204" pitchFamily="34" charset="0"/>
              </a:rPr>
              <a:t>jardineiro</a:t>
            </a:r>
            <a:r>
              <a:rPr lang="en-US" altLang="pt-BR" sz="2400" dirty="0">
                <a:solidFill>
                  <a:srgbClr val="FF0000"/>
                </a:solidFill>
                <a:latin typeface="Arial" panose="020B0604020202020204" pitchFamily="34" charset="0"/>
              </a:rPr>
              <a:t>.</a:t>
            </a:r>
          </a:p>
        </p:txBody>
      </p:sp>
      <p:sp>
        <p:nvSpPr>
          <p:cNvPr id="19464" name="Espaço Reservado para Número de Slid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83B12DD-BBF3-4FA5-A60D-6220F7F348B1}" type="slidenum">
              <a:rPr lang="pt-BR" altLang="ja-JP" sz="1200">
                <a:solidFill>
                  <a:srgbClr val="898989"/>
                </a:solidFill>
                <a:latin typeface="Arial" panose="020B0604020202020204" pitchFamily="34" charset="0"/>
              </a:rPr>
              <a:pPr/>
              <a:t>15</a:t>
            </a:fld>
            <a:endParaRPr lang="pt-BR" altLang="ja-JP" sz="1200">
              <a:solidFill>
                <a:srgbClr val="898989"/>
              </a:solidFill>
              <a:latin typeface="Arial" panose="020B0604020202020204" pitchFamily="34" charset="0"/>
            </a:endParaRPr>
          </a:p>
        </p:txBody>
      </p:sp>
    </p:spTree>
    <p:extLst>
      <p:ext uri="{BB962C8B-B14F-4D97-AF65-F5344CB8AC3E}">
        <p14:creationId xmlns:p14="http://schemas.microsoft.com/office/powerpoint/2010/main" val="4064360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 fill="hold"/>
                                        <p:tgtEl>
                                          <p:spTgt spid="7170"/>
                                        </p:tgtEl>
                                        <p:attrNameLst>
                                          <p:attrName>ppt_x</p:attrName>
                                        </p:attrNameLst>
                                      </p:cBhvr>
                                      <p:tavLst>
                                        <p:tav tm="0">
                                          <p:val>
                                            <p:strVal val="#ppt_x"/>
                                          </p:val>
                                        </p:tav>
                                        <p:tav tm="100000">
                                          <p:val>
                                            <p:strVal val="#ppt_x"/>
                                          </p:val>
                                        </p:tav>
                                      </p:tavLst>
                                    </p:anim>
                                    <p:anim calcmode="lin" valueType="num">
                                      <p:cBhvr additive="base">
                                        <p:cTn id="12"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additive="base">
                                        <p:cTn id="17" dur="500" fill="hold"/>
                                        <p:tgtEl>
                                          <p:spTgt spid="7172"/>
                                        </p:tgtEl>
                                        <p:attrNameLst>
                                          <p:attrName>ppt_x</p:attrName>
                                        </p:attrNameLst>
                                      </p:cBhvr>
                                      <p:tavLst>
                                        <p:tav tm="0">
                                          <p:val>
                                            <p:strVal val="#ppt_x"/>
                                          </p:val>
                                        </p:tav>
                                        <p:tav tm="100000">
                                          <p:val>
                                            <p:strVal val="#ppt_x"/>
                                          </p:val>
                                        </p:tav>
                                      </p:tavLst>
                                    </p:anim>
                                    <p:anim calcmode="lin" valueType="num">
                                      <p:cBhvr additive="base">
                                        <p:cTn id="1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2"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94FB6964-8456-4D52-9E84-A8191048F781}"/>
              </a:ext>
            </a:extLst>
          </p:cNvPr>
          <p:cNvGrpSpPr/>
          <p:nvPr/>
        </p:nvGrpSpPr>
        <p:grpSpPr>
          <a:xfrm>
            <a:off x="18134" y="52888"/>
            <a:ext cx="9107732" cy="6368102"/>
            <a:chOff x="18134" y="52888"/>
            <a:chExt cx="9107732" cy="6368102"/>
          </a:xfrm>
        </p:grpSpPr>
        <p:grpSp>
          <p:nvGrpSpPr>
            <p:cNvPr id="2" name="Agrupar 1">
              <a:extLst>
                <a:ext uri="{FF2B5EF4-FFF2-40B4-BE49-F238E27FC236}">
                  <a16:creationId xmlns:a16="http://schemas.microsoft.com/office/drawing/2014/main" id="{21D68EB2-D835-4DA5-9E9B-FECB415E3BBC}"/>
                </a:ext>
              </a:extLst>
            </p:cNvPr>
            <p:cNvGrpSpPr/>
            <p:nvPr/>
          </p:nvGrpSpPr>
          <p:grpSpPr>
            <a:xfrm>
              <a:off x="18134" y="52888"/>
              <a:ext cx="9107732" cy="4760601"/>
              <a:chOff x="18134" y="52888"/>
              <a:chExt cx="9107732" cy="4760601"/>
            </a:xfrm>
          </p:grpSpPr>
          <p:pic>
            <p:nvPicPr>
              <p:cNvPr id="1026" name="Picture 2" descr="Londres: A histórica Abadia de Westminster">
                <a:extLst>
                  <a:ext uri="{FF2B5EF4-FFF2-40B4-BE49-F238E27FC236}">
                    <a16:creationId xmlns:a16="http://schemas.microsoft.com/office/drawing/2014/main" id="{6E781451-7392-4F1E-8A1F-B33FE68B34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05"/>
              <a:stretch/>
            </p:blipFill>
            <p:spPr bwMode="auto">
              <a:xfrm>
                <a:off x="18134" y="58341"/>
                <a:ext cx="3354766" cy="4755148"/>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DE068573-5B4A-4CF0-BDB4-0C6956003A18}"/>
                  </a:ext>
                </a:extLst>
              </p:cNvPr>
              <p:cNvSpPr txBox="1"/>
              <p:nvPr/>
            </p:nvSpPr>
            <p:spPr>
              <a:xfrm>
                <a:off x="3372900" y="52888"/>
                <a:ext cx="5752966" cy="4755148"/>
              </a:xfrm>
              <a:prstGeom prst="rect">
                <a:avLst/>
              </a:prstGeom>
              <a:solidFill>
                <a:schemeClr val="accent6">
                  <a:lumMod val="20000"/>
                  <a:lumOff val="80000"/>
                </a:schemeClr>
              </a:solidFill>
            </p:spPr>
            <p:txBody>
              <a:bodyPr wrap="square" rtlCol="0">
                <a:spAutoFit/>
              </a:bodyPr>
              <a:lstStyle/>
              <a:p>
                <a:pPr marL="108000" algn="just">
                  <a:spcAft>
                    <a:spcPts val="600"/>
                  </a:spcAft>
                </a:pPr>
                <a:r>
                  <a:rPr lang="pt-BR" dirty="0">
                    <a:latin typeface="Arial" panose="020B0604020202020204" pitchFamily="34" charset="0"/>
                  </a:rPr>
                  <a:t>Quando eu era jovem e livre, e minha imaginação não tinha limites, sonhei que mudaria o mundo. </a:t>
                </a:r>
              </a:p>
              <a:p>
                <a:pPr marL="108000" algn="just">
                  <a:spcAft>
                    <a:spcPts val="600"/>
                  </a:spcAft>
                </a:pPr>
                <a:r>
                  <a:rPr lang="pt-BR" dirty="0">
                    <a:latin typeface="Arial" panose="020B0604020202020204" pitchFamily="34" charset="0"/>
                  </a:rPr>
                  <a:t>Conforme fiquei mais velho e sábio, descobri que o mundo não podia ser mudado e assim encurtei um pouco meus horizontes e decidi mudar somente meu país. Mas isso, também, não parecia possível.</a:t>
                </a:r>
              </a:p>
              <a:p>
                <a:pPr marL="108000" algn="just">
                  <a:spcAft>
                    <a:spcPts val="600"/>
                  </a:spcAft>
                </a:pPr>
                <a:r>
                  <a:rPr lang="pt-BR" dirty="0">
                    <a:latin typeface="Arial" panose="020B0604020202020204" pitchFamily="34" charset="0"/>
                  </a:rPr>
                  <a:t>Já no crepúsculo da minha vida, numa ultima tentativa, me conformei de somente mudar minha família e aqueles mais chegados a mim. Mas infelizmente, eles não estavam interessados.</a:t>
                </a:r>
              </a:p>
              <a:p>
                <a:pPr marL="108000" algn="just">
                  <a:spcAft>
                    <a:spcPts val="600"/>
                  </a:spcAft>
                </a:pPr>
                <a:r>
                  <a:rPr lang="pt-BR" dirty="0">
                    <a:latin typeface="Arial" panose="020B0604020202020204" pitchFamily="34" charset="0"/>
                  </a:rPr>
                  <a:t>Agora, perto da morte, entendo que, </a:t>
                </a:r>
                <a:r>
                  <a:rPr lang="pt-BR" b="1" dirty="0">
                    <a:latin typeface="Arial" panose="020B0604020202020204" pitchFamily="34" charset="0"/>
                  </a:rPr>
                  <a:t>se tivesse mudado a mim mesmo primeiro,</a:t>
                </a:r>
                <a:r>
                  <a:rPr lang="pt-BR" dirty="0">
                    <a:latin typeface="Arial" panose="020B0604020202020204" pitchFamily="34" charset="0"/>
                  </a:rPr>
                  <a:t> então, através do exemplo, poderia ter mudado minha família. Com inspiração e encorajamento, poderia ter melhorado meu país e, quem sabe, talvez pudesse ter mudado o mundo.</a:t>
                </a:r>
              </a:p>
            </p:txBody>
          </p:sp>
        </p:grpSp>
        <p:sp>
          <p:nvSpPr>
            <p:cNvPr id="6" name="CaixaDeTexto 5">
              <a:extLst>
                <a:ext uri="{FF2B5EF4-FFF2-40B4-BE49-F238E27FC236}">
                  <a16:creationId xmlns:a16="http://schemas.microsoft.com/office/drawing/2014/main" id="{084B0043-90CC-42F4-8ED5-76EEEBCCDB29}"/>
                </a:ext>
              </a:extLst>
            </p:cNvPr>
            <p:cNvSpPr txBox="1"/>
            <p:nvPr/>
          </p:nvSpPr>
          <p:spPr>
            <a:xfrm>
              <a:off x="89756" y="5328383"/>
              <a:ext cx="8964488" cy="1092607"/>
            </a:xfrm>
            <a:prstGeom prst="rect">
              <a:avLst/>
            </a:prstGeom>
            <a:noFill/>
          </p:spPr>
          <p:txBody>
            <a:bodyPr wrap="square" rtlCol="0">
              <a:spAutoFit/>
            </a:bodyPr>
            <a:lstStyle/>
            <a:p>
              <a:pPr>
                <a:spcAft>
                  <a:spcPts val="600"/>
                </a:spcAft>
              </a:pPr>
              <a:r>
                <a:rPr lang="pt-BR" sz="2000" dirty="0">
                  <a:latin typeface="Arial Narrow" panose="020B0606020202030204" pitchFamily="34" charset="0"/>
                </a:rPr>
                <a:t>Abadia de Westminster, Londres: Palavras na tumba de um bispo anglicano (1100 d.C.)</a:t>
              </a:r>
            </a:p>
            <a:p>
              <a:r>
                <a:rPr lang="pt-BR" sz="2000" dirty="0">
                  <a:latin typeface="Arial Narrow" panose="020B0606020202030204" pitchFamily="34" charset="0"/>
                </a:rPr>
                <a:t>(segundo o livro “Canja de Galinha para a Alma”, de Jack </a:t>
              </a:r>
              <a:r>
                <a:rPr lang="pt-BR" sz="2000" dirty="0" err="1">
                  <a:latin typeface="Arial Narrow" panose="020B0606020202030204" pitchFamily="34" charset="0"/>
                </a:rPr>
                <a:t>Canfield</a:t>
              </a:r>
              <a:r>
                <a:rPr lang="pt-BR" sz="2000" dirty="0">
                  <a:latin typeface="Arial Narrow" panose="020B0606020202030204" pitchFamily="34" charset="0"/>
                </a:rPr>
                <a:t>, Mark Victor Hansen e Amy </a:t>
              </a:r>
              <a:r>
                <a:rPr lang="pt-BR" sz="2000" dirty="0" err="1">
                  <a:latin typeface="Arial Narrow" panose="020B0606020202030204" pitchFamily="34" charset="0"/>
                </a:rPr>
                <a:t>Newmark</a:t>
              </a:r>
              <a:r>
                <a:rPr lang="pt-BR" sz="2000" dirty="0">
                  <a:latin typeface="Arial Narrow" panose="020B0606020202030204" pitchFamily="34" charset="0"/>
                </a:rPr>
                <a:t>. 1993).</a:t>
              </a:r>
              <a:endParaRPr lang="pt-BR" sz="2000" dirty="0"/>
            </a:p>
          </p:txBody>
        </p:sp>
      </p:grpSp>
      <p:sp>
        <p:nvSpPr>
          <p:cNvPr id="3" name="CaixaDeTexto 2">
            <a:extLst>
              <a:ext uri="{FF2B5EF4-FFF2-40B4-BE49-F238E27FC236}">
                <a16:creationId xmlns:a16="http://schemas.microsoft.com/office/drawing/2014/main" id="{3E84FF5F-1856-4643-9AEF-DAE9BC4908BA}"/>
              </a:ext>
            </a:extLst>
          </p:cNvPr>
          <p:cNvSpPr txBox="1"/>
          <p:nvPr/>
        </p:nvSpPr>
        <p:spPr>
          <a:xfrm rot="19147109">
            <a:off x="1767655" y="2142264"/>
            <a:ext cx="6265578" cy="2215991"/>
          </a:xfrm>
          <a:prstGeom prst="rect">
            <a:avLst/>
          </a:prstGeom>
          <a:solidFill>
            <a:srgbClr val="002060"/>
          </a:solidFill>
        </p:spPr>
        <p:txBody>
          <a:bodyPr wrap="square" rtlCol="0">
            <a:spAutoFit/>
          </a:bodyPr>
          <a:lstStyle/>
          <a:p>
            <a:pPr algn="ctr"/>
            <a:r>
              <a:rPr lang="pt-BR" sz="13800" b="1" dirty="0">
                <a:solidFill>
                  <a:srgbClr val="FFFF00"/>
                </a:solidFill>
                <a:latin typeface="Arial Black" panose="020B0A04020102020204" pitchFamily="34" charset="0"/>
              </a:rPr>
              <a:t>Fake!!</a:t>
            </a:r>
          </a:p>
        </p:txBody>
      </p:sp>
    </p:spTree>
    <p:extLst>
      <p:ext uri="{BB962C8B-B14F-4D97-AF65-F5344CB8AC3E}">
        <p14:creationId xmlns:p14="http://schemas.microsoft.com/office/powerpoint/2010/main" val="364972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249A9C4-6FAE-4960-A93E-D036E577697D}"/>
              </a:ext>
            </a:extLst>
          </p:cNvPr>
          <p:cNvSpPr txBox="1"/>
          <p:nvPr/>
        </p:nvSpPr>
        <p:spPr>
          <a:xfrm>
            <a:off x="99391" y="151179"/>
            <a:ext cx="8875643" cy="6555641"/>
          </a:xfrm>
          <a:prstGeom prst="rect">
            <a:avLst/>
          </a:prstGeom>
          <a:noFill/>
        </p:spPr>
        <p:txBody>
          <a:bodyPr wrap="square">
            <a:spAutoFit/>
          </a:bodyPr>
          <a:lstStyle/>
          <a:p>
            <a:r>
              <a:rPr lang="pt-BR" sz="2400" dirty="0">
                <a:latin typeface="Arial" panose="020B0604020202020204" pitchFamily="34" charset="0"/>
              </a:rPr>
              <a:t>Lápide de um Bispo Anglicano, 1100 d.C., na abadia de Westminster, Londres</a:t>
            </a:r>
          </a:p>
          <a:p>
            <a:endParaRPr lang="pt-BR" sz="2400" dirty="0">
              <a:latin typeface="Arial" panose="020B0604020202020204" pitchFamily="34" charset="0"/>
            </a:endParaRPr>
          </a:p>
          <a:p>
            <a:pPr>
              <a:spcAft>
                <a:spcPts val="1200"/>
              </a:spcAft>
            </a:pPr>
            <a:r>
              <a:rPr lang="pt-BR" sz="2400" b="1" dirty="0">
                <a:latin typeface="Arial" panose="020B0604020202020204" pitchFamily="34" charset="0"/>
              </a:rPr>
              <a:t>De um viajante:</a:t>
            </a:r>
          </a:p>
          <a:p>
            <a:pPr>
              <a:spcAft>
                <a:spcPts val="1200"/>
              </a:spcAft>
            </a:pPr>
            <a:r>
              <a:rPr lang="pt-BR" sz="2400" dirty="0">
                <a:latin typeface="Arial" panose="020B0604020202020204" pitchFamily="34" charset="0"/>
              </a:rPr>
              <a:t>“.... Como eu estava lá, queria ver a inscrição. Então abordei dois guias turísticos, mas nenhum sabia nada a respeito. </a:t>
            </a:r>
          </a:p>
          <a:p>
            <a:pPr>
              <a:spcAft>
                <a:spcPts val="1200"/>
              </a:spcAft>
            </a:pPr>
            <a:r>
              <a:rPr lang="pt-BR" sz="2400" dirty="0">
                <a:latin typeface="Arial" panose="020B0604020202020204" pitchFamily="34" charset="0"/>
              </a:rPr>
              <a:t>No entanto, um deles sugeriu que eu subisse as escadas e conversasse diretamente com o bibliotecário da abadia. </a:t>
            </a:r>
          </a:p>
          <a:p>
            <a:pPr>
              <a:spcAft>
                <a:spcPts val="1200"/>
              </a:spcAft>
            </a:pPr>
            <a:r>
              <a:rPr lang="pt-BR" sz="2400" dirty="0">
                <a:latin typeface="Arial" panose="020B0604020202020204" pitchFamily="34" charset="0"/>
              </a:rPr>
              <a:t>Depois de fazer a mesma pergunta ao bibliotecário, ele respondeu: </a:t>
            </a:r>
          </a:p>
          <a:p>
            <a:pPr>
              <a:spcAft>
                <a:spcPts val="1200"/>
              </a:spcAft>
            </a:pPr>
            <a:r>
              <a:rPr lang="pt-BR" sz="2400" dirty="0">
                <a:latin typeface="Arial" panose="020B0604020202020204" pitchFamily="34" charset="0"/>
              </a:rPr>
              <a:t>– Essa declaração não existe.</a:t>
            </a:r>
          </a:p>
          <a:p>
            <a:pPr>
              <a:spcAft>
                <a:spcPts val="1200"/>
              </a:spcAft>
            </a:pPr>
            <a:r>
              <a:rPr lang="pt-BR" sz="2400" dirty="0">
                <a:latin typeface="Arial" panose="020B0604020202020204" pitchFamily="34" charset="0"/>
              </a:rPr>
              <a:t> Então explicou: </a:t>
            </a:r>
          </a:p>
          <a:p>
            <a:pPr>
              <a:spcAft>
                <a:spcPts val="1200"/>
              </a:spcAft>
            </a:pPr>
            <a:r>
              <a:rPr lang="pt-BR" sz="2400" dirty="0">
                <a:latin typeface="Arial" panose="020B0604020202020204" pitchFamily="34" charset="0"/>
              </a:rPr>
              <a:t>– Ela foi publicada e popularizada no livro “Canja de Galinha para a Alma”, volume 1. Mas não existe nenhuma sepultura aqui com essa inscrição.”</a:t>
            </a:r>
          </a:p>
        </p:txBody>
      </p:sp>
      <p:sp>
        <p:nvSpPr>
          <p:cNvPr id="3" name="CaixaDeTexto 2">
            <a:extLst>
              <a:ext uri="{FF2B5EF4-FFF2-40B4-BE49-F238E27FC236}">
                <a16:creationId xmlns:a16="http://schemas.microsoft.com/office/drawing/2014/main" id="{85015C4C-EBAB-41CE-B3B2-737E9D1DEE2D}"/>
              </a:ext>
            </a:extLst>
          </p:cNvPr>
          <p:cNvSpPr txBox="1"/>
          <p:nvPr/>
        </p:nvSpPr>
        <p:spPr>
          <a:xfrm>
            <a:off x="1292087" y="1753230"/>
            <a:ext cx="6559826" cy="3785652"/>
          </a:xfrm>
          <a:prstGeom prst="rect">
            <a:avLst/>
          </a:prstGeom>
          <a:solidFill>
            <a:schemeClr val="accent4">
              <a:lumMod val="40000"/>
              <a:lumOff val="60000"/>
            </a:schemeClr>
          </a:solidFill>
        </p:spPr>
        <p:txBody>
          <a:bodyPr wrap="square" rtlCol="0">
            <a:spAutoFit/>
          </a:bodyPr>
          <a:lstStyle/>
          <a:p>
            <a:pPr algn="ctr">
              <a:spcAft>
                <a:spcPts val="600"/>
              </a:spcAft>
            </a:pPr>
            <a:r>
              <a:rPr lang="pt-BR" sz="8000" b="1" dirty="0"/>
              <a:t>Fim </a:t>
            </a:r>
            <a:br>
              <a:rPr lang="pt-BR" sz="8000" b="1" dirty="0"/>
            </a:br>
            <a:r>
              <a:rPr lang="pt-BR" sz="8000" b="1" dirty="0"/>
              <a:t>Obrigado pela atenção</a:t>
            </a:r>
          </a:p>
        </p:txBody>
      </p:sp>
    </p:spTree>
    <p:extLst>
      <p:ext uri="{BB962C8B-B14F-4D97-AF65-F5344CB8AC3E}">
        <p14:creationId xmlns:p14="http://schemas.microsoft.com/office/powerpoint/2010/main" val="30776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4B5BFDA7-578A-40B2-B58D-C82C36C404A0}"/>
              </a:ext>
            </a:extLst>
          </p:cNvPr>
          <p:cNvSpPr txBox="1"/>
          <p:nvPr/>
        </p:nvSpPr>
        <p:spPr>
          <a:xfrm>
            <a:off x="5310055" y="418001"/>
            <a:ext cx="3724515" cy="4278094"/>
          </a:xfrm>
          <a:prstGeom prst="rect">
            <a:avLst/>
          </a:prstGeom>
          <a:noFill/>
        </p:spPr>
        <p:txBody>
          <a:bodyPr wrap="square">
            <a:spAutoFit/>
          </a:bodyPr>
          <a:lstStyle/>
          <a:p>
            <a:r>
              <a:rPr lang="pt-BR" sz="3200" b="1" dirty="0">
                <a:solidFill>
                  <a:srgbClr val="FF0000"/>
                </a:solidFill>
              </a:rPr>
              <a:t>Bibliografia de hoje:</a:t>
            </a:r>
          </a:p>
          <a:p>
            <a:endParaRPr lang="pt-BR" sz="3200" b="1" dirty="0">
              <a:solidFill>
                <a:srgbClr val="FF0000"/>
              </a:solidFill>
            </a:endParaRPr>
          </a:p>
          <a:p>
            <a:endParaRPr lang="pt-BR" sz="3200" b="1" dirty="0">
              <a:solidFill>
                <a:srgbClr val="FF0000"/>
              </a:solidFill>
            </a:endParaRPr>
          </a:p>
          <a:p>
            <a:endParaRPr lang="pt-BR" sz="3200" b="1" dirty="0">
              <a:solidFill>
                <a:srgbClr val="FF0000"/>
              </a:solidFill>
            </a:endParaRPr>
          </a:p>
          <a:p>
            <a:endParaRPr lang="pt-BR" sz="3200" b="1" dirty="0">
              <a:solidFill>
                <a:srgbClr val="FF0000"/>
              </a:solidFill>
            </a:endParaRPr>
          </a:p>
          <a:p>
            <a:r>
              <a:rPr lang="pt-BR" sz="2800" b="1" dirty="0">
                <a:solidFill>
                  <a:srgbClr val="0070C0"/>
                </a:solidFill>
              </a:rPr>
              <a:t>a) Roteiro, de 1 página, com as referências para aprofundar os estudos desta Máxima </a:t>
            </a:r>
            <a:endParaRPr lang="pt-BR" sz="2800" dirty="0">
              <a:solidFill>
                <a:srgbClr val="0070C0"/>
              </a:solidFill>
            </a:endParaRPr>
          </a:p>
        </p:txBody>
      </p:sp>
      <p:sp>
        <p:nvSpPr>
          <p:cNvPr id="2" name="Seta: para a Direita 1">
            <a:extLst>
              <a:ext uri="{FF2B5EF4-FFF2-40B4-BE49-F238E27FC236}">
                <a16:creationId xmlns:a16="http://schemas.microsoft.com/office/drawing/2014/main" id="{EF945D2F-5068-4E2F-AC6F-644C3CFC033E}"/>
              </a:ext>
            </a:extLst>
          </p:cNvPr>
          <p:cNvSpPr/>
          <p:nvPr/>
        </p:nvSpPr>
        <p:spPr>
          <a:xfrm flipH="1">
            <a:off x="5638799" y="4909457"/>
            <a:ext cx="653143" cy="990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BD9789CF-FB5E-4440-99A8-648F522688FE}"/>
              </a:ext>
            </a:extLst>
          </p:cNvPr>
          <p:cNvPicPr/>
          <p:nvPr/>
        </p:nvPicPr>
        <p:blipFill>
          <a:blip r:embed="rId2"/>
          <a:stretch>
            <a:fillRect/>
          </a:stretch>
        </p:blipFill>
        <p:spPr>
          <a:xfrm>
            <a:off x="0" y="0"/>
            <a:ext cx="4880113" cy="6858000"/>
          </a:xfrm>
          <a:prstGeom prst="rect">
            <a:avLst/>
          </a:prstGeom>
        </p:spPr>
      </p:pic>
    </p:spTree>
    <p:extLst>
      <p:ext uri="{BB962C8B-B14F-4D97-AF65-F5344CB8AC3E}">
        <p14:creationId xmlns:p14="http://schemas.microsoft.com/office/powerpoint/2010/main" val="149578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286A32E8-85C3-4392-A77B-1FE1898D1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094353" cy="2972500"/>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89CE129A-F232-4876-A691-C329B2F775CE}"/>
              </a:ext>
            </a:extLst>
          </p:cNvPr>
          <p:cNvSpPr txBox="1"/>
          <p:nvPr/>
        </p:nvSpPr>
        <p:spPr>
          <a:xfrm>
            <a:off x="0" y="2901731"/>
            <a:ext cx="4164496" cy="1077218"/>
          </a:xfrm>
          <a:prstGeom prst="rect">
            <a:avLst/>
          </a:prstGeom>
          <a:noFill/>
        </p:spPr>
        <p:txBody>
          <a:bodyPr wrap="square">
            <a:spAutoFit/>
          </a:bodyPr>
          <a:lstStyle/>
          <a:p>
            <a:r>
              <a:rPr lang="pt-BR" sz="2400" b="1" dirty="0"/>
              <a:t>a) Tratado da Ciência da Moral, de Chikuro Hiroike, </a:t>
            </a:r>
          </a:p>
          <a:p>
            <a:r>
              <a:rPr lang="pt-BR" sz="1600" b="1" dirty="0"/>
              <a:t>edição em japonês, 1ª edição em 1926</a:t>
            </a:r>
            <a:endParaRPr lang="pt-BR" sz="2400" dirty="0"/>
          </a:p>
        </p:txBody>
      </p:sp>
      <p:pic>
        <p:nvPicPr>
          <p:cNvPr id="8" name="Picture 2">
            <a:extLst>
              <a:ext uri="{FF2B5EF4-FFF2-40B4-BE49-F238E27FC236}">
                <a16:creationId xmlns:a16="http://schemas.microsoft.com/office/drawing/2014/main" id="{974D9C05-8E4A-40BD-806B-8F722E99F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255" y="55585"/>
            <a:ext cx="2270272" cy="3373415"/>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pic>
        <p:nvPicPr>
          <p:cNvPr id="14" name="Imagem 13">
            <a:extLst>
              <a:ext uri="{FF2B5EF4-FFF2-40B4-BE49-F238E27FC236}">
                <a16:creationId xmlns:a16="http://schemas.microsoft.com/office/drawing/2014/main" id="{3935F022-3752-4807-8A16-AD1A5760D979}"/>
              </a:ext>
            </a:extLst>
          </p:cNvPr>
          <p:cNvPicPr/>
          <p:nvPr/>
        </p:nvPicPr>
        <p:blipFill>
          <a:blip r:embed="rId4">
            <a:extLst>
              <a:ext uri="{28A0092B-C50C-407E-A947-70E740481C1C}">
                <a14:useLocalDpi xmlns:a14="http://schemas.microsoft.com/office/drawing/2010/main" val="0"/>
              </a:ext>
            </a:extLst>
          </a:blip>
          <a:stretch>
            <a:fillRect/>
          </a:stretch>
        </p:blipFill>
        <p:spPr>
          <a:xfrm>
            <a:off x="6803256" y="3408654"/>
            <a:ext cx="2270272" cy="3393761"/>
          </a:xfrm>
          <a:prstGeom prst="rect">
            <a:avLst/>
          </a:prstGeom>
          <a:ln w="28575">
            <a:solidFill>
              <a:srgbClr val="0070C0"/>
            </a:solidFill>
          </a:ln>
        </p:spPr>
      </p:pic>
      <p:sp>
        <p:nvSpPr>
          <p:cNvPr id="15" name="CaixaDeTexto 14">
            <a:extLst>
              <a:ext uri="{FF2B5EF4-FFF2-40B4-BE49-F238E27FC236}">
                <a16:creationId xmlns:a16="http://schemas.microsoft.com/office/drawing/2014/main" id="{977504D3-6FDC-4B91-982A-A62C13CA84CD}"/>
              </a:ext>
            </a:extLst>
          </p:cNvPr>
          <p:cNvSpPr txBox="1"/>
          <p:nvPr/>
        </p:nvSpPr>
        <p:spPr>
          <a:xfrm>
            <a:off x="3150704" y="6097318"/>
            <a:ext cx="3503587" cy="584775"/>
          </a:xfrm>
          <a:prstGeom prst="rect">
            <a:avLst/>
          </a:prstGeom>
          <a:solidFill>
            <a:schemeClr val="accent4">
              <a:lumMod val="20000"/>
              <a:lumOff val="80000"/>
            </a:schemeClr>
          </a:solidFill>
        </p:spPr>
        <p:txBody>
          <a:bodyPr wrap="square" rtlCol="0">
            <a:spAutoFit/>
          </a:bodyPr>
          <a:lstStyle/>
          <a:p>
            <a:r>
              <a:rPr lang="pt-BR" sz="1600" b="1" dirty="0">
                <a:latin typeface="Calibri" panose="020F0502020204030204" pitchFamily="34" charset="0"/>
                <a:ea typeface="MS Mincho" panose="02020609040205080304" pitchFamily="49" charset="-128"/>
                <a:cs typeface="Times New Roman" panose="02020603050405020304" pitchFamily="18" charset="0"/>
              </a:rPr>
              <a:t>d</a:t>
            </a:r>
            <a:r>
              <a:rPr lang="pt-BR" sz="1600" b="1" dirty="0">
                <a:effectLst/>
                <a:latin typeface="Calibri" panose="020F0502020204030204" pitchFamily="34" charset="0"/>
                <a:ea typeface="MS Mincho" panose="02020609040205080304" pitchFamily="49" charset="-128"/>
                <a:cs typeface="Times New Roman" panose="02020603050405020304" pitchFamily="18" charset="0"/>
              </a:rPr>
              <a:t>) Antropologia do </a:t>
            </a:r>
            <a:r>
              <a:rPr lang="pt-BR" sz="1600" b="1" i="1" dirty="0" err="1">
                <a:effectLst/>
                <a:latin typeface="Calibri" panose="020F0502020204030204" pitchFamily="34" charset="0"/>
                <a:ea typeface="MS Mincho" panose="02020609040205080304" pitchFamily="49" charset="-128"/>
                <a:cs typeface="Times New Roman" panose="02020603050405020304" pitchFamily="18" charset="0"/>
              </a:rPr>
              <a:t>Sampouyoshi</a:t>
            </a:r>
            <a:br>
              <a:rPr lang="pt-BR" sz="1600" b="1" i="1" dirty="0">
                <a:effectLst/>
                <a:latin typeface="Calibri" panose="020F0502020204030204" pitchFamily="34" charset="0"/>
                <a:ea typeface="MS Mincho" panose="02020609040205080304" pitchFamily="49" charset="-128"/>
                <a:cs typeface="Times New Roman" panose="02020603050405020304" pitchFamily="18" charset="0"/>
              </a:rPr>
            </a:br>
            <a:r>
              <a:rPr lang="pt-BR" sz="1600" b="1" dirty="0">
                <a:effectLst/>
                <a:latin typeface="Calibri" panose="020F0502020204030204" pitchFamily="34" charset="0"/>
                <a:ea typeface="MS Mincho" panose="02020609040205080304" pitchFamily="49" charset="-128"/>
                <a:cs typeface="Times New Roman" panose="02020603050405020304" pitchFamily="18" charset="0"/>
              </a:rPr>
              <a:t> (</a:t>
            </a:r>
            <a:r>
              <a:rPr lang="ja-JP" sz="1600" b="1" dirty="0">
                <a:effectLst/>
                <a:latin typeface="+mj-ea"/>
                <a:ea typeface="+mj-ea"/>
                <a:cs typeface="Times New Roman" panose="02020603050405020304" pitchFamily="18" charset="0"/>
              </a:rPr>
              <a:t>三方よしの人間学</a:t>
            </a:r>
            <a:r>
              <a:rPr lang="pt-BR" sz="1600" dirty="0"/>
              <a:t>)</a:t>
            </a:r>
            <a:endParaRPr lang="pt-BR" sz="2000" dirty="0"/>
          </a:p>
        </p:txBody>
      </p:sp>
      <p:pic>
        <p:nvPicPr>
          <p:cNvPr id="10" name="Picture 10">
            <a:extLst>
              <a:ext uri="{FF2B5EF4-FFF2-40B4-BE49-F238E27FC236}">
                <a16:creationId xmlns:a16="http://schemas.microsoft.com/office/drawing/2014/main" id="{372AAD08-3228-437E-9B08-D4C3FE0FFB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4496" y="2506823"/>
            <a:ext cx="2226942" cy="3190461"/>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9CE6D156-0296-4392-86C1-742957514584}"/>
              </a:ext>
            </a:extLst>
          </p:cNvPr>
          <p:cNvSpPr txBox="1"/>
          <p:nvPr/>
        </p:nvSpPr>
        <p:spPr>
          <a:xfrm>
            <a:off x="1441157" y="4927805"/>
            <a:ext cx="3220296" cy="646331"/>
          </a:xfrm>
          <a:prstGeom prst="rect">
            <a:avLst/>
          </a:prstGeom>
          <a:solidFill>
            <a:schemeClr val="accent4">
              <a:lumMod val="20000"/>
              <a:lumOff val="80000"/>
            </a:schemeClr>
          </a:solidFill>
        </p:spPr>
        <p:txBody>
          <a:bodyPr wrap="square" rtlCol="0">
            <a:spAutoFit/>
          </a:bodyPr>
          <a:lstStyle/>
          <a:p>
            <a:r>
              <a:rPr lang="pt-BR" altLang="ja-JP" b="1" dirty="0">
                <a:solidFill>
                  <a:srgbClr val="0F1111"/>
                </a:solidFill>
                <a:latin typeface="+mj-ea"/>
                <a:ea typeface="+mj-ea"/>
              </a:rPr>
              <a:t>b) </a:t>
            </a:r>
            <a:r>
              <a:rPr lang="ja-JP" altLang="pt-BR" b="1" dirty="0">
                <a:solidFill>
                  <a:srgbClr val="0F1111"/>
                </a:solidFill>
                <a:latin typeface="+mj-ea"/>
                <a:ea typeface="+mj-ea"/>
              </a:rPr>
              <a:t>改訂</a:t>
            </a:r>
            <a:r>
              <a:rPr lang="ja-JP" altLang="pt-BR" b="1" i="0" dirty="0">
                <a:solidFill>
                  <a:srgbClr val="0F1111"/>
                </a:solidFill>
                <a:effectLst/>
                <a:latin typeface="+mj-ea"/>
                <a:ea typeface="+mj-ea"/>
              </a:rPr>
              <a:t>廣池千九郎語録</a:t>
            </a:r>
            <a:endParaRPr lang="pt-BR" altLang="ja-JP" b="1" i="0" dirty="0">
              <a:solidFill>
                <a:srgbClr val="0F1111"/>
              </a:solidFill>
              <a:effectLst/>
              <a:latin typeface="+mj-ea"/>
              <a:ea typeface="+mj-ea"/>
            </a:endParaRPr>
          </a:p>
          <a:p>
            <a:r>
              <a:rPr lang="pt-BR" altLang="ja-JP" b="1" dirty="0">
                <a:solidFill>
                  <a:srgbClr val="0F1111"/>
                </a:solidFill>
                <a:latin typeface="Hiragino Kaku Gothic ProN"/>
              </a:rPr>
              <a:t>Citações</a:t>
            </a:r>
            <a:r>
              <a:rPr lang="ja-JP" altLang="pt-BR" b="1" dirty="0">
                <a:solidFill>
                  <a:srgbClr val="0F1111"/>
                </a:solidFill>
                <a:latin typeface="Hiragino Kaku Gothic ProN"/>
              </a:rPr>
              <a:t> </a:t>
            </a:r>
            <a:r>
              <a:rPr lang="pt-BR" altLang="ja-JP" b="1" dirty="0">
                <a:solidFill>
                  <a:srgbClr val="0F1111"/>
                </a:solidFill>
                <a:latin typeface="Hiragino Kaku Gothic ProN"/>
              </a:rPr>
              <a:t>de</a:t>
            </a:r>
            <a:r>
              <a:rPr lang="ja-JP" altLang="pt-BR" b="1" dirty="0">
                <a:solidFill>
                  <a:srgbClr val="0F1111"/>
                </a:solidFill>
                <a:latin typeface="Hiragino Kaku Gothic ProN"/>
              </a:rPr>
              <a:t> </a:t>
            </a:r>
            <a:r>
              <a:rPr lang="pt-BR" altLang="ja-JP" b="1" dirty="0" err="1">
                <a:solidFill>
                  <a:srgbClr val="0F1111"/>
                </a:solidFill>
                <a:latin typeface="Hiragino Kaku Gothic ProN"/>
              </a:rPr>
              <a:t>Chikuro</a:t>
            </a:r>
            <a:r>
              <a:rPr lang="ja-JP" altLang="pt-BR" b="1" dirty="0">
                <a:solidFill>
                  <a:srgbClr val="0F1111"/>
                </a:solidFill>
                <a:latin typeface="Hiragino Kaku Gothic ProN"/>
              </a:rPr>
              <a:t> </a:t>
            </a:r>
            <a:r>
              <a:rPr lang="pt-BR" altLang="ja-JP" b="1" dirty="0" err="1">
                <a:solidFill>
                  <a:srgbClr val="0F1111"/>
                </a:solidFill>
                <a:latin typeface="Hiragino Kaku Gothic ProN"/>
              </a:rPr>
              <a:t>Hiroike</a:t>
            </a:r>
            <a:endParaRPr lang="pt-BR" dirty="0"/>
          </a:p>
        </p:txBody>
      </p:sp>
      <p:sp>
        <p:nvSpPr>
          <p:cNvPr id="11" name="CaixaDeTexto 10">
            <a:extLst>
              <a:ext uri="{FF2B5EF4-FFF2-40B4-BE49-F238E27FC236}">
                <a16:creationId xmlns:a16="http://schemas.microsoft.com/office/drawing/2014/main" id="{316B5F5E-2B7D-45D9-9A22-729B437BE19B}"/>
              </a:ext>
            </a:extLst>
          </p:cNvPr>
          <p:cNvSpPr txBox="1"/>
          <p:nvPr/>
        </p:nvSpPr>
        <p:spPr>
          <a:xfrm>
            <a:off x="4830418" y="1629679"/>
            <a:ext cx="4094353" cy="615553"/>
          </a:xfrm>
          <a:prstGeom prst="rect">
            <a:avLst/>
          </a:prstGeom>
          <a:solidFill>
            <a:schemeClr val="accent4">
              <a:lumMod val="20000"/>
              <a:lumOff val="80000"/>
            </a:schemeClr>
          </a:solidFill>
        </p:spPr>
        <p:txBody>
          <a:bodyPr wrap="square" rtlCol="0">
            <a:spAutoFit/>
          </a:bodyPr>
          <a:lstStyle/>
          <a:p>
            <a:r>
              <a:rPr lang="pt-BR" sz="1600" b="1" dirty="0">
                <a:latin typeface="Calibri" panose="020F0502020204030204" pitchFamily="34" charset="0"/>
                <a:ea typeface="MS Mincho" panose="02020609040205080304" pitchFamily="49" charset="-128"/>
                <a:cs typeface="Times New Roman" panose="02020603050405020304" pitchFamily="18" charset="0"/>
              </a:rPr>
              <a:t>c</a:t>
            </a:r>
            <a:r>
              <a:rPr lang="pt-BR" sz="1600" b="1" dirty="0">
                <a:effectLst/>
                <a:latin typeface="Calibri" panose="020F0502020204030204" pitchFamily="34" charset="0"/>
                <a:ea typeface="MS Mincho" panose="02020609040205080304" pitchFamily="49" charset="-128"/>
                <a:cs typeface="Times New Roman" panose="02020603050405020304" pitchFamily="18" charset="0"/>
              </a:rPr>
              <a:t>) 366 dias com as palavras da Nova Moral </a:t>
            </a:r>
            <a:br>
              <a:rPr lang="pt-BR" sz="1600" b="1" dirty="0">
                <a:effectLst/>
                <a:latin typeface="Calibri" panose="020F0502020204030204" pitchFamily="34" charset="0"/>
                <a:ea typeface="MS Mincho" panose="02020609040205080304" pitchFamily="49" charset="-128"/>
                <a:cs typeface="Times New Roman" panose="02020603050405020304" pitchFamily="18" charset="0"/>
              </a:rPr>
            </a:br>
            <a:r>
              <a:rPr lang="pt-BR" sz="1600" b="1" dirty="0">
                <a:effectLst/>
                <a:latin typeface="Calibri" panose="020F0502020204030204" pitchFamily="34" charset="0"/>
                <a:ea typeface="MS Mincho" panose="02020609040205080304" pitchFamily="49" charset="-128"/>
                <a:cs typeface="Times New Roman" panose="02020603050405020304" pitchFamily="18" charset="0"/>
              </a:rPr>
              <a:t>(</a:t>
            </a:r>
            <a:r>
              <a:rPr lang="ja-JP" altLang="pt-BR" sz="1600" b="1" dirty="0">
                <a:latin typeface="+mj-ea"/>
                <a:ea typeface="+mj-ea"/>
                <a:cs typeface="Times New Roman" panose="02020603050405020304" pitchFamily="18" charset="0"/>
              </a:rPr>
              <a:t>ニューモラル 心を育てる言葉</a:t>
            </a:r>
            <a:r>
              <a:rPr lang="pt-BR" dirty="0">
                <a:latin typeface="+mj-ea"/>
                <a:ea typeface="+mj-ea"/>
                <a:cs typeface="Times New Roman" panose="02020603050405020304" pitchFamily="18" charset="0"/>
              </a:rPr>
              <a:t>366</a:t>
            </a:r>
            <a:r>
              <a:rPr lang="ja-JP" altLang="pt-BR" sz="1600" b="1" dirty="0">
                <a:latin typeface="+mj-ea"/>
                <a:ea typeface="+mj-ea"/>
                <a:cs typeface="Times New Roman" panose="02020603050405020304" pitchFamily="18" charset="0"/>
              </a:rPr>
              <a:t>日</a:t>
            </a:r>
            <a:r>
              <a:rPr lang="pt-BR" sz="1600" dirty="0"/>
              <a:t>)</a:t>
            </a:r>
          </a:p>
        </p:txBody>
      </p:sp>
    </p:spTree>
    <p:extLst>
      <p:ext uri="{BB962C8B-B14F-4D97-AF65-F5344CB8AC3E}">
        <p14:creationId xmlns:p14="http://schemas.microsoft.com/office/powerpoint/2010/main" val="139941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7115CFAD-515D-4BDB-983B-8868241B8E8F}"/>
              </a:ext>
            </a:extLst>
          </p:cNvPr>
          <p:cNvSpPr txBox="1"/>
          <p:nvPr/>
        </p:nvSpPr>
        <p:spPr>
          <a:xfrm>
            <a:off x="0" y="0"/>
            <a:ext cx="9143999" cy="1680460"/>
          </a:xfrm>
          <a:prstGeom prst="rect">
            <a:avLst/>
          </a:prstGeom>
          <a:noFill/>
        </p:spPr>
        <p:txBody>
          <a:bodyPr wrap="square">
            <a:spAutoFit/>
          </a:bodyPr>
          <a:lstStyle/>
          <a:p>
            <a:pPr lvl="0" algn="just">
              <a:lnSpc>
                <a:spcPct val="115000"/>
              </a:lnSpc>
              <a:spcAft>
                <a:spcPts val="600"/>
              </a:spcAft>
            </a:pPr>
            <a:r>
              <a:rPr lang="pt-BR" sz="2800" b="1" dirty="0">
                <a:highlight>
                  <a:srgbClr val="00FFFF"/>
                </a:highlight>
              </a:rPr>
              <a:t>Comentários sobre a Máxima n</a:t>
            </a:r>
            <a:r>
              <a:rPr lang="pt-BR" sz="2800" b="1" u="sng" baseline="30000" dirty="0">
                <a:highlight>
                  <a:srgbClr val="00FFFF"/>
                </a:highlight>
              </a:rPr>
              <a:t>o</a:t>
            </a:r>
            <a:r>
              <a:rPr lang="pt-BR" sz="2800" b="1" baseline="30000" dirty="0">
                <a:highlight>
                  <a:srgbClr val="00FFFF"/>
                </a:highlight>
              </a:rPr>
              <a:t>  </a:t>
            </a:r>
            <a:r>
              <a:rPr lang="pt-BR" sz="2800" b="1" dirty="0">
                <a:highlight>
                  <a:srgbClr val="00FFFF"/>
                </a:highlight>
              </a:rPr>
              <a:t>60</a:t>
            </a:r>
          </a:p>
          <a:p>
            <a:r>
              <a:rPr lang="pt-BR" sz="2200" b="1" dirty="0">
                <a:highlight>
                  <a:srgbClr val="FFFF00"/>
                </a:highlight>
                <a:latin typeface="Verdana" panose="020B0604030504040204" pitchFamily="34" charset="0"/>
                <a:ea typeface="Verdana" panose="020B0604030504040204" pitchFamily="34" charset="0"/>
              </a:rPr>
              <a:t>1. Humildemente procure suprir as deficiências alheias.</a:t>
            </a:r>
          </a:p>
          <a:p>
            <a:r>
              <a:rPr lang="pt-BR" sz="2400" b="1" dirty="0"/>
              <a:t>	</a:t>
            </a:r>
            <a:r>
              <a:rPr lang="pt-BR" sz="2400" b="1" dirty="0">
                <a:highlight>
                  <a:srgbClr val="FFFF00"/>
                </a:highlight>
              </a:rPr>
              <a:t> (Tratado... vol. 9, em japonês, </a:t>
            </a:r>
            <a:r>
              <a:rPr lang="pt-PT" b="1" dirty="0"/>
              <a:t>Chikuro Hiroike, </a:t>
            </a:r>
            <a:r>
              <a:rPr lang="pt-PT" b="1" u="sng" dirty="0"/>
              <a:t>Redação original de 1926</a:t>
            </a:r>
            <a:r>
              <a:rPr lang="pt-PT" sz="2400" b="1" dirty="0"/>
              <a:t>)</a:t>
            </a:r>
            <a:endParaRPr lang="pt-BR" sz="2400" b="1" dirty="0"/>
          </a:p>
          <a:p>
            <a:r>
              <a:rPr lang="pt-BR" sz="2000" dirty="0"/>
              <a:t> </a:t>
            </a:r>
            <a:endParaRPr lang="pt-BR" dirty="0">
              <a:latin typeface="Verdana" pitchFamily="34" charset="0"/>
              <a:ea typeface="Verdana" pitchFamily="34" charset="0"/>
              <a:cs typeface="Verdana" pitchFamily="34" charset="0"/>
            </a:endParaRPr>
          </a:p>
        </p:txBody>
      </p:sp>
      <p:sp>
        <p:nvSpPr>
          <p:cNvPr id="3" name="CaixaDeTexto 2">
            <a:extLst>
              <a:ext uri="{FF2B5EF4-FFF2-40B4-BE49-F238E27FC236}">
                <a16:creationId xmlns:a16="http://schemas.microsoft.com/office/drawing/2014/main" id="{D26FBCF3-1431-41AF-AA05-22D1024CE51C}"/>
              </a:ext>
            </a:extLst>
          </p:cNvPr>
          <p:cNvSpPr txBox="1"/>
          <p:nvPr/>
        </p:nvSpPr>
        <p:spPr>
          <a:xfrm>
            <a:off x="109331" y="1460100"/>
            <a:ext cx="8925338" cy="3066032"/>
          </a:xfrm>
          <a:prstGeom prst="rect">
            <a:avLst/>
          </a:prstGeom>
          <a:solidFill>
            <a:schemeClr val="accent4">
              <a:lumMod val="20000"/>
              <a:lumOff val="80000"/>
            </a:schemeClr>
          </a:solidFill>
        </p:spPr>
        <p:txBody>
          <a:bodyPr wrap="square" rtlCol="0">
            <a:spAutoFit/>
          </a:bodyPr>
          <a:lstStyle/>
          <a:p>
            <a:pPr algn="just">
              <a:lnSpc>
                <a:spcPct val="115000"/>
              </a:lnSpc>
              <a:spcAft>
                <a:spcPts val="1000"/>
              </a:spcAft>
            </a:pPr>
            <a:r>
              <a:rPr lang="pt-BR" sz="1800" b="1" dirty="0">
                <a:effectLst/>
                <a:latin typeface="Verdana" panose="020B0604030504040204" pitchFamily="34" charset="0"/>
                <a:ea typeface="MS Mincho" panose="02020609040205080304" pitchFamily="49" charset="-128"/>
                <a:cs typeface="Times New Roman" panose="02020603050405020304" pitchFamily="18" charset="0"/>
              </a:rPr>
              <a:t>O homem de moral comum, quando vê o defeito em outra pessoa, costuma expor a outros e criticar, ou quando for inevitável ter que suprir esse defeito, ele o faz com insatisfação, reclamação e linguagem chula; com isso, ele faz esforços em vão, pois, não conseguirá acumular nem mesmo uma fração de virtude. </a:t>
            </a:r>
          </a:p>
          <a:p>
            <a:pPr algn="just">
              <a:lnSpc>
                <a:spcPct val="115000"/>
              </a:lnSpc>
              <a:spcAft>
                <a:spcPts val="1000"/>
              </a:spcAft>
            </a:pPr>
            <a:r>
              <a:rPr lang="pt-BR" sz="1800" b="1" dirty="0">
                <a:effectLst/>
                <a:latin typeface="Verdana" panose="020B0604030504040204" pitchFamily="34" charset="0"/>
                <a:ea typeface="MS Mincho" panose="02020609040205080304" pitchFamily="49" charset="-128"/>
                <a:cs typeface="Times New Roman" panose="02020603050405020304" pitchFamily="18" charset="0"/>
              </a:rPr>
              <a:t>O homem de moral suprema nunca revelará os defeitos dos outros, dando o melhor de si para cobrir as deficiências — dentro de suas possibilidades — agradecendo a Deus silenciosamente por dotá-lo de tal virtude.</a:t>
            </a:r>
            <a:endParaRPr lang="pt-BR" b="1" dirty="0"/>
          </a:p>
        </p:txBody>
      </p:sp>
      <p:pic>
        <p:nvPicPr>
          <p:cNvPr id="9" name="Imagem 8">
            <a:extLst>
              <a:ext uri="{FF2B5EF4-FFF2-40B4-BE49-F238E27FC236}">
                <a16:creationId xmlns:a16="http://schemas.microsoft.com/office/drawing/2014/main" id="{A964B83A-30DF-469C-865A-3DB9DD95D4A7}"/>
              </a:ext>
            </a:extLst>
          </p:cNvPr>
          <p:cNvPicPr>
            <a:picLocks noChangeAspect="1"/>
          </p:cNvPicPr>
          <p:nvPr/>
        </p:nvPicPr>
        <p:blipFill>
          <a:blip r:embed="rId2"/>
          <a:stretch>
            <a:fillRect/>
          </a:stretch>
        </p:blipFill>
        <p:spPr>
          <a:xfrm>
            <a:off x="0" y="4546535"/>
            <a:ext cx="9144000" cy="2311465"/>
          </a:xfrm>
          <a:prstGeom prst="rect">
            <a:avLst/>
          </a:prstGeom>
        </p:spPr>
      </p:pic>
    </p:spTree>
    <p:extLst>
      <p:ext uri="{BB962C8B-B14F-4D97-AF65-F5344CB8AC3E}">
        <p14:creationId xmlns:p14="http://schemas.microsoft.com/office/powerpoint/2010/main" val="265041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661DF12-8587-4865-A717-4337F3603390}"/>
              </a:ext>
            </a:extLst>
          </p:cNvPr>
          <p:cNvPicPr>
            <a:picLocks noChangeAspect="1"/>
          </p:cNvPicPr>
          <p:nvPr/>
        </p:nvPicPr>
        <p:blipFill rotWithShape="1">
          <a:blip r:embed="rId2"/>
          <a:srcRect b="5072"/>
          <a:stretch/>
        </p:blipFill>
        <p:spPr>
          <a:xfrm>
            <a:off x="109277" y="109328"/>
            <a:ext cx="4333565" cy="6510133"/>
          </a:xfrm>
          <a:prstGeom prst="rect">
            <a:avLst/>
          </a:prstGeom>
        </p:spPr>
      </p:pic>
      <p:pic>
        <p:nvPicPr>
          <p:cNvPr id="6" name="Imagem 5">
            <a:extLst>
              <a:ext uri="{FF2B5EF4-FFF2-40B4-BE49-F238E27FC236}">
                <a16:creationId xmlns:a16="http://schemas.microsoft.com/office/drawing/2014/main" id="{4EF82D45-1277-449E-A923-5769F81D0744}"/>
              </a:ext>
            </a:extLst>
          </p:cNvPr>
          <p:cNvPicPr>
            <a:picLocks noChangeAspect="1"/>
          </p:cNvPicPr>
          <p:nvPr/>
        </p:nvPicPr>
        <p:blipFill>
          <a:blip r:embed="rId3"/>
          <a:stretch>
            <a:fillRect/>
          </a:stretch>
        </p:blipFill>
        <p:spPr>
          <a:xfrm>
            <a:off x="4478275" y="89596"/>
            <a:ext cx="4556448" cy="5794511"/>
          </a:xfrm>
          <a:prstGeom prst="rect">
            <a:avLst/>
          </a:prstGeom>
        </p:spPr>
      </p:pic>
      <p:sp>
        <p:nvSpPr>
          <p:cNvPr id="2" name="CaixaDeTexto 1">
            <a:extLst>
              <a:ext uri="{FF2B5EF4-FFF2-40B4-BE49-F238E27FC236}">
                <a16:creationId xmlns:a16="http://schemas.microsoft.com/office/drawing/2014/main" id="{B10DBADC-2239-449B-A5D5-CF0431F130EA}"/>
              </a:ext>
            </a:extLst>
          </p:cNvPr>
          <p:cNvSpPr txBox="1"/>
          <p:nvPr/>
        </p:nvSpPr>
        <p:spPr>
          <a:xfrm>
            <a:off x="143381" y="909284"/>
            <a:ext cx="4265356" cy="923330"/>
          </a:xfrm>
          <a:prstGeom prst="rect">
            <a:avLst/>
          </a:prstGeom>
          <a:solidFill>
            <a:schemeClr val="accent4">
              <a:lumMod val="20000"/>
              <a:lumOff val="80000"/>
            </a:schemeClr>
          </a:solidFill>
        </p:spPr>
        <p:txBody>
          <a:bodyPr wrap="square" rtlCol="0">
            <a:spAutoFit/>
          </a:bodyPr>
          <a:lstStyle/>
          <a:p>
            <a:r>
              <a:rPr lang="pt-PT" sz="1800" b="1" dirty="0">
                <a:highlight>
                  <a:srgbClr val="FFFF00"/>
                </a:highlight>
                <a:latin typeface="Verdana" panose="020B0604030504040204" pitchFamily="34" charset="0"/>
                <a:ea typeface="Verdana" panose="020B0604030504040204" pitchFamily="34" charset="0"/>
              </a:rPr>
              <a:t>2. Máxima n</a:t>
            </a:r>
            <a:r>
              <a:rPr lang="pt-PT" sz="1800" b="1" u="sng" baseline="30000" dirty="0">
                <a:highlight>
                  <a:srgbClr val="FFFF00"/>
                </a:highlight>
                <a:latin typeface="Verdana" panose="020B0604030504040204" pitchFamily="34" charset="0"/>
                <a:ea typeface="Verdana" panose="020B0604030504040204" pitchFamily="34" charset="0"/>
              </a:rPr>
              <a:t>o</a:t>
            </a:r>
            <a:r>
              <a:rPr lang="pt-PT" sz="1800" b="1" dirty="0">
                <a:highlight>
                  <a:srgbClr val="FFFF00"/>
                </a:highlight>
                <a:latin typeface="Verdana" panose="020B0604030504040204" pitchFamily="34" charset="0"/>
                <a:ea typeface="Verdana" panose="020B0604030504040204" pitchFamily="34" charset="0"/>
              </a:rPr>
              <a:t> 60,  de Chikuro Hiroike, </a:t>
            </a:r>
            <a:r>
              <a:rPr lang="pt-PT" sz="1600" u="sng" dirty="0">
                <a:highlight>
                  <a:srgbClr val="FFFF00"/>
                </a:highlight>
                <a:latin typeface="Verdana" panose="020B0604030504040204" pitchFamily="34" charset="0"/>
                <a:ea typeface="Verdana" panose="020B0604030504040204" pitchFamily="34" charset="0"/>
              </a:rPr>
              <a:t>Redação de 1926, atualizada em 1984</a:t>
            </a:r>
            <a:r>
              <a:rPr lang="pt-PT" sz="1600" dirty="0">
                <a:highlight>
                  <a:srgbClr val="FFFF00"/>
                </a:highlight>
                <a:latin typeface="Verdana" panose="020B0604030504040204" pitchFamily="34" charset="0"/>
                <a:ea typeface="Verdana" panose="020B0604030504040204" pitchFamily="34" charset="0"/>
              </a:rPr>
              <a:t>)</a:t>
            </a:r>
            <a:endParaRPr lang="pt-BR" dirty="0">
              <a:highlight>
                <a:srgbClr val="FFFF00"/>
              </a:highligh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19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4E9E281-9127-4C46-A324-B895AAFA8AAA}"/>
              </a:ext>
            </a:extLst>
          </p:cNvPr>
          <p:cNvSpPr txBox="1"/>
          <p:nvPr/>
        </p:nvSpPr>
        <p:spPr>
          <a:xfrm>
            <a:off x="188843" y="298174"/>
            <a:ext cx="8736496" cy="6189387"/>
          </a:xfrm>
          <a:prstGeom prst="rect">
            <a:avLst/>
          </a:prstGeom>
          <a:noFill/>
        </p:spPr>
        <p:txBody>
          <a:bodyPr wrap="square" rtlCol="0">
            <a:spAutoFit/>
          </a:bodyPr>
          <a:lstStyle/>
          <a:p>
            <a:pPr fontAlgn="base">
              <a:lnSpc>
                <a:spcPct val="115000"/>
              </a:lnSpc>
              <a:spcBef>
                <a:spcPts val="1200"/>
              </a:spcBef>
              <a:spcAft>
                <a:spcPts val="2020"/>
              </a:spcAft>
            </a:pPr>
            <a:r>
              <a:rPr lang="pt-BR" sz="24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3. Citações de Chikuro Hiroike, Referenciais para atitude mental</a:t>
            </a:r>
            <a:endParaRPr lang="pt-BR" sz="24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1000"/>
              </a:spcAft>
            </a:pPr>
            <a:r>
              <a:rPr lang="pt-BR" sz="2000" b="1"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Pág. 155: Salvação das pessoas.</a:t>
            </a:r>
            <a:r>
              <a:rPr lang="pt-BR" sz="2000" dirty="0">
                <a:effectLst/>
                <a:latin typeface="Verdana" panose="020B0604030504040204" pitchFamily="34" charset="0"/>
                <a:ea typeface="Verdana" panose="020B0604030504040204" pitchFamily="34" charset="0"/>
                <a:cs typeface="Times New Roman" panose="02020603050405020304" pitchFamily="18" charset="0"/>
              </a:rPr>
              <a:t> </a:t>
            </a:r>
            <a:r>
              <a:rPr lang="pt-BR" sz="2000" b="1" dirty="0">
                <a:effectLst/>
                <a:latin typeface="Verdana" panose="020B0604030504040204" pitchFamily="34" charset="0"/>
                <a:ea typeface="Verdana" panose="020B0604030504040204" pitchFamily="34" charset="0"/>
                <a:cs typeface="Times New Roman" panose="02020603050405020304" pitchFamily="18" charset="0"/>
              </a:rPr>
              <a:t>Por melhor que seja a sua intenção, não toque no ferimento de outra pessoa. O ferimento dói, mesmo que seja pequeno. Ferimentos antigos também doem, mais ainda. Por isso, envolva o ferimento com o seu coração caloroso, como se fosse envolvê-lo suavemente com algodão, e continue prestativo à pessoa, para que ela encontre a salvação, de forma gradual e naturalmente. O mais importante é a sua atitude mental de humildade, bondade e consideração. Se você estiver com o “pé no chão” e confiante nos </a:t>
            </a:r>
            <a:r>
              <a:rPr lang="pt-BR" sz="2000" b="1" i="1" dirty="0" err="1">
                <a:effectLst/>
                <a:latin typeface="Verdana" panose="020B0604030504040204" pitchFamily="34" charset="0"/>
                <a:ea typeface="Verdana" panose="020B0604030504040204" pitchFamily="34" charset="0"/>
                <a:cs typeface="Times New Roman" panose="02020603050405020304" pitchFamily="18" charset="0"/>
              </a:rPr>
              <a:t>Ortolinos</a:t>
            </a:r>
            <a:r>
              <a:rPr lang="pt-BR" sz="2000" b="1" dirty="0">
                <a:effectLst/>
                <a:latin typeface="Verdana" panose="020B0604030504040204" pitchFamily="34" charset="0"/>
                <a:ea typeface="Verdana" panose="020B0604030504040204" pitchFamily="34" charset="0"/>
                <a:cs typeface="Times New Roman" panose="02020603050405020304" pitchFamily="18" charset="0"/>
              </a:rPr>
              <a:t>, suas palavras terão influência e energia capazes de promover a salvação da pessoa.</a:t>
            </a:r>
          </a:p>
          <a:p>
            <a:r>
              <a:rPr lang="pt-BR" sz="2000" dirty="0">
                <a:effectLst/>
                <a:latin typeface="Verdana" panose="020B0604030504040204" pitchFamily="34" charset="0"/>
                <a:ea typeface="Verdana" panose="020B0604030504040204" pitchFamily="34" charset="0"/>
                <a:cs typeface="Times New Roman" panose="02020603050405020304" pitchFamily="18" charset="0"/>
              </a:rPr>
              <a:t>Em “</a:t>
            </a:r>
            <a:r>
              <a:rPr lang="pt-BR" sz="2000" i="1" dirty="0" err="1">
                <a:effectLst/>
                <a:latin typeface="Verdana" panose="020B0604030504040204" pitchFamily="34" charset="0"/>
                <a:ea typeface="Verdana" panose="020B0604030504040204" pitchFamily="34" charset="0"/>
                <a:cs typeface="Times New Roman" panose="02020603050405020304" pitchFamily="18" charset="0"/>
              </a:rPr>
              <a:t>Makoto</a:t>
            </a:r>
            <a:r>
              <a:rPr lang="pt-BR" sz="2000" i="1" dirty="0">
                <a:effectLst/>
                <a:latin typeface="Verdana" panose="020B0604030504040204" pitchFamily="34" charset="0"/>
                <a:ea typeface="Verdana" panose="020B0604030504040204" pitchFamily="34" charset="0"/>
                <a:cs typeface="Times New Roman" panose="02020603050405020304" pitchFamily="18" charset="0"/>
              </a:rPr>
              <a:t> No </a:t>
            </a:r>
            <a:r>
              <a:rPr lang="pt-BR" sz="2000" i="1" dirty="0" err="1">
                <a:effectLst/>
                <a:latin typeface="Verdana" panose="020B0604030504040204" pitchFamily="34" charset="0"/>
                <a:ea typeface="Verdana" panose="020B0604030504040204" pitchFamily="34" charset="0"/>
                <a:cs typeface="Times New Roman" panose="02020603050405020304" pitchFamily="18" charset="0"/>
              </a:rPr>
              <a:t>Kokoro</a:t>
            </a:r>
            <a:r>
              <a:rPr lang="pt-BR" sz="2000" dirty="0">
                <a:effectLst/>
                <a:latin typeface="Verdana" panose="020B0604030504040204" pitchFamily="34" charset="0"/>
                <a:ea typeface="Verdana" panose="020B0604030504040204" pitchFamily="34" charset="0"/>
                <a:cs typeface="Times New Roman" panose="02020603050405020304" pitchFamily="18" charset="0"/>
              </a:rPr>
              <a:t>”, de </a:t>
            </a:r>
            <a:r>
              <a:rPr lang="pt-BR" sz="2000" i="1" dirty="0" err="1">
                <a:effectLst/>
                <a:latin typeface="Verdana" panose="020B0604030504040204" pitchFamily="34" charset="0"/>
                <a:ea typeface="Verdana" panose="020B0604030504040204" pitchFamily="34" charset="0"/>
                <a:cs typeface="Times New Roman" panose="02020603050405020304" pitchFamily="18" charset="0"/>
              </a:rPr>
              <a:t>Keisaburo</a:t>
            </a:r>
            <a:r>
              <a:rPr lang="pt-BR" sz="2000" i="1" dirty="0">
                <a:effectLst/>
                <a:latin typeface="Verdana" panose="020B0604030504040204" pitchFamily="34" charset="0"/>
                <a:ea typeface="Verdana" panose="020B0604030504040204" pitchFamily="34" charset="0"/>
                <a:cs typeface="Times New Roman" panose="02020603050405020304" pitchFamily="18" charset="0"/>
              </a:rPr>
              <a:t>/</a:t>
            </a:r>
            <a:r>
              <a:rPr lang="pt-BR" sz="2000" i="1" dirty="0" err="1">
                <a:effectLst/>
                <a:latin typeface="Verdana" panose="020B0604030504040204" pitchFamily="34" charset="0"/>
                <a:ea typeface="Verdana" panose="020B0604030504040204" pitchFamily="34" charset="0"/>
                <a:cs typeface="Times New Roman" panose="02020603050405020304" pitchFamily="18" charset="0"/>
              </a:rPr>
              <a:t>Hatsune</a:t>
            </a:r>
            <a:r>
              <a:rPr lang="pt-BR" sz="2000" i="1" dirty="0">
                <a:effectLst/>
                <a:latin typeface="Verdana" panose="020B0604030504040204" pitchFamily="34" charset="0"/>
                <a:ea typeface="Verdana" panose="020B0604030504040204" pitchFamily="34" charset="0"/>
                <a:cs typeface="Times New Roman" panose="02020603050405020304" pitchFamily="18" charset="0"/>
              </a:rPr>
              <a:t> </a:t>
            </a:r>
            <a:r>
              <a:rPr lang="pt-BR" sz="2000" i="1" dirty="0" err="1">
                <a:effectLst/>
                <a:latin typeface="Verdana" panose="020B0604030504040204" pitchFamily="34" charset="0"/>
                <a:ea typeface="Verdana" panose="020B0604030504040204" pitchFamily="34" charset="0"/>
                <a:cs typeface="Times New Roman" panose="02020603050405020304" pitchFamily="18" charset="0"/>
              </a:rPr>
              <a:t>Kagawa</a:t>
            </a:r>
            <a:r>
              <a:rPr lang="pt-BR" sz="2000" dirty="0">
                <a:effectLst/>
                <a:latin typeface="Verdana" panose="020B0604030504040204" pitchFamily="34" charset="0"/>
                <a:ea typeface="Verdana" panose="020B0604030504040204" pitchFamily="34" charset="0"/>
                <a:cs typeface="Times New Roman" panose="02020603050405020304" pitchFamily="18" charset="0"/>
              </a:rPr>
              <a:t>, pág. 139/140</a:t>
            </a:r>
            <a:endParaRPr lang="pt-B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708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02A021D-C09D-4339-896B-E29B7A4BA1D7}"/>
              </a:ext>
            </a:extLst>
          </p:cNvPr>
          <p:cNvSpPr txBox="1"/>
          <p:nvPr/>
        </p:nvSpPr>
        <p:spPr>
          <a:xfrm>
            <a:off x="99391" y="230018"/>
            <a:ext cx="8945218" cy="6297686"/>
          </a:xfrm>
          <a:prstGeom prst="rect">
            <a:avLst/>
          </a:prstGeom>
          <a:noFill/>
        </p:spPr>
        <p:txBody>
          <a:bodyPr wrap="square" rtlCol="0">
            <a:spAutoFit/>
          </a:bodyPr>
          <a:lstStyle/>
          <a:p>
            <a:pPr algn="just">
              <a:lnSpc>
                <a:spcPct val="115000"/>
              </a:lnSpc>
              <a:spcAft>
                <a:spcPts val="1000"/>
              </a:spcAft>
            </a:pPr>
            <a:r>
              <a:rPr lang="pt-BR" sz="2800" b="1" dirty="0">
                <a:highlight>
                  <a:srgbClr val="FFFF00"/>
                </a:highlight>
                <a:latin typeface="Verdana" panose="020B0604030504040204" pitchFamily="34" charset="0"/>
                <a:ea typeface="Verdana" panose="020B0604030504040204" pitchFamily="34" charset="0"/>
              </a:rPr>
              <a:t>4. Antropologia do </a:t>
            </a:r>
            <a:r>
              <a:rPr lang="pt-BR" sz="2800" b="1" dirty="0" err="1">
                <a:highlight>
                  <a:srgbClr val="FFFF00"/>
                </a:highlight>
                <a:latin typeface="Verdana" panose="020B0604030504040204" pitchFamily="34" charset="0"/>
                <a:ea typeface="Verdana" panose="020B0604030504040204" pitchFamily="34" charset="0"/>
              </a:rPr>
              <a:t>Sampouyoshi</a:t>
            </a:r>
            <a:r>
              <a:rPr lang="pt-BR" sz="2800" b="1" dirty="0">
                <a:highlight>
                  <a:srgbClr val="FFFF00"/>
                </a:highlight>
                <a:latin typeface="Verdana" panose="020B0604030504040204" pitchFamily="34" charset="0"/>
                <a:ea typeface="Verdana" panose="020B0604030504040204" pitchFamily="34" charset="0"/>
              </a:rPr>
              <a:t>, </a:t>
            </a:r>
            <a:r>
              <a:rPr lang="pt-BR" sz="2000" b="1" dirty="0">
                <a:highlight>
                  <a:srgbClr val="FFFF00"/>
                </a:highlight>
                <a:latin typeface="Verdana" panose="020B0604030504040204" pitchFamily="34" charset="0"/>
                <a:ea typeface="Verdana" panose="020B0604030504040204" pitchFamily="34" charset="0"/>
              </a:rPr>
              <a:t>Editora PHP</a:t>
            </a:r>
            <a:endParaRPr lang="pt-BR" sz="2800" b="1" dirty="0">
              <a:highlight>
                <a:srgbClr val="FFFF00"/>
              </a:highlight>
              <a:latin typeface="Verdana" panose="020B0604030504040204" pitchFamily="34" charset="0"/>
              <a:ea typeface="Verdana" panose="020B0604030504040204" pitchFamily="34" charset="0"/>
            </a:endParaRPr>
          </a:p>
          <a:p>
            <a:pPr algn="just">
              <a:lnSpc>
                <a:spcPct val="115000"/>
              </a:lnSpc>
              <a:spcAft>
                <a:spcPts val="1800"/>
              </a:spcAft>
            </a:pPr>
            <a:r>
              <a:rPr lang="pt-BR" sz="20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Pág. 172: </a:t>
            </a:r>
            <a:r>
              <a:rPr lang="pt-BR" sz="2000" b="1"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Suprir as deficiências da outra pessoa, com gratidão.</a:t>
            </a:r>
            <a:r>
              <a:rPr lang="pt-BR" sz="2000" b="1" dirty="0">
                <a:effectLst/>
                <a:latin typeface="Verdana" panose="020B0604030504040204" pitchFamily="34" charset="0"/>
                <a:ea typeface="Verdana" panose="020B0604030504040204" pitchFamily="34" charset="0"/>
                <a:cs typeface="Times New Roman" panose="02020603050405020304" pitchFamily="18" charset="0"/>
              </a:rPr>
              <a:t> </a:t>
            </a:r>
            <a:r>
              <a:rPr lang="pt-BR" sz="2000" dirty="0">
                <a:effectLst/>
                <a:latin typeface="Verdana" panose="020B0604030504040204" pitchFamily="34" charset="0"/>
                <a:ea typeface="Verdana" panose="020B0604030504040204" pitchFamily="34" charset="0"/>
                <a:cs typeface="Times New Roman" panose="02020603050405020304" pitchFamily="18" charset="0"/>
              </a:rPr>
              <a:t>Defeitos todos possuem. Pode acontecer que você sofra algum constrangimento ou aborrecimento por causa do defeito de uma pessoa de seu entorno. Ou, ao contrário, uma falha sua pode estar incomodando alguém. Você poderá até achar que a falha de uma pessoa compensa a sua, mas as pessoas são muito diversificadas, conflitos de interesse ocorrem e os relacionamentos se deterioram.</a:t>
            </a:r>
          </a:p>
          <a:p>
            <a:pPr algn="just">
              <a:lnSpc>
                <a:spcPct val="115000"/>
              </a:lnSpc>
              <a:spcAft>
                <a:spcPts val="600"/>
              </a:spcAft>
            </a:pPr>
            <a:r>
              <a:rPr lang="pt-BR" sz="2000" dirty="0">
                <a:effectLst/>
                <a:latin typeface="Verdana" panose="020B0604030504040204" pitchFamily="34" charset="0"/>
                <a:ea typeface="Verdana" panose="020B0604030504040204" pitchFamily="34" charset="0"/>
                <a:cs typeface="Times New Roman" panose="02020603050405020304" pitchFamily="18" charset="0"/>
              </a:rPr>
              <a:t>Por exemplo, há pessoas que são muito rígidas e diante dos defeitos do outro, questionam e perseguem. Além disso, expõem as deficiências para demais pessoas e o agride com palavras e atitudes. Todavia, pergunta-se: É necessário ser tão crítico por causa dos defeitos de uma pessoa? Isso vai ferir muito a outra pessoa e os relacionamentos só irão piorar.</a:t>
            </a:r>
          </a:p>
          <a:p>
            <a:pPr algn="r">
              <a:lnSpc>
                <a:spcPct val="115000"/>
              </a:lnSpc>
              <a:spcAft>
                <a:spcPts val="600"/>
              </a:spcAft>
            </a:pPr>
            <a:r>
              <a:rPr lang="pt-BR" sz="2000" dirty="0">
                <a:latin typeface="Verdana" panose="020B0604030504040204" pitchFamily="34" charset="0"/>
                <a:ea typeface="Verdana" panose="020B0604030504040204" pitchFamily="34" charset="0"/>
                <a:cs typeface="Times New Roman" panose="02020603050405020304" pitchFamily="18" charset="0"/>
              </a:rPr>
              <a:t>... continua</a:t>
            </a:r>
            <a:endParaRPr lang="pt-BR" sz="20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0164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E9979D77-17DF-4321-8B49-652442D453E6}"/>
              </a:ext>
            </a:extLst>
          </p:cNvPr>
          <p:cNvSpPr txBox="1"/>
          <p:nvPr/>
        </p:nvSpPr>
        <p:spPr>
          <a:xfrm>
            <a:off x="119270" y="159026"/>
            <a:ext cx="8855765" cy="5057538"/>
          </a:xfrm>
          <a:prstGeom prst="rect">
            <a:avLst/>
          </a:prstGeom>
          <a:noFill/>
        </p:spPr>
        <p:txBody>
          <a:bodyPr wrap="square" rtlCol="0">
            <a:spAutoFit/>
          </a:bodyPr>
          <a:lstStyle/>
          <a:p>
            <a:pPr algn="just">
              <a:spcAft>
                <a:spcPts val="600"/>
              </a:spcAft>
            </a:pPr>
            <a:r>
              <a:rPr lang="pt-BR" sz="2000" dirty="0">
                <a:latin typeface="Verdana" panose="020B0604030504040204" pitchFamily="34" charset="0"/>
                <a:ea typeface="Verdana" panose="020B0604030504040204" pitchFamily="34" charset="0"/>
                <a:cs typeface="Times New Roman" panose="02020603050405020304" pitchFamily="18" charset="0"/>
              </a:rPr>
              <a:t>Vejamos então a situação em que é inevitável ter que suprir o defeito de alguém. Por exemplo, o seu companheiro de trabalho é muito habilidoso e caprichoso no serviço; mas, tem o defeito de ser muito lento, improdutivo. E, sobra para você ajudá-lo a cumprir o prazo de entrega. Tudo bem que você supriu o companheiro, mas, se por causa disso, você fica com raiva do seu serviço extra, ou se fica reclamando ou se queixando da lentidão do seu colega – é uma pena –, pois, a boa ação deixa de ser boa ação.</a:t>
            </a:r>
          </a:p>
          <a:p>
            <a:pPr algn="just">
              <a:lnSpc>
                <a:spcPct val="115000"/>
              </a:lnSpc>
              <a:spcAft>
                <a:spcPts val="600"/>
              </a:spcAft>
            </a:pPr>
            <a:endParaRPr lang="pt-BR" sz="1100" dirty="0">
              <a:latin typeface="Verdana" panose="020B0604030504040204" pitchFamily="34" charset="0"/>
              <a:ea typeface="Verdana" panose="020B0604030504040204" pitchFamily="34" charset="0"/>
              <a:cs typeface="Times New Roman" panose="02020603050405020304" pitchFamily="18" charset="0"/>
            </a:endParaRPr>
          </a:p>
          <a:p>
            <a:pPr algn="just"/>
            <a:r>
              <a:rPr lang="pt-BR" sz="2000" dirty="0">
                <a:latin typeface="Verdana" panose="020B0604030504040204" pitchFamily="34" charset="0"/>
                <a:ea typeface="Verdana" panose="020B0604030504040204" pitchFamily="34" charset="0"/>
                <a:cs typeface="Times New Roman" panose="02020603050405020304" pitchFamily="18" charset="0"/>
              </a:rPr>
              <a:t>Nas práticas da moral assume-se, em primeiro lugar, que os defeitos das pessoas não precisam ser revelados para terceiros. Além disso, procura-se — na medida do possível — suprir as deficiências de outros, </a:t>
            </a:r>
            <a:r>
              <a:rPr lang="pt-BR" sz="2000" b="1" dirty="0">
                <a:latin typeface="Verdana" panose="020B0604030504040204" pitchFamily="34" charset="0"/>
                <a:ea typeface="Verdana" panose="020B0604030504040204" pitchFamily="34" charset="0"/>
                <a:cs typeface="Times New Roman" panose="02020603050405020304" pitchFamily="18" charset="0"/>
              </a:rPr>
              <a:t>desenvolvendo o sentimento de gratidão pela oportunidade que lhe foi dada, para o seu próprio crescimento</a:t>
            </a:r>
            <a:r>
              <a:rPr lang="pt-BR" sz="2000" dirty="0">
                <a:latin typeface="Verdana" panose="020B0604030504040204" pitchFamily="34" charset="0"/>
                <a:ea typeface="Verdana" panose="020B0604030504040204" pitchFamily="34" charset="0"/>
                <a:cs typeface="Times New Roman" panose="02020603050405020304" pitchFamily="18" charset="0"/>
              </a:rPr>
              <a:t>. Agindo dessa forma, </a:t>
            </a:r>
            <a:r>
              <a:rPr lang="pt-BR" sz="2000" b="1" dirty="0">
                <a:latin typeface="Verdana" panose="020B0604030504040204" pitchFamily="34" charset="0"/>
                <a:ea typeface="Verdana" panose="020B0604030504040204" pitchFamily="34" charset="0"/>
                <a:cs typeface="Times New Roman" panose="02020603050405020304" pitchFamily="18" charset="0"/>
              </a:rPr>
              <a:t>você estará acumulando virtudes</a:t>
            </a:r>
            <a:r>
              <a:rPr lang="pt-BR" sz="2000" dirty="0">
                <a:latin typeface="Verdana" panose="020B0604030504040204" pitchFamily="34" charset="0"/>
                <a:ea typeface="Verdana" panose="020B0604030504040204" pitchFamily="34" charset="0"/>
                <a:cs typeface="Times New Roman" panose="02020603050405020304" pitchFamily="18" charset="0"/>
              </a:rPr>
              <a:t>.</a:t>
            </a:r>
          </a:p>
        </p:txBody>
      </p:sp>
      <p:sp>
        <p:nvSpPr>
          <p:cNvPr id="7" name="CaixaDeTexto 6">
            <a:extLst>
              <a:ext uri="{FF2B5EF4-FFF2-40B4-BE49-F238E27FC236}">
                <a16:creationId xmlns:a16="http://schemas.microsoft.com/office/drawing/2014/main" id="{E319DD2B-CBB5-4FA7-B4C6-72136802D926}"/>
              </a:ext>
            </a:extLst>
          </p:cNvPr>
          <p:cNvSpPr txBox="1"/>
          <p:nvPr/>
        </p:nvSpPr>
        <p:spPr>
          <a:xfrm>
            <a:off x="0" y="5580142"/>
            <a:ext cx="9044609" cy="1118832"/>
          </a:xfrm>
          <a:prstGeom prst="rect">
            <a:avLst/>
          </a:prstGeom>
          <a:noFill/>
        </p:spPr>
        <p:txBody>
          <a:bodyPr wrap="square">
            <a:spAutoFit/>
          </a:bodyPr>
          <a:lstStyle/>
          <a:p>
            <a:pPr algn="just">
              <a:lnSpc>
                <a:spcPct val="115000"/>
              </a:lnSpc>
              <a:spcAft>
                <a:spcPts val="600"/>
              </a:spcAft>
            </a:pPr>
            <a:r>
              <a:rPr lang="pt-BR" sz="20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Comentário adicional</a:t>
            </a:r>
            <a:r>
              <a:rPr lang="pt-BR" sz="20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Um </a:t>
            </a:r>
            <a:r>
              <a:rPr lang="pt-BR" sz="2000" i="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case </a:t>
            </a:r>
            <a:r>
              <a:rPr lang="pt-BR" sz="20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(sr. Takai) de insatisfação com funcionário inábil. Em vez de criticar, censurar, aproveitar o fato para uma autorreflexão e desenvolvimento do sentimento de gratidão.</a:t>
            </a:r>
            <a:endParaRPr lang="pt-BR" sz="20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4566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2E87F690-FD41-43B1-A9AE-01A88EFD6A6E}"/>
              </a:ext>
            </a:extLst>
          </p:cNvPr>
          <p:cNvSpPr txBox="1"/>
          <p:nvPr/>
        </p:nvSpPr>
        <p:spPr>
          <a:xfrm>
            <a:off x="159027" y="915063"/>
            <a:ext cx="8793006" cy="5390771"/>
          </a:xfrm>
          <a:prstGeom prst="rect">
            <a:avLst/>
          </a:prstGeom>
          <a:noFill/>
        </p:spPr>
        <p:txBody>
          <a:bodyPr wrap="square">
            <a:spAutoFit/>
          </a:bodyPr>
          <a:lstStyle/>
          <a:p>
            <a:pPr algn="just">
              <a:lnSpc>
                <a:spcPct val="115000"/>
              </a:lnSpc>
              <a:spcAft>
                <a:spcPts val="600"/>
              </a:spcAft>
            </a:pPr>
            <a:r>
              <a:rPr lang="pt-BR" sz="2400" b="1"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Pág. 81: “</a:t>
            </a:r>
            <a:r>
              <a:rPr lang="pt-BR" sz="2000" b="1"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Defeitos” que parecem ser “Qualidades”</a:t>
            </a:r>
            <a:r>
              <a:rPr lang="pt-BR" sz="2000" b="1" dirty="0">
                <a:effectLst/>
                <a:latin typeface="Verdana" panose="020B0604030504040204" pitchFamily="34" charset="0"/>
                <a:ea typeface="Verdana" panose="020B0604030504040204" pitchFamily="34" charset="0"/>
                <a:cs typeface="Times New Roman" panose="02020603050405020304" pitchFamily="18" charset="0"/>
              </a:rPr>
              <a:t>. </a:t>
            </a:r>
          </a:p>
          <a:p>
            <a:pPr algn="just">
              <a:lnSpc>
                <a:spcPct val="115000"/>
              </a:lnSpc>
              <a:spcAft>
                <a:spcPts val="600"/>
              </a:spcAft>
            </a:pPr>
            <a:r>
              <a:rPr lang="pt-BR" sz="2000" b="1" dirty="0">
                <a:effectLst/>
                <a:latin typeface="Verdana" panose="020B0604030504040204" pitchFamily="34" charset="0"/>
                <a:ea typeface="Verdana" panose="020B0604030504040204" pitchFamily="34" charset="0"/>
                <a:cs typeface="Times New Roman" panose="02020603050405020304" pitchFamily="18" charset="0"/>
              </a:rPr>
              <a:t>Diante das flores expostas na entrada de uma antessala, o sentimento de quem as vê difere de pessoa para pessoa. </a:t>
            </a:r>
          </a:p>
          <a:p>
            <a:pPr algn="just">
              <a:lnSpc>
                <a:spcPct val="115000"/>
              </a:lnSpc>
              <a:spcAft>
                <a:spcPts val="600"/>
              </a:spcAft>
            </a:pPr>
            <a:r>
              <a:rPr lang="pt-BR" sz="2000" b="1" dirty="0">
                <a:effectLst/>
                <a:latin typeface="Verdana" panose="020B0604030504040204" pitchFamily="34" charset="0"/>
                <a:ea typeface="Verdana" panose="020B0604030504040204" pitchFamily="34" charset="0"/>
                <a:cs typeface="Times New Roman" panose="02020603050405020304" pitchFamily="18" charset="0"/>
              </a:rPr>
              <a:t>Há quem pense que é um obstáculo para entrar e sair; outros poderão achar que são simplesmente flores e nem as observam; há quem fique maravilhado ao vê-las; ou, alguns poderão se sentir gratos pelo encanto proporcionado; ou então, ficar sensibilizado com a gentileza de quem teve a inciativa em decorar com aquelas flores etc.</a:t>
            </a:r>
          </a:p>
          <a:p>
            <a:pPr algn="just">
              <a:lnSpc>
                <a:spcPct val="115000"/>
              </a:lnSpc>
              <a:spcAft>
                <a:spcPts val="600"/>
              </a:spcAft>
            </a:pPr>
            <a:r>
              <a:rPr lang="pt-BR" sz="2000" b="1" dirty="0">
                <a:effectLst/>
                <a:latin typeface="Verdana" panose="020B0604030504040204" pitchFamily="34" charset="0"/>
                <a:ea typeface="Verdana" panose="020B0604030504040204" pitchFamily="34" charset="0"/>
                <a:cs typeface="Times New Roman" panose="02020603050405020304" pitchFamily="18" charset="0"/>
              </a:rPr>
              <a:t>Algumas pessoas são indiferentes e nem perceberão que há flores...  As flores não estão nem aí...., elas simplesmente florescem. </a:t>
            </a:r>
          </a:p>
          <a:p>
            <a:pPr algn="just">
              <a:lnSpc>
                <a:spcPct val="115000"/>
              </a:lnSpc>
              <a:spcAft>
                <a:spcPts val="600"/>
              </a:spcAft>
            </a:pPr>
            <a:r>
              <a:rPr lang="pt-BR" sz="2000" b="1" dirty="0">
                <a:effectLst/>
                <a:latin typeface="Verdana" panose="020B0604030504040204" pitchFamily="34" charset="0"/>
                <a:ea typeface="Verdana" panose="020B0604030504040204" pitchFamily="34" charset="0"/>
                <a:cs typeface="Times New Roman" panose="02020603050405020304" pitchFamily="18" charset="0"/>
              </a:rPr>
              <a:t>Mas, cada pessoa que vê as flores tem uma percepção diferente, que, ao final, define o valor dessa flor.</a:t>
            </a:r>
          </a:p>
        </p:txBody>
      </p:sp>
      <p:sp>
        <p:nvSpPr>
          <p:cNvPr id="10" name="CaixaDeTexto 9">
            <a:extLst>
              <a:ext uri="{FF2B5EF4-FFF2-40B4-BE49-F238E27FC236}">
                <a16:creationId xmlns:a16="http://schemas.microsoft.com/office/drawing/2014/main" id="{1508DE6C-FBAB-4CE5-A9CC-04050FD4EBD2}"/>
              </a:ext>
            </a:extLst>
          </p:cNvPr>
          <p:cNvSpPr txBox="1"/>
          <p:nvPr/>
        </p:nvSpPr>
        <p:spPr>
          <a:xfrm>
            <a:off x="159027" y="216549"/>
            <a:ext cx="8793006" cy="488467"/>
          </a:xfrm>
          <a:prstGeom prst="rect">
            <a:avLst/>
          </a:prstGeom>
          <a:noFill/>
        </p:spPr>
        <p:txBody>
          <a:bodyPr wrap="square">
            <a:spAutoFit/>
          </a:bodyPr>
          <a:lstStyle/>
          <a:p>
            <a:pPr fontAlgn="base">
              <a:lnSpc>
                <a:spcPct val="115000"/>
              </a:lnSpc>
              <a:spcBef>
                <a:spcPts val="600"/>
              </a:spcBef>
              <a:spcAft>
                <a:spcPts val="1200"/>
              </a:spcAft>
            </a:pPr>
            <a:r>
              <a:rPr lang="pt-BR" sz="24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5. Livro: 366 dias com as palavras da Nova Moral</a:t>
            </a:r>
            <a:endParaRPr lang="pt-BR" sz="3200"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36483357"/>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12501</TotalTime>
  <Words>1759</Words>
  <Application>Microsoft Office PowerPoint</Application>
  <PresentationFormat>Apresentação na tela (4:3)</PresentationFormat>
  <Paragraphs>89</Paragraphs>
  <Slides>17</Slides>
  <Notes>1</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17</vt:i4>
      </vt:variant>
    </vt:vector>
  </HeadingPairs>
  <TitlesOfParts>
    <vt:vector size="27" baseType="lpstr">
      <vt:lpstr>Hiragino Kaku Gothic ProN</vt:lpstr>
      <vt:lpstr>游ゴシック Light</vt:lpstr>
      <vt:lpstr>Arial</vt:lpstr>
      <vt:lpstr>Arial Black</vt:lpstr>
      <vt:lpstr>Arial Narrow</vt:lpstr>
      <vt:lpstr>Calibri</vt:lpstr>
      <vt:lpstr>Calibri Light</vt:lpstr>
      <vt:lpstr>Verdana</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Hiroaki Makibara2</dc:creator>
  <cp:lastModifiedBy>Hiroaki Makibara2</cp:lastModifiedBy>
  <cp:revision>173</cp:revision>
  <cp:lastPrinted>2021-02-15T17:48:40Z</cp:lastPrinted>
  <dcterms:created xsi:type="dcterms:W3CDTF">2020-12-25T17:38:58Z</dcterms:created>
  <dcterms:modified xsi:type="dcterms:W3CDTF">2021-04-12T22:27:02Z</dcterms:modified>
</cp:coreProperties>
</file>