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60" r:id="rId3"/>
    <p:sldId id="490" r:id="rId4"/>
    <p:sldId id="654" r:id="rId5"/>
    <p:sldId id="369" r:id="rId6"/>
    <p:sldId id="493" r:id="rId7"/>
    <p:sldId id="492" r:id="rId8"/>
    <p:sldId id="613" r:id="rId9"/>
    <p:sldId id="612" r:id="rId10"/>
    <p:sldId id="495" r:id="rId11"/>
    <p:sldId id="602" r:id="rId12"/>
    <p:sldId id="610" r:id="rId13"/>
    <p:sldId id="626" r:id="rId14"/>
    <p:sldId id="629" r:id="rId15"/>
    <p:sldId id="630" r:id="rId16"/>
    <p:sldId id="652" r:id="rId17"/>
    <p:sldId id="651" r:id="rId18"/>
    <p:sldId id="586" r:id="rId19"/>
    <p:sldId id="625" r:id="rId20"/>
    <p:sldId id="661" r:id="rId21"/>
    <p:sldId id="662" r:id="rId22"/>
    <p:sldId id="663" r:id="rId23"/>
    <p:sldId id="664" r:id="rId24"/>
    <p:sldId id="665" r:id="rId25"/>
    <p:sldId id="666" r:id="rId26"/>
    <p:sldId id="667" r:id="rId27"/>
    <p:sldId id="668" r:id="rId28"/>
    <p:sldId id="669" r:id="rId29"/>
    <p:sldId id="670" r:id="rId30"/>
    <p:sldId id="48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E699"/>
    <a:srgbClr val="FFE6CD"/>
    <a:srgbClr val="FFE2C5"/>
    <a:srgbClr val="FFCC00"/>
    <a:srgbClr val="FFEAD5"/>
    <a:srgbClr val="FFE8D1"/>
    <a:srgbClr val="FFECD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1742" y="283"/>
      </p:cViewPr>
      <p:guideLst>
        <p:guide orient="horz" pos="2160"/>
        <p:guide pos="2880"/>
      </p:guideLst>
    </p:cSldViewPr>
  </p:slideViewPr>
  <p:notesTextViewPr>
    <p:cViewPr>
      <p:scale>
        <a:sx n="1" d="1"/>
        <a:sy n="1" d="1"/>
      </p:scale>
      <p:origin x="0" y="0"/>
    </p:cViewPr>
  </p:notesTextViewPr>
  <p:sorterViewPr>
    <p:cViewPr>
      <p:scale>
        <a:sx n="100" d="100"/>
        <a:sy n="100" d="100"/>
      </p:scale>
      <p:origin x="0" y="-323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DAE279-2974-47E5-86B8-74E72E334725}" type="datetimeFigureOut">
              <a:rPr lang="pt-BR" smtClean="0"/>
              <a:t>26/01/2026</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E35C61-6C20-4B0A-93FD-60CDAA51D7A3}" type="slidenum">
              <a:rPr lang="pt-BR" smtClean="0"/>
              <a:t>‹nº›</a:t>
            </a:fld>
            <a:endParaRPr lang="pt-BR"/>
          </a:p>
        </p:txBody>
      </p:sp>
    </p:spTree>
    <p:extLst>
      <p:ext uri="{BB962C8B-B14F-4D97-AF65-F5344CB8AC3E}">
        <p14:creationId xmlns:p14="http://schemas.microsoft.com/office/powerpoint/2010/main" val="13180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7A036-49B3-4E3B-9426-C016D6EDEEF9}" type="datetimeFigureOut">
              <a:rPr lang="pt-BR" smtClean="0"/>
              <a:t>26/01/2026</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4CCE3-2395-4D34-AD50-1F8CAB651ECF}" type="slidenum">
              <a:rPr lang="pt-BR" smtClean="0"/>
              <a:t>‹nº›</a:t>
            </a:fld>
            <a:endParaRPr lang="pt-BR"/>
          </a:p>
        </p:txBody>
      </p:sp>
    </p:spTree>
    <p:extLst>
      <p:ext uri="{BB962C8B-B14F-4D97-AF65-F5344CB8AC3E}">
        <p14:creationId xmlns:p14="http://schemas.microsoft.com/office/powerpoint/2010/main" val="330647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26/01/2026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50244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26/01/2026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9143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26/01/2026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9043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26/01/2026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39176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A4325C2-B86C-43CF-86DC-121F4CA9B9E5}" type="datetimeFigureOut">
              <a:rPr lang="pt-BR" smtClean="0"/>
              <a:t>26/01/2026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60008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A4325C2-B86C-43CF-86DC-121F4CA9B9E5}" type="datetimeFigureOut">
              <a:rPr lang="pt-BR" smtClean="0"/>
              <a:t>26/01/2026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215616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A4325C2-B86C-43CF-86DC-121F4CA9B9E5}" type="datetimeFigureOut">
              <a:rPr lang="pt-BR" smtClean="0"/>
              <a:t>26/01/2026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5590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A4325C2-B86C-43CF-86DC-121F4CA9B9E5}" type="datetimeFigureOut">
              <a:rPr lang="pt-BR" smtClean="0"/>
              <a:t>26/01/2026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45315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325C2-B86C-43CF-86DC-121F4CA9B9E5}" type="datetimeFigureOut">
              <a:rPr lang="pt-BR" smtClean="0"/>
              <a:t>26/01/2026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88106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26/01/2026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15848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26/01/2026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43293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325C2-B86C-43CF-86DC-121F4CA9B9E5}" type="datetimeFigureOut">
              <a:rPr lang="pt-BR" smtClean="0"/>
              <a:t>26/01/2026</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18070-5751-4095-A211-DAC6F79A98EC}" type="slidenum">
              <a:rPr lang="pt-BR" smtClean="0"/>
              <a:t>‹nº›</a:t>
            </a:fld>
            <a:endParaRPr lang="pt-BR"/>
          </a:p>
        </p:txBody>
      </p:sp>
    </p:spTree>
    <p:extLst>
      <p:ext uri="{BB962C8B-B14F-4D97-AF65-F5344CB8AC3E}">
        <p14:creationId xmlns:p14="http://schemas.microsoft.com/office/powerpoint/2010/main" val="3828801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pt.wikipedia.org/wiki/Tri%C3%A2ngulo_de_seguran%C3%A7a"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pt.wikipedia.org/wiki/Pinyin" TargetMode="External"/><Relationship Id="rId2" Type="http://schemas.openxmlformats.org/officeDocument/2006/relationships/hyperlink" Target="https://pt.wikipedia.org/wiki/L%C3%ADngua_chinesa" TargetMode="External"/><Relationship Id="rId1" Type="http://schemas.openxmlformats.org/officeDocument/2006/relationships/slideLayout" Target="../slideLayouts/slideLayout7.xml"/><Relationship Id="rId4" Type="http://schemas.openxmlformats.org/officeDocument/2006/relationships/hyperlink" Target="https://pt.wikipedia.org/wiki/Wade-Gile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emf"/><Relationship Id="rId7" Type="http://schemas.openxmlformats.org/officeDocument/2006/relationships/image" Target="../media/image14.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3.jpg"/><Relationship Id="rId5" Type="http://schemas.microsoft.com/office/2007/relationships/hdphoto" Target="../media/hdphoto1.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E1CF1191-2240-4CCA-AC9B-8C42BC10A584}"/>
              </a:ext>
            </a:extLst>
          </p:cNvPr>
          <p:cNvSpPr txBox="1"/>
          <p:nvPr/>
        </p:nvSpPr>
        <p:spPr>
          <a:xfrm>
            <a:off x="4757530" y="2022448"/>
            <a:ext cx="4386470" cy="2554545"/>
          </a:xfrm>
          <a:prstGeom prst="rect">
            <a:avLst/>
          </a:prstGeom>
          <a:noFill/>
        </p:spPr>
        <p:txBody>
          <a:bodyPr wrap="square" rtlCol="0">
            <a:spAutoFit/>
          </a:bodyPr>
          <a:lstStyle/>
          <a:p>
            <a:pPr algn="ctr"/>
            <a:r>
              <a:rPr lang="pt-BR" sz="2800" b="1" i="1" dirty="0" err="1">
                <a:latin typeface="Arial" panose="020B0604020202020204" pitchFamily="34" charset="0"/>
                <a:cs typeface="Arial" panose="020B0604020202020204" pitchFamily="34" charset="0"/>
              </a:rPr>
              <a:t>Kakuguen</a:t>
            </a:r>
            <a:r>
              <a:rPr lang="pt-BR" sz="1600" dirty="0">
                <a:latin typeface="Arial" panose="020B0604020202020204" pitchFamily="34" charset="0"/>
                <a:cs typeface="Arial" panose="020B0604020202020204" pitchFamily="34" charset="0"/>
              </a:rPr>
              <a:t> </a:t>
            </a:r>
            <a:r>
              <a:rPr lang="pt-BR" sz="2800" b="1" i="1" dirty="0">
                <a:latin typeface="Arial" panose="020B0604020202020204" pitchFamily="34" charset="0"/>
                <a:cs typeface="Arial" panose="020B0604020202020204" pitchFamily="34" charset="0"/>
              </a:rPr>
              <a:t>= Máximas </a:t>
            </a:r>
          </a:p>
          <a:p>
            <a:endParaRPr lang="pt-BR" sz="3200" b="1" i="1" dirty="0">
              <a:latin typeface="Arial" panose="020B0604020202020204" pitchFamily="34" charset="0"/>
              <a:cs typeface="Arial" panose="020B0604020202020204" pitchFamily="34" charset="0"/>
            </a:endParaRP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Pensamento, preceito, dogma, </a:t>
            </a:r>
          </a:p>
          <a:p>
            <a:pPr algn="ctr"/>
            <a:r>
              <a:rPr lang="pt-BR" sz="2000" b="1" dirty="0">
                <a:latin typeface="Arial" panose="020B0604020202020204" pitchFamily="34" charset="0"/>
                <a:cs typeface="Arial" panose="020B0604020202020204" pitchFamily="34" charset="0"/>
              </a:rPr>
              <a:t>provérbio, ditado, sentença, frase</a:t>
            </a:r>
          </a:p>
          <a:p>
            <a:endParaRPr lang="pt-BR" sz="2000" b="1" dirty="0">
              <a:latin typeface="Souvenir Lt BT" panose="02080503040505020303" pitchFamily="18" charset="0"/>
            </a:endParaRPr>
          </a:p>
          <a:p>
            <a:r>
              <a:rPr lang="pt-BR" sz="2000" dirty="0">
                <a:latin typeface="Souvenir Lt BT" panose="02080503040505020303" pitchFamily="18" charset="0"/>
              </a:rPr>
              <a:t> </a:t>
            </a:r>
          </a:p>
        </p:txBody>
      </p:sp>
      <p:pic>
        <p:nvPicPr>
          <p:cNvPr id="3" name="Imagem 2" descr="Texto&#10;&#10;O conteúdo gerado por IA pode estar incorreto.">
            <a:extLst>
              <a:ext uri="{FF2B5EF4-FFF2-40B4-BE49-F238E27FC236}">
                <a16:creationId xmlns:a16="http://schemas.microsoft.com/office/drawing/2014/main" id="{9DF0EC7C-4079-57EA-C18A-A67BB1A1E2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65" y="199013"/>
            <a:ext cx="4653965" cy="6551407"/>
          </a:xfrm>
          <a:prstGeom prst="rect">
            <a:avLst/>
          </a:prstGeom>
        </p:spPr>
      </p:pic>
    </p:spTree>
    <p:extLst>
      <p:ext uri="{BB962C8B-B14F-4D97-AF65-F5344CB8AC3E}">
        <p14:creationId xmlns:p14="http://schemas.microsoft.com/office/powerpoint/2010/main" val="89262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35AF7A1-C994-BA90-38F5-849BCC27F5D5}"/>
              </a:ext>
            </a:extLst>
          </p:cNvPr>
          <p:cNvSpPr txBox="1"/>
          <p:nvPr/>
        </p:nvSpPr>
        <p:spPr>
          <a:xfrm>
            <a:off x="214009" y="168083"/>
            <a:ext cx="8385242"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1b. Bate-papo sugerido, após leitura da Máxima </a:t>
            </a:r>
            <a:endParaRPr lang="pt-BR" sz="2400" dirty="0"/>
          </a:p>
        </p:txBody>
      </p:sp>
      <p:sp>
        <p:nvSpPr>
          <p:cNvPr id="4" name="CaixaDeTexto 3">
            <a:extLst>
              <a:ext uri="{FF2B5EF4-FFF2-40B4-BE49-F238E27FC236}">
                <a16:creationId xmlns:a16="http://schemas.microsoft.com/office/drawing/2014/main" id="{4FFE31A1-5D1A-04BF-C73F-4CEA6D14256B}"/>
              </a:ext>
            </a:extLst>
          </p:cNvPr>
          <p:cNvSpPr txBox="1"/>
          <p:nvPr/>
        </p:nvSpPr>
        <p:spPr>
          <a:xfrm>
            <a:off x="236668" y="629748"/>
            <a:ext cx="8693323" cy="6207405"/>
          </a:xfrm>
          <a:prstGeom prst="rect">
            <a:avLst/>
          </a:prstGeom>
          <a:noFill/>
        </p:spPr>
        <p:txBody>
          <a:bodyPr wrap="square">
            <a:spAutoFit/>
          </a:bodyPr>
          <a:lstStyle/>
          <a:p>
            <a:pPr algn="just">
              <a:lnSpc>
                <a:spcPct val="150000"/>
              </a:lnSpc>
              <a:spcBef>
                <a:spcPts val="600"/>
              </a:spcBef>
              <a:spcAft>
                <a:spcPts val="600"/>
              </a:spcAft>
              <a:buNone/>
            </a:pPr>
            <a:r>
              <a:rPr lang="pt-BR" sz="2200" b="1">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1. [Fato anormal]</a:t>
            </a:r>
            <a:r>
              <a:rPr lang="pt-BR" sz="220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Consta na pág. 68 o seguinte: </a:t>
            </a:r>
            <a:r>
              <a:rPr lang="x-none" sz="2200">
                <a:solidFill>
                  <a:srgbClr val="EE0000"/>
                </a:solidFill>
                <a:effectLst/>
                <a:latin typeface="Verdana" panose="020B0604030504040204" pitchFamily="34" charset="0"/>
                <a:ea typeface="MS Mincho" panose="02020609040205080304" pitchFamily="49" charset="-128"/>
                <a:cs typeface="Times New Roman" panose="02020603050405020304" pitchFamily="18" charset="0"/>
              </a:rPr>
              <a:t>“... na vida cotidiana – quando nos defrontamos com fatos e acontecimentos anormais, sejam eles graves ou </a:t>
            </a:r>
            <a:r>
              <a:rPr lang="pt-BR" sz="2200">
                <a:solidFill>
                  <a:srgbClr val="EE0000"/>
                </a:solidFill>
                <a:effectLst/>
                <a:latin typeface="Verdana" panose="020B0604030504040204" pitchFamily="34" charset="0"/>
                <a:ea typeface="MS Mincho" panose="02020609040205080304" pitchFamily="49" charset="-128"/>
                <a:cs typeface="Times New Roman" panose="02020603050405020304" pitchFamily="18" charset="0"/>
              </a:rPr>
              <a:t>pequenos</a:t>
            </a:r>
            <a:r>
              <a:rPr lang="pt-BR" sz="2200">
                <a:solidFill>
                  <a:srgbClr val="EE0000"/>
                </a:solidFill>
                <a:latin typeface="Verdana" panose="020B0604030504040204" pitchFamily="34" charset="0"/>
                <a:ea typeface="MS Mincho" panose="02020609040205080304" pitchFamily="49" charset="-128"/>
                <a:cs typeface="Times New Roman" panose="02020603050405020304" pitchFamily="18" charset="0"/>
              </a:rPr>
              <a:t>–</a:t>
            </a:r>
            <a:r>
              <a:rPr lang="x-none" sz="2200">
                <a:solidFill>
                  <a:srgbClr val="EE0000"/>
                </a:solidFill>
                <a:effectLst/>
                <a:latin typeface="Verdana" panose="020B0604030504040204" pitchFamily="34" charset="0"/>
                <a:ea typeface="MS Mincho" panose="02020609040205080304" pitchFamily="49" charset="-128"/>
                <a:cs typeface="Times New Roman" panose="02020603050405020304" pitchFamily="18" charset="0"/>
              </a:rPr>
              <a:t>, devemos aproveitar a oportunidade para uma reflexão e ficar muito atento de modo a evitar antecipadamente incidentes e infortúnios.”</a:t>
            </a:r>
            <a:r>
              <a:rPr lang="x-none" sz="220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Conte-nos algum fato anormal que você vivenciou recentemente. Conte-nos também – como resultado disso – que cuidados você tem tomado.</a:t>
            </a:r>
            <a:endParaRPr lang="pt-BR" sz="22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lnSpc>
                <a:spcPct val="150000"/>
              </a:lnSpc>
              <a:buNone/>
            </a:pPr>
            <a:r>
              <a:rPr lang="pt-BR" sz="2200" b="1">
                <a:effectLst/>
                <a:latin typeface="Verdana" panose="020B0604030504040204" pitchFamily="34" charset="0"/>
                <a:ea typeface="Meiryo" panose="020B0604030504040204" pitchFamily="34" charset="-128"/>
                <a:cs typeface="Meiryo" panose="020B0604030504040204" pitchFamily="34" charset="-128"/>
              </a:rPr>
              <a:t>2. [Atitude cotidiana]</a:t>
            </a:r>
            <a:r>
              <a:rPr lang="pt-BR" sz="2200">
                <a:effectLst/>
                <a:latin typeface="Verdana" panose="020B0604030504040204" pitchFamily="34" charset="0"/>
                <a:ea typeface="Meiryo" panose="020B0604030504040204" pitchFamily="34" charset="-128"/>
                <a:cs typeface="Meiryo" panose="020B0604030504040204" pitchFamily="34" charset="-128"/>
              </a:rPr>
              <a:t> Conte-nos sobre os assuntos que você presta atenção em sua vida cotidiana como: a sua saúde; o trabalho; o  relacionamento com a família e os filhos, etc.</a:t>
            </a:r>
            <a:endParaRPr lang="pt-BR" sz="2200"/>
          </a:p>
        </p:txBody>
      </p:sp>
    </p:spTree>
    <p:extLst>
      <p:ext uri="{BB962C8B-B14F-4D97-AF65-F5344CB8AC3E}">
        <p14:creationId xmlns:p14="http://schemas.microsoft.com/office/powerpoint/2010/main" val="291155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67EF908-356B-FF65-2509-854952677185}"/>
              </a:ext>
            </a:extLst>
          </p:cNvPr>
          <p:cNvSpPr txBox="1"/>
          <p:nvPr/>
        </p:nvSpPr>
        <p:spPr>
          <a:xfrm>
            <a:off x="214008" y="64852"/>
            <a:ext cx="8433881"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2. Citações de </a:t>
            </a:r>
            <a:r>
              <a:rPr lang="pt-BR" sz="2400" b="1" i="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Chikuro Hiroike</a:t>
            </a:r>
            <a:endParaRPr lang="pt-BR" sz="3200" i="1" dirty="0">
              <a:highlight>
                <a:srgbClr val="FFFF00"/>
              </a:highlight>
            </a:endParaRPr>
          </a:p>
        </p:txBody>
      </p:sp>
      <p:sp>
        <p:nvSpPr>
          <p:cNvPr id="5" name="CaixaDeTexto 4">
            <a:extLst>
              <a:ext uri="{FF2B5EF4-FFF2-40B4-BE49-F238E27FC236}">
                <a16:creationId xmlns:a16="http://schemas.microsoft.com/office/drawing/2014/main" id="{17060003-2375-21BA-0E59-BA9117CFB824}"/>
              </a:ext>
            </a:extLst>
          </p:cNvPr>
          <p:cNvSpPr txBox="1"/>
          <p:nvPr/>
        </p:nvSpPr>
        <p:spPr>
          <a:xfrm>
            <a:off x="473337" y="1535182"/>
            <a:ext cx="8174552" cy="3180358"/>
          </a:xfrm>
          <a:prstGeom prst="rect">
            <a:avLst/>
          </a:prstGeom>
          <a:noFill/>
        </p:spPr>
        <p:txBody>
          <a:bodyPr wrap="square">
            <a:spAutoFit/>
          </a:bodyPr>
          <a:lstStyle/>
          <a:p>
            <a:pPr algn="just" fontAlgn="base">
              <a:lnSpc>
                <a:spcPct val="115000"/>
              </a:lnSpc>
              <a:spcBef>
                <a:spcPts val="600"/>
              </a:spcBef>
              <a:spcAft>
                <a:spcPts val="1000"/>
              </a:spcAft>
              <a:buNone/>
            </a:pPr>
            <a:r>
              <a:rPr lang="pt-BR" sz="2800" b="1">
                <a:solidFill>
                  <a:srgbClr val="202122"/>
                </a:solidFill>
                <a:effectLst/>
                <a:latin typeface="Verdana" panose="020B0604030504040204" pitchFamily="34" charset="0"/>
                <a:ea typeface="Meiryo" panose="020B0604030504040204" pitchFamily="34" charset="-128"/>
                <a:cs typeface="Arial" panose="020B0604020202020204" pitchFamily="34" charset="0"/>
              </a:rPr>
              <a:t>Pág. 166:</a:t>
            </a:r>
            <a:r>
              <a:rPr lang="pt-BR" sz="2800">
                <a:solidFill>
                  <a:srgbClr val="202122"/>
                </a:solidFill>
                <a:effectLst/>
                <a:latin typeface="Verdana" panose="020B0604030504040204" pitchFamily="34" charset="0"/>
                <a:ea typeface="Meiryo" panose="020B0604030504040204" pitchFamily="34" charset="-128"/>
                <a:cs typeface="Arial" panose="020B0604020202020204" pitchFamily="34" charset="0"/>
              </a:rPr>
              <a:t> </a:t>
            </a:r>
          </a:p>
          <a:p>
            <a:pPr algn="just" fontAlgn="base">
              <a:lnSpc>
                <a:spcPct val="115000"/>
              </a:lnSpc>
              <a:spcBef>
                <a:spcPts val="600"/>
              </a:spcBef>
              <a:spcAft>
                <a:spcPts val="1000"/>
              </a:spcAft>
              <a:buNone/>
            </a:pPr>
            <a:r>
              <a:rPr lang="pt-BR" sz="2800">
                <a:solidFill>
                  <a:srgbClr val="202122"/>
                </a:solidFill>
                <a:effectLst/>
                <a:latin typeface="Verdana" panose="020B0604030504040204" pitchFamily="34" charset="0"/>
                <a:ea typeface="Meiryo" panose="020B0604030504040204" pitchFamily="34" charset="-128"/>
                <a:cs typeface="Arial" panose="020B0604020202020204" pitchFamily="34" charset="0"/>
              </a:rPr>
              <a:t>Uma pessoa comum toma conhecimento de um fato depois que já aconteceu. Mas, Deus sabe dos fatos com antecedência, e lida com isso de forma apropriada.</a:t>
            </a:r>
            <a:endParaRPr lang="pt-BR" sz="28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r">
              <a:buNone/>
            </a:pPr>
            <a:r>
              <a:rPr lang="pt-BR" sz="2000">
                <a:solidFill>
                  <a:srgbClr val="202122"/>
                </a:solidFill>
                <a:effectLst/>
                <a:latin typeface="Souvenir Lt BT" panose="02080503040505020303" pitchFamily="18" charset="0"/>
                <a:ea typeface="Meiryo" panose="020B0604030504040204" pitchFamily="34" charset="-128"/>
                <a:cs typeface="Arial" panose="020B0604020202020204" pitchFamily="34" charset="0"/>
              </a:rPr>
              <a:t>Fonte: “Diário – </a:t>
            </a:r>
            <a:r>
              <a:rPr lang="pt-BR" sz="2000" i="1">
                <a:solidFill>
                  <a:srgbClr val="202122"/>
                </a:solidFill>
                <a:effectLst/>
                <a:latin typeface="Souvenir Lt BT" panose="02080503040505020303" pitchFamily="18" charset="0"/>
                <a:ea typeface="Meiryo" panose="020B0604030504040204" pitchFamily="34" charset="-128"/>
                <a:cs typeface="Arial" panose="020B0604020202020204" pitchFamily="34" charset="0"/>
              </a:rPr>
              <a:t>Nisshi</a:t>
            </a:r>
            <a:r>
              <a:rPr lang="pt-BR" sz="2000">
                <a:solidFill>
                  <a:srgbClr val="202122"/>
                </a:solidFill>
                <a:effectLst/>
                <a:latin typeface="Souvenir Lt BT" panose="02080503040505020303" pitchFamily="18" charset="0"/>
                <a:ea typeface="Meiryo" panose="020B0604030504040204" pitchFamily="34" charset="-128"/>
                <a:cs typeface="Arial" panose="020B0604020202020204" pitchFamily="34" charset="0"/>
              </a:rPr>
              <a:t>”, 28-fev-1932</a:t>
            </a:r>
            <a:endParaRPr lang="pt-BR" sz="2000"/>
          </a:p>
        </p:txBody>
      </p:sp>
    </p:spTree>
    <p:extLst>
      <p:ext uri="{BB962C8B-B14F-4D97-AF65-F5344CB8AC3E}">
        <p14:creationId xmlns:p14="http://schemas.microsoft.com/office/powerpoint/2010/main" val="3566320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8C993C6C-C719-8934-19E9-1F22CB46D81D}"/>
              </a:ext>
            </a:extLst>
          </p:cNvPr>
          <p:cNvSpPr txBox="1"/>
          <p:nvPr/>
        </p:nvSpPr>
        <p:spPr>
          <a:xfrm>
            <a:off x="208548" y="149408"/>
            <a:ext cx="8614610"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3</a:t>
            </a:r>
            <a:r>
              <a:rPr lang="pt-BR" sz="2400" b="1">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r>
              <a:rPr lang="pt-BR" sz="2400" b="1" i="1">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2400" b="1">
                <a:highlight>
                  <a:srgbClr val="FFFF00"/>
                </a:highlight>
                <a:latin typeface="Verdana" panose="020B0604030504040204" pitchFamily="34" charset="0"/>
                <a:ea typeface="Verdana" panose="020B0604030504040204" pitchFamily="34" charset="0"/>
              </a:rPr>
              <a:t>Livro: 366 dias com as palavras da Nova Moral</a:t>
            </a:r>
            <a:endParaRPr lang="pt-BR" sz="2400" i="1" dirty="0">
              <a:latin typeface="Verdana" panose="020B0604030504040204" pitchFamily="34" charset="0"/>
              <a:ea typeface="Verdana" panose="020B0604030504040204" pitchFamily="34" charset="0"/>
            </a:endParaRPr>
          </a:p>
        </p:txBody>
      </p:sp>
      <p:sp>
        <p:nvSpPr>
          <p:cNvPr id="9" name="CaixaDeTexto 8">
            <a:extLst>
              <a:ext uri="{FF2B5EF4-FFF2-40B4-BE49-F238E27FC236}">
                <a16:creationId xmlns:a16="http://schemas.microsoft.com/office/drawing/2014/main" id="{4B642EAF-F49F-3AAC-FBD4-DB0997B7A707}"/>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3" name="CaixaDeTexto 2">
            <a:extLst>
              <a:ext uri="{FF2B5EF4-FFF2-40B4-BE49-F238E27FC236}">
                <a16:creationId xmlns:a16="http://schemas.microsoft.com/office/drawing/2014/main" id="{43F40F44-8026-56F7-D63C-09B5DA77C042}"/>
              </a:ext>
            </a:extLst>
          </p:cNvPr>
          <p:cNvSpPr txBox="1"/>
          <p:nvPr/>
        </p:nvSpPr>
        <p:spPr>
          <a:xfrm>
            <a:off x="208548" y="907989"/>
            <a:ext cx="8515904" cy="4326441"/>
          </a:xfrm>
          <a:prstGeom prst="rect">
            <a:avLst/>
          </a:prstGeom>
          <a:noFill/>
        </p:spPr>
        <p:txBody>
          <a:bodyPr wrap="square">
            <a:spAutoFit/>
          </a:bodyPr>
          <a:lstStyle/>
          <a:p>
            <a:pPr algn="just">
              <a:lnSpc>
                <a:spcPct val="115000"/>
              </a:lnSpc>
              <a:spcBef>
                <a:spcPts val="600"/>
              </a:spcBef>
              <a:spcAft>
                <a:spcPts val="600"/>
              </a:spcAft>
              <a:buNone/>
            </a:pPr>
            <a:r>
              <a:rPr lang="pt-BR" sz="2400" b="1"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Pág. 278</a:t>
            </a:r>
            <a:r>
              <a:rPr lang="pt-BR" sz="24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2400" b="1" dirty="0">
                <a:solidFill>
                  <a:srgbClr val="202122"/>
                </a:solidFill>
                <a:effectLst/>
                <a:latin typeface="Verdana" panose="020B0604030504040204" pitchFamily="34" charset="0"/>
                <a:ea typeface="Meiryo" panose="020B0604030504040204" pitchFamily="34" charset="-128"/>
                <a:cs typeface="Arial" panose="020B0604020202020204" pitchFamily="34" charset="0"/>
              </a:rPr>
              <a:t>A regra do 1 </a:t>
            </a:r>
            <a:r>
              <a:rPr lang="pt-BR" sz="2400" dirty="0">
                <a:solidFill>
                  <a:srgbClr val="202122"/>
                </a:solidFill>
                <a:effectLst/>
                <a:latin typeface="Verdana" panose="020B0604030504040204" pitchFamily="34" charset="0"/>
                <a:ea typeface="Meiryo" panose="020B0604030504040204" pitchFamily="34" charset="-128"/>
                <a:cs typeface="Arial" panose="020B0604020202020204" pitchFamily="34" charset="0"/>
              </a:rPr>
              <a:t>x</a:t>
            </a:r>
            <a:r>
              <a:rPr lang="pt-BR" sz="2400" b="1" dirty="0">
                <a:solidFill>
                  <a:srgbClr val="202122"/>
                </a:solidFill>
                <a:effectLst/>
                <a:latin typeface="Verdana" panose="020B0604030504040204" pitchFamily="34" charset="0"/>
                <a:ea typeface="Meiryo" panose="020B0604030504040204" pitchFamily="34" charset="-128"/>
                <a:cs typeface="Arial" panose="020B0604020202020204" pitchFamily="34" charset="0"/>
              </a:rPr>
              <a:t> 29 </a:t>
            </a:r>
            <a:r>
              <a:rPr lang="pt-BR" sz="2400" dirty="0">
                <a:solidFill>
                  <a:srgbClr val="202122"/>
                </a:solidFill>
                <a:effectLst/>
                <a:latin typeface="Verdana" panose="020B0604030504040204" pitchFamily="34" charset="0"/>
                <a:ea typeface="Meiryo" panose="020B0604030504040204" pitchFamily="34" charset="-128"/>
                <a:cs typeface="Arial" panose="020B0604020202020204" pitchFamily="34" charset="0"/>
              </a:rPr>
              <a:t>x</a:t>
            </a:r>
            <a:r>
              <a:rPr lang="pt-BR" sz="2400" b="1" dirty="0">
                <a:solidFill>
                  <a:srgbClr val="202122"/>
                </a:solidFill>
                <a:effectLst/>
                <a:latin typeface="Verdana" panose="020B0604030504040204" pitchFamily="34" charset="0"/>
                <a:ea typeface="Meiryo" panose="020B0604030504040204" pitchFamily="34" charset="-128"/>
                <a:cs typeface="Arial" panose="020B0604020202020204" pitchFamily="34" charset="0"/>
              </a:rPr>
              <a:t> 300   </a:t>
            </a:r>
          </a:p>
          <a:p>
            <a:pPr algn="just">
              <a:lnSpc>
                <a:spcPts val="3600"/>
              </a:lnSpc>
              <a:spcBef>
                <a:spcPts val="600"/>
              </a:spcBef>
              <a:spcAft>
                <a:spcPts val="600"/>
              </a:spcAft>
              <a:buNone/>
            </a:pPr>
            <a:r>
              <a:rPr lang="pt-BR" sz="2400" dirty="0">
                <a:effectLst/>
                <a:latin typeface="Verdana" panose="020B0604030504040204" pitchFamily="34" charset="0"/>
                <a:ea typeface="Meiryo" panose="020B0604030504040204" pitchFamily="34" charset="-128"/>
                <a:cs typeface="Meiryo" panose="020B0604030504040204" pitchFamily="34" charset="-128"/>
              </a:rPr>
              <a:t>Em meados do século 20, </a:t>
            </a:r>
            <a:r>
              <a:rPr lang="pt-BR" sz="2400" i="1" dirty="0">
                <a:effectLst/>
                <a:latin typeface="Verdana" panose="020B0604030504040204" pitchFamily="34" charset="0"/>
                <a:ea typeface="Meiryo" panose="020B0604030504040204" pitchFamily="34" charset="-128"/>
                <a:cs typeface="Meiryo" panose="020B0604030504040204" pitchFamily="34" charset="-128"/>
              </a:rPr>
              <a:t>Heinrich</a:t>
            </a:r>
            <a:r>
              <a:rPr lang="pt-BR" sz="2400" baseline="30000" dirty="0">
                <a:solidFill>
                  <a:srgbClr val="EE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(1)</a:t>
            </a:r>
            <a:r>
              <a:rPr lang="pt-BR" sz="2400" dirty="0">
                <a:effectLst/>
                <a:latin typeface="Verdana" panose="020B0604030504040204" pitchFamily="34" charset="0"/>
                <a:ea typeface="Meiryo" panose="020B0604030504040204" pitchFamily="34" charset="-128"/>
                <a:cs typeface="Meiryo" panose="020B0604030504040204" pitchFamily="34" charset="-128"/>
              </a:rPr>
              <a:t>, que trabalhava para uma seguradora americana, descobriu uma regra enquanto pesquisava os acidentes de trabalho. Por trás de 1 acidente grave com riscos de vida, havia 29 acidentes de médio porte e, por trás destes, havia 300 acidentes de pequena escala, ou quase acidentes ou sustos. Essa lei ficou conhecida posteriormente como “</a:t>
            </a:r>
            <a:r>
              <a:rPr lang="pt-BR" sz="2400" b="1" dirty="0">
                <a:effectLst/>
                <a:latin typeface="Verdana" panose="020B0604030504040204" pitchFamily="34" charset="0"/>
                <a:ea typeface="Meiryo" panose="020B0604030504040204" pitchFamily="34" charset="-128"/>
                <a:cs typeface="Meiryo" panose="020B0604030504040204" pitchFamily="34" charset="-128"/>
              </a:rPr>
              <a:t>Lei</a:t>
            </a:r>
            <a:r>
              <a:rPr lang="pt-BR" sz="2400" dirty="0">
                <a:effectLst/>
                <a:latin typeface="Verdana" panose="020B0604030504040204" pitchFamily="34" charset="0"/>
                <a:ea typeface="Meiryo" panose="020B0604030504040204" pitchFamily="34" charset="-128"/>
                <a:cs typeface="Meiryo" panose="020B0604030504040204" pitchFamily="34" charset="-128"/>
              </a:rPr>
              <a:t> </a:t>
            </a:r>
            <a:r>
              <a:rPr lang="pt-BR" sz="2400" b="1" dirty="0">
                <a:effectLst/>
                <a:latin typeface="Verdana" panose="020B0604030504040204" pitchFamily="34" charset="0"/>
                <a:ea typeface="Meiryo" panose="020B0604030504040204" pitchFamily="34" charset="-128"/>
                <a:cs typeface="Meiryo" panose="020B0604030504040204" pitchFamily="34" charset="-128"/>
              </a:rPr>
              <a:t>de</a:t>
            </a:r>
            <a:r>
              <a:rPr lang="pt-BR" sz="2400" dirty="0">
                <a:effectLst/>
                <a:latin typeface="Verdana" panose="020B0604030504040204" pitchFamily="34" charset="0"/>
                <a:ea typeface="Meiryo" panose="020B0604030504040204" pitchFamily="34" charset="-128"/>
                <a:cs typeface="Meiryo" panose="020B0604030504040204" pitchFamily="34" charset="-128"/>
              </a:rPr>
              <a:t> </a:t>
            </a:r>
            <a:r>
              <a:rPr lang="pt-BR" sz="2400" b="1" dirty="0">
                <a:effectLst/>
                <a:latin typeface="Verdana" panose="020B0604030504040204" pitchFamily="34" charset="0"/>
                <a:ea typeface="Meiryo" panose="020B0604030504040204" pitchFamily="34" charset="-128"/>
                <a:cs typeface="Meiryo" panose="020B0604030504040204" pitchFamily="34" charset="-128"/>
              </a:rPr>
              <a:t>Heinrich</a:t>
            </a:r>
            <a:r>
              <a:rPr lang="pt-BR" sz="2400" dirty="0">
                <a:effectLst/>
                <a:latin typeface="Verdana" panose="020B0604030504040204" pitchFamily="34" charset="0"/>
                <a:ea typeface="Meiryo" panose="020B0604030504040204" pitchFamily="34" charset="-128"/>
                <a:cs typeface="Meiryo" panose="020B0604030504040204" pitchFamily="34" charset="-128"/>
              </a:rPr>
              <a:t>”.</a:t>
            </a:r>
            <a:endParaRPr lang="pt-BR" sz="2400" dirty="0"/>
          </a:p>
        </p:txBody>
      </p:sp>
      <p:sp>
        <p:nvSpPr>
          <p:cNvPr id="6" name="CaixaDeTexto 5">
            <a:extLst>
              <a:ext uri="{FF2B5EF4-FFF2-40B4-BE49-F238E27FC236}">
                <a16:creationId xmlns:a16="http://schemas.microsoft.com/office/drawing/2014/main" id="{729B488A-7ACA-52D1-5BB9-B199B0D16FA4}"/>
              </a:ext>
            </a:extLst>
          </p:cNvPr>
          <p:cNvSpPr txBox="1"/>
          <p:nvPr/>
        </p:nvSpPr>
        <p:spPr>
          <a:xfrm>
            <a:off x="806151" y="5499391"/>
            <a:ext cx="7918301" cy="733983"/>
          </a:xfrm>
          <a:prstGeom prst="rect">
            <a:avLst/>
          </a:prstGeom>
          <a:noFill/>
        </p:spPr>
        <p:txBody>
          <a:bodyPr wrap="square">
            <a:spAutoFit/>
          </a:bodyPr>
          <a:lstStyle/>
          <a:p>
            <a:pPr>
              <a:lnSpc>
                <a:spcPts val="2600"/>
              </a:lnSpc>
            </a:pPr>
            <a:r>
              <a:rPr lang="pt-BR" sz="2000" baseline="30000">
                <a:solidFill>
                  <a:srgbClr val="EE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(1) </a:t>
            </a:r>
            <a:r>
              <a:rPr lang="pt-BR" sz="2000" i="1">
                <a:effectLst/>
                <a:latin typeface="Verdana" panose="020B0604030504040204" pitchFamily="34" charset="0"/>
                <a:ea typeface="Meiryo" panose="020B0604030504040204" pitchFamily="34" charset="-128"/>
                <a:cs typeface="Meiryo" panose="020B0604030504040204" pitchFamily="34" charset="-128"/>
              </a:rPr>
              <a:t>Heinrich </a:t>
            </a:r>
            <a:r>
              <a:rPr lang="pt-BR" sz="1800">
                <a:effectLst/>
                <a:latin typeface="Verdana" panose="020B0604030504040204" pitchFamily="34" charset="0"/>
                <a:ea typeface="Meiryo" panose="020B0604030504040204" pitchFamily="34" charset="-128"/>
                <a:cs typeface="Meiryo" panose="020B0604030504040204" pitchFamily="34" charset="-128"/>
              </a:rPr>
              <a:t>= </a:t>
            </a:r>
            <a:r>
              <a:rPr lang="pt-BR" sz="1800" b="1">
                <a:effectLst/>
                <a:latin typeface="Verdana" panose="020B0604030504040204" pitchFamily="34" charset="0"/>
                <a:ea typeface="Meiryo" panose="020B0604030504040204" pitchFamily="34" charset="-128"/>
                <a:cs typeface="Meiryo" panose="020B0604030504040204" pitchFamily="34" charset="-128"/>
              </a:rPr>
              <a:t>Ver </a:t>
            </a:r>
            <a:r>
              <a:rPr lang="pt-BR" sz="1800" b="1">
                <a:effectLst/>
                <a:highlight>
                  <a:srgbClr val="FFFF00"/>
                </a:highlight>
                <a:latin typeface="Verdana" panose="020B0604030504040204" pitchFamily="34" charset="0"/>
                <a:ea typeface="Meiryo" panose="020B0604030504040204" pitchFamily="34" charset="-128"/>
                <a:cs typeface="Meiryo" panose="020B0604030504040204" pitchFamily="34" charset="-128"/>
              </a:rPr>
              <a:t>Complemento 5.1</a:t>
            </a:r>
            <a:r>
              <a:rPr lang="pt-BR" sz="1800">
                <a:effectLst/>
                <a:latin typeface="Verdana" panose="020B0604030504040204" pitchFamily="34" charset="0"/>
                <a:ea typeface="Meiryo" panose="020B0604030504040204" pitchFamily="34" charset="-128"/>
                <a:cs typeface="Meiryo" panose="020B0604030504040204" pitchFamily="34" charset="-128"/>
              </a:rPr>
              <a:t>: </a:t>
            </a:r>
            <a:r>
              <a:rPr lang="pt-BR" sz="1800">
                <a:solidFill>
                  <a:srgbClr val="202122"/>
                </a:solidFill>
                <a:effectLst/>
                <a:latin typeface="Verdana" panose="020B0604030504040204" pitchFamily="34" charset="0"/>
                <a:ea typeface="Meiryo" panose="020B0604030504040204" pitchFamily="34" charset="-128"/>
                <a:cs typeface="Arial" panose="020B0604020202020204" pitchFamily="34" charset="0"/>
              </a:rPr>
              <a:t>Triângulo de segurança ou Triângulo de Heinrich</a:t>
            </a:r>
            <a:endParaRPr lang="pt-BR"/>
          </a:p>
        </p:txBody>
      </p:sp>
    </p:spTree>
    <p:extLst>
      <p:ext uri="{BB962C8B-B14F-4D97-AF65-F5344CB8AC3E}">
        <p14:creationId xmlns:p14="http://schemas.microsoft.com/office/powerpoint/2010/main" val="4156327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66FF529-FDE1-CDE2-F822-570B44707508}"/>
              </a:ext>
            </a:extLst>
          </p:cNvPr>
          <p:cNvSpPr txBox="1"/>
          <p:nvPr/>
        </p:nvSpPr>
        <p:spPr>
          <a:xfrm>
            <a:off x="290457" y="412735"/>
            <a:ext cx="8638390" cy="5943165"/>
          </a:xfrm>
          <a:prstGeom prst="rect">
            <a:avLst/>
          </a:prstGeom>
          <a:noFill/>
        </p:spPr>
        <p:txBody>
          <a:bodyPr wrap="square">
            <a:spAutoFit/>
          </a:bodyPr>
          <a:lstStyle/>
          <a:p>
            <a:pPr algn="just">
              <a:lnSpc>
                <a:spcPct val="115000"/>
              </a:lnSpc>
              <a:spcBef>
                <a:spcPts val="600"/>
              </a:spcBef>
              <a:spcAft>
                <a:spcPts val="600"/>
              </a:spcAft>
              <a:buNone/>
            </a:pPr>
            <a:r>
              <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Com base nessa lei, pode-se então deduzir que a corrupção e os escândalos no local de trabalho também são rastreáveis até chegar-se a inúmeras “</a:t>
            </a:r>
            <a:r>
              <a:rPr lang="pt-BR" sz="24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pequenas atitudes indesejáveis</a:t>
            </a:r>
            <a:r>
              <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p>
          <a:p>
            <a:pPr algn="just">
              <a:lnSpc>
                <a:spcPct val="115000"/>
              </a:lnSpc>
              <a:spcBef>
                <a:spcPts val="600"/>
              </a:spcBef>
              <a:spcAft>
                <a:spcPts val="600"/>
              </a:spcAft>
              <a:buNone/>
            </a:pPr>
            <a:r>
              <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Por exemplo, poderiam ser: Não recolher o lixo caído no chão; não relatar uma pequena falha etc. Será que não são essas “</a:t>
            </a:r>
            <a:r>
              <a:rPr lang="pt-BR" sz="24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pequenas coisas</a:t>
            </a:r>
            <a:r>
              <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 não controladas na hora –, que resultam no desleixo mental e, eventualmente, nos escândalos e corrupções? </a:t>
            </a:r>
          </a:p>
          <a:p>
            <a:pPr algn="just">
              <a:lnSpc>
                <a:spcPct val="115000"/>
              </a:lnSpc>
              <a:spcBef>
                <a:spcPts val="600"/>
              </a:spcBef>
              <a:spcAft>
                <a:spcPts val="600"/>
              </a:spcAft>
              <a:buNone/>
            </a:pPr>
            <a:r>
              <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É muito importante cultivar uma mentalidade de não negligenciar nem mesmo as pequenas coisas no dia a dia.</a:t>
            </a:r>
          </a:p>
          <a:p>
            <a:pPr algn="r">
              <a:buNone/>
            </a:pPr>
            <a:r>
              <a:rPr lang="pt-BR" sz="2400" dirty="0">
                <a:effectLst/>
                <a:latin typeface="Verdana" panose="020B0604030504040204" pitchFamily="34" charset="0"/>
                <a:ea typeface="Meiryo" panose="020B0604030504040204" pitchFamily="34" charset="-128"/>
                <a:cs typeface="Meiryo" panose="020B0604030504040204" pitchFamily="34" charset="-128"/>
              </a:rPr>
              <a:t> </a:t>
            </a:r>
            <a:r>
              <a:rPr lang="pt-BR" sz="1400" dirty="0">
                <a:effectLst/>
                <a:latin typeface="Verdana" panose="020B0604030504040204" pitchFamily="34" charset="0"/>
                <a:ea typeface="Meiryo" panose="020B0604030504040204" pitchFamily="34" charset="-128"/>
                <a:cs typeface="Meiryo" panose="020B0604030504040204" pitchFamily="34" charset="-128"/>
              </a:rPr>
              <a:t>(Edição 443)</a:t>
            </a:r>
            <a:endParaRPr lang="pt-BR" sz="2400" dirty="0"/>
          </a:p>
        </p:txBody>
      </p:sp>
    </p:spTree>
    <p:extLst>
      <p:ext uri="{BB962C8B-B14F-4D97-AF65-F5344CB8AC3E}">
        <p14:creationId xmlns:p14="http://schemas.microsoft.com/office/powerpoint/2010/main" val="839568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F45CE3A5-7AE0-B500-B30E-671BF0F666FC}"/>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3" name="CaixaDeTexto 2">
            <a:extLst>
              <a:ext uri="{FF2B5EF4-FFF2-40B4-BE49-F238E27FC236}">
                <a16:creationId xmlns:a16="http://schemas.microsoft.com/office/drawing/2014/main" id="{6034B2E3-BD65-4BF8-C88A-C4CA50654502}"/>
              </a:ext>
            </a:extLst>
          </p:cNvPr>
          <p:cNvSpPr txBox="1"/>
          <p:nvPr/>
        </p:nvSpPr>
        <p:spPr>
          <a:xfrm>
            <a:off x="137160" y="218153"/>
            <a:ext cx="8686800" cy="461665"/>
          </a:xfrm>
          <a:prstGeom prst="rect">
            <a:avLst/>
          </a:prstGeom>
          <a:noFill/>
        </p:spPr>
        <p:txBody>
          <a:bodyPr wrap="square">
            <a:spAutoFit/>
          </a:bodyPr>
          <a:lstStyle/>
          <a:p>
            <a:r>
              <a:rPr lang="pt-BR" sz="2400" b="1">
                <a:highlight>
                  <a:srgbClr val="FFFF00"/>
                </a:highlight>
                <a:latin typeface="Verdana" panose="020B0604030504040204" pitchFamily="34" charset="0"/>
                <a:ea typeface="Meiryo" panose="020B0604030504040204" pitchFamily="34" charset="-128"/>
              </a:rPr>
              <a:t>4. Livro: Antropologia do </a:t>
            </a:r>
            <a:r>
              <a:rPr lang="pt-BR" sz="2400" b="1" i="1">
                <a:highlight>
                  <a:srgbClr val="FFFF00"/>
                </a:highlight>
                <a:latin typeface="Verdana" panose="020B0604030504040204" pitchFamily="34" charset="0"/>
                <a:ea typeface="Meiryo" panose="020B0604030504040204" pitchFamily="34" charset="-128"/>
              </a:rPr>
              <a:t>Sampou Yoshi </a:t>
            </a:r>
            <a:endParaRPr lang="pt-BR" i="1" dirty="0"/>
          </a:p>
        </p:txBody>
      </p:sp>
      <p:sp>
        <p:nvSpPr>
          <p:cNvPr id="4" name="CaixaDeTexto 3">
            <a:extLst>
              <a:ext uri="{FF2B5EF4-FFF2-40B4-BE49-F238E27FC236}">
                <a16:creationId xmlns:a16="http://schemas.microsoft.com/office/drawing/2014/main" id="{4EFE9836-1F93-F831-CD96-56FADC062641}"/>
              </a:ext>
            </a:extLst>
          </p:cNvPr>
          <p:cNvSpPr txBox="1"/>
          <p:nvPr/>
        </p:nvSpPr>
        <p:spPr>
          <a:xfrm>
            <a:off x="228600" y="1136064"/>
            <a:ext cx="8503920" cy="5451557"/>
          </a:xfrm>
          <a:prstGeom prst="rect">
            <a:avLst/>
          </a:prstGeom>
          <a:noFill/>
        </p:spPr>
        <p:txBody>
          <a:bodyPr wrap="square">
            <a:spAutoFit/>
          </a:bodyPr>
          <a:lstStyle/>
          <a:p>
            <a:pPr algn="just">
              <a:lnSpc>
                <a:spcPct val="115000"/>
              </a:lnSpc>
              <a:spcBef>
                <a:spcPts val="600"/>
              </a:spcBef>
              <a:spcAft>
                <a:spcPts val="600"/>
              </a:spcAft>
              <a:buNone/>
            </a:pPr>
            <a:r>
              <a:rPr lang="pt-BR" sz="2200" b="1" dirty="0">
                <a:solidFill>
                  <a:srgbClr val="000000"/>
                </a:solidFill>
                <a:effectLst/>
                <a:highlight>
                  <a:srgbClr val="FFFF00"/>
                </a:highlight>
                <a:latin typeface="Verdana" panose="020B0604030504040204" pitchFamily="34" charset="0"/>
                <a:ea typeface="FC丸ゴシック体-L"/>
                <a:cs typeface="MS Mincho" panose="02020609040205080304" pitchFamily="49" charset="-128"/>
              </a:rPr>
              <a:t>Pág. 114:</a:t>
            </a:r>
            <a:r>
              <a:rPr lang="pt-BR" sz="2200" b="1" dirty="0">
                <a:solidFill>
                  <a:srgbClr val="000000"/>
                </a:solidFill>
                <a:effectLst/>
                <a:latin typeface="Verdana" panose="020B0604030504040204" pitchFamily="34" charset="0"/>
                <a:ea typeface="FC丸ゴシック体-L"/>
                <a:cs typeface="MS Mincho" panose="02020609040205080304" pitchFamily="49" charset="-128"/>
              </a:rPr>
              <a:t> Não menosprezar os pequenos incidentes</a:t>
            </a:r>
            <a:endParaRPr lang="pt-BR" sz="22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ts val="3200"/>
              </a:lnSpc>
              <a:buNone/>
            </a:pPr>
            <a:r>
              <a:rPr lang="pt-BR" sz="2200" dirty="0">
                <a:effectLst/>
                <a:latin typeface="Verdana" panose="020B0604030504040204" pitchFamily="34" charset="0"/>
                <a:ea typeface="FC丸ゴシック体-L"/>
                <a:cs typeface="MS Mincho" panose="02020609040205080304" pitchFamily="49" charset="-128"/>
              </a:rPr>
              <a:t>Se pudéssemos prevenir grandes desastres antes que acontecessem, as pessoas poderiam viver felizes, sem sofrer grandes infortúnios. Para evitar grandes desastres, é importante não ignorar os “</a:t>
            </a:r>
            <a:r>
              <a:rPr lang="pt-BR" sz="2200" b="1" dirty="0">
                <a:effectLst/>
                <a:latin typeface="Verdana" panose="020B0604030504040204" pitchFamily="34" charset="0"/>
                <a:ea typeface="FC丸ゴシック体-L"/>
                <a:cs typeface="MS Mincho" panose="02020609040205080304" pitchFamily="49" charset="-128"/>
              </a:rPr>
              <a:t>pequenos</a:t>
            </a:r>
            <a:r>
              <a:rPr lang="pt-BR" sz="2200" dirty="0">
                <a:effectLst/>
                <a:latin typeface="Verdana" panose="020B0604030504040204" pitchFamily="34" charset="0"/>
                <a:ea typeface="FC丸ゴシック体-L"/>
                <a:cs typeface="MS Mincho" panose="02020609040205080304" pitchFamily="49" charset="-128"/>
              </a:rPr>
              <a:t> </a:t>
            </a:r>
            <a:r>
              <a:rPr lang="pt-BR" sz="2200" b="1" dirty="0">
                <a:effectLst/>
                <a:latin typeface="Verdana" panose="020B0604030504040204" pitchFamily="34" charset="0"/>
                <a:ea typeface="FC丸ゴシック体-L"/>
                <a:cs typeface="MS Mincho" panose="02020609040205080304" pitchFamily="49" charset="-128"/>
              </a:rPr>
              <a:t>incidentes</a:t>
            </a:r>
            <a:r>
              <a:rPr lang="pt-BR" sz="2200" dirty="0">
                <a:effectLst/>
                <a:latin typeface="Verdana" panose="020B0604030504040204" pitchFamily="34" charset="0"/>
                <a:ea typeface="FC丸ゴシック体-L"/>
                <a:cs typeface="MS Mincho" panose="02020609040205080304" pitchFamily="49" charset="-128"/>
              </a:rPr>
              <a:t>” que ocorrem no dia a dia. O clássico chinês, o Livro das Mutações, afirma que “</a:t>
            </a:r>
            <a:r>
              <a:rPr lang="pt-BR" sz="2200" i="1" dirty="0">
                <a:effectLst/>
                <a:latin typeface="Verdana" panose="020B0604030504040204" pitchFamily="34" charset="0"/>
                <a:ea typeface="FC丸ゴシック体-L"/>
                <a:cs typeface="MS Mincho" panose="02020609040205080304" pitchFamily="49" charset="-128"/>
              </a:rPr>
              <a:t>incidentes como o de um súdito que mata o seu soberano ou o do filho que mata o pai/mãe nunca ocorre repentinamente. Eles acontecem como resultados acumulados de pequenas mágoas e desentendimentos repetidos</a:t>
            </a:r>
            <a:r>
              <a:rPr lang="pt-BR" sz="2200" dirty="0">
                <a:effectLst/>
                <a:latin typeface="Verdana" panose="020B0604030504040204" pitchFamily="34" charset="0"/>
                <a:ea typeface="FC丸ゴシック体-L"/>
                <a:cs typeface="MS Mincho" panose="02020609040205080304" pitchFamily="49" charset="-128"/>
              </a:rPr>
              <a:t>”. Antes que um grande desastre aconteça, muitos pequenos incidentes se acumulam.</a:t>
            </a:r>
            <a:endParaRPr lang="pt-BR" sz="2200" dirty="0"/>
          </a:p>
        </p:txBody>
      </p:sp>
    </p:spTree>
    <p:extLst>
      <p:ext uri="{BB962C8B-B14F-4D97-AF65-F5344CB8AC3E}">
        <p14:creationId xmlns:p14="http://schemas.microsoft.com/office/powerpoint/2010/main" val="2495144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6ADE68DD-39E0-7C2D-3D83-4B05493807F1}"/>
              </a:ext>
            </a:extLst>
          </p:cNvPr>
          <p:cNvSpPr txBox="1"/>
          <p:nvPr/>
        </p:nvSpPr>
        <p:spPr>
          <a:xfrm>
            <a:off x="171450" y="47208"/>
            <a:ext cx="8801100" cy="6826099"/>
          </a:xfrm>
          <a:prstGeom prst="rect">
            <a:avLst/>
          </a:prstGeom>
          <a:noFill/>
        </p:spPr>
        <p:txBody>
          <a:bodyPr wrap="square">
            <a:spAutoFit/>
          </a:bodyPr>
          <a:lstStyle/>
          <a:p>
            <a:pPr algn="just">
              <a:lnSpc>
                <a:spcPct val="115000"/>
              </a:lnSpc>
              <a:spcAft>
                <a:spcPts val="600"/>
              </a:spcAft>
              <a:buNone/>
            </a:pPr>
            <a:r>
              <a:rPr lang="pt-BR" sz="2200" dirty="0">
                <a:solidFill>
                  <a:srgbClr val="000000"/>
                </a:solidFill>
                <a:effectLst/>
                <a:latin typeface="Verdana" panose="020B0604030504040204" pitchFamily="34" charset="0"/>
                <a:ea typeface="FC丸ゴシック体-L"/>
                <a:cs typeface="MS Mincho" panose="02020609040205080304" pitchFamily="49" charset="-128"/>
              </a:rPr>
              <a:t>Por exemplo, são considerados sinais de alerta para delinquência alguns comportamentos dos jovens como: rebeldia, depressão, ficar acordado com frequência até alta madrugada, passar a noite fora sem permissão etc. Se esses problemas forem ignorados ou se você não proporcionar apoio emocional adequado ao seu filho nesse momento, há o risco de que eles possam se transformar – mais adiante – em um problema bem maior.</a:t>
            </a:r>
            <a:endParaRPr lang="pt-BR" sz="22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600"/>
              </a:spcAft>
              <a:buNone/>
            </a:pPr>
            <a:r>
              <a:rPr lang="pt-BR" sz="2200" dirty="0">
                <a:solidFill>
                  <a:srgbClr val="000000"/>
                </a:solidFill>
                <a:effectLst/>
                <a:latin typeface="Verdana" panose="020B0604030504040204" pitchFamily="34" charset="0"/>
                <a:ea typeface="FC丸ゴシック体-L"/>
                <a:cs typeface="MS Mincho" panose="02020609040205080304" pitchFamily="49" charset="-128"/>
              </a:rPr>
              <a:t>Ou, no seu trabalho, quando ocorre um pequeno erro ou problema, e se você apenas atuar corretivamente na hora sem resolvê-lo na sua raiz ou refletir sobre o problema, isso pode eventualmente atrair mais adiante um grande fracasso ou perda.</a:t>
            </a:r>
            <a:endParaRPr lang="pt-BR" sz="22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600"/>
              </a:spcAft>
              <a:buNone/>
            </a:pPr>
            <a:r>
              <a:rPr lang="pt-BR" sz="2200" dirty="0">
                <a:solidFill>
                  <a:srgbClr val="000000"/>
                </a:solidFill>
                <a:latin typeface="Verdana" panose="020B0604030504040204" pitchFamily="34" charset="0"/>
              </a:rPr>
              <a:t>Devemos lembrar que sempre há pequenas coisas antes das grandes. É importante tratar cada uma delas como uma oportunidade para reflexão e resolver o problema no seu estágio inicial.</a:t>
            </a:r>
          </a:p>
        </p:txBody>
      </p:sp>
    </p:spTree>
    <p:extLst>
      <p:ext uri="{BB962C8B-B14F-4D97-AF65-F5344CB8AC3E}">
        <p14:creationId xmlns:p14="http://schemas.microsoft.com/office/powerpoint/2010/main" val="1069619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5498431-7B34-5323-F84C-E63E115A4942}"/>
              </a:ext>
            </a:extLst>
          </p:cNvPr>
          <p:cNvSpPr txBox="1"/>
          <p:nvPr/>
        </p:nvSpPr>
        <p:spPr>
          <a:xfrm>
            <a:off x="7327900" y="6479560"/>
            <a:ext cx="180000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4" name="CaixaDeTexto 3">
            <a:extLst>
              <a:ext uri="{FF2B5EF4-FFF2-40B4-BE49-F238E27FC236}">
                <a16:creationId xmlns:a16="http://schemas.microsoft.com/office/drawing/2014/main" id="{061570EF-787E-6A68-09F9-211D9B0D4501}"/>
              </a:ext>
            </a:extLst>
          </p:cNvPr>
          <p:cNvSpPr txBox="1"/>
          <p:nvPr/>
        </p:nvSpPr>
        <p:spPr>
          <a:xfrm>
            <a:off x="95474" y="118905"/>
            <a:ext cx="8525435" cy="461665"/>
          </a:xfrm>
          <a:prstGeom prst="rect">
            <a:avLst/>
          </a:prstGeom>
          <a:noFill/>
        </p:spPr>
        <p:txBody>
          <a:bodyPr wrap="square">
            <a:spAutoFit/>
          </a:bodyPr>
          <a:lstStyle/>
          <a:p>
            <a:r>
              <a:rPr lang="pt-BR" sz="2400" b="1" dirty="0">
                <a:solidFill>
                  <a:srgbClr val="000000"/>
                </a:solidFill>
                <a:highlight>
                  <a:srgbClr val="FFFF00"/>
                </a:highlight>
                <a:latin typeface="Verdana" panose="020B0604030504040204" pitchFamily="34" charset="0"/>
                <a:ea typeface="Meiryo" panose="020B0604030504040204" pitchFamily="34" charset="-128"/>
              </a:rPr>
              <a:t>5</a:t>
            </a:r>
            <a:r>
              <a:rPr lang="pt-BR" sz="2400" b="1">
                <a:solidFill>
                  <a:srgbClr val="000000"/>
                </a:solidFill>
                <a:highlight>
                  <a:srgbClr val="FFFF00"/>
                </a:highlight>
                <a:latin typeface="Verdana" panose="020B0604030504040204" pitchFamily="34" charset="0"/>
                <a:ea typeface="Meiryo" panose="020B0604030504040204" pitchFamily="34" charset="-128"/>
              </a:rPr>
              <a:t>. </a:t>
            </a:r>
            <a:r>
              <a:rPr lang="pt-BR" sz="2400" b="1" dirty="0">
                <a:solidFill>
                  <a:srgbClr val="000000"/>
                </a:solidFill>
                <a:highlight>
                  <a:srgbClr val="FFFF00"/>
                </a:highlight>
                <a:latin typeface="Verdana" panose="020B0604030504040204" pitchFamily="34" charset="0"/>
                <a:ea typeface="Meiryo" panose="020B0604030504040204" pitchFamily="34" charset="-128"/>
              </a:rPr>
              <a:t>Complementos </a:t>
            </a:r>
          </a:p>
        </p:txBody>
      </p:sp>
      <p:pic>
        <p:nvPicPr>
          <p:cNvPr id="2049" name="Imagem 16">
            <a:extLst>
              <a:ext uri="{FF2B5EF4-FFF2-40B4-BE49-F238E27FC236}">
                <a16:creationId xmlns:a16="http://schemas.microsoft.com/office/drawing/2014/main" id="{BE881BA2-15F0-CA9B-09FC-1C8E903F3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417" y="1199822"/>
            <a:ext cx="6299547" cy="26506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0EC1BE7-1097-14E7-BB0C-68E2E55A476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6" name="Rectangle 4">
            <a:extLst>
              <a:ext uri="{FF2B5EF4-FFF2-40B4-BE49-F238E27FC236}">
                <a16:creationId xmlns:a16="http://schemas.microsoft.com/office/drawing/2014/main" id="{472BD8D1-57DB-048E-BE38-8EC38A2599B5}"/>
              </a:ext>
            </a:extLst>
          </p:cNvPr>
          <p:cNvSpPr>
            <a:spLocks noChangeArrowheads="1"/>
          </p:cNvSpPr>
          <p:nvPr/>
        </p:nvSpPr>
        <p:spPr bwMode="auto">
          <a:xfrm>
            <a:off x="95474" y="524146"/>
            <a:ext cx="85972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200" b="1" i="0" u="none" strike="noStrike" cap="none" normalizeH="0" baseline="0" dirty="0">
                <a:ln>
                  <a:noFill/>
                </a:ln>
                <a:solidFill>
                  <a:srgbClr val="202122"/>
                </a:solidFill>
                <a:effectLst/>
                <a:highlight>
                  <a:srgbClr val="FFFF00"/>
                </a:highlight>
                <a:latin typeface="Verdana" panose="020B0604030504040204" pitchFamily="34" charset="0"/>
                <a:ea typeface="Verdana" panose="020B0604030504040204" pitchFamily="34" charset="0"/>
                <a:cs typeface="Arial" panose="020B0604020202020204" pitchFamily="34" charset="0"/>
              </a:rPr>
              <a:t>5.1. </a:t>
            </a:r>
            <a:r>
              <a:rPr kumimoji="0" lang="pt-BR" altLang="pt-BR" sz="2200" b="1" i="0" u="none" strike="noStrike" cap="none" normalizeH="0" baseline="0" dirty="0">
                <a:ln>
                  <a:noFill/>
                </a:ln>
                <a:solidFill>
                  <a:srgbClr val="202122"/>
                </a:solidFill>
                <a:effectLst/>
                <a:latin typeface="Verdana" panose="020B0604030504040204" pitchFamily="34" charset="0"/>
                <a:ea typeface="Verdana" panose="020B0604030504040204" pitchFamily="34" charset="0"/>
                <a:cs typeface="Arial" panose="020B0604020202020204" pitchFamily="34" charset="0"/>
              </a:rPr>
              <a:t>Triângulo de segurança ou Triângulo de Heinrich</a:t>
            </a:r>
            <a:endParaRPr kumimoji="0" lang="pt-BR" altLang="pt-BR" sz="22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9" name="CaixaDeTexto 8">
            <a:extLst>
              <a:ext uri="{FF2B5EF4-FFF2-40B4-BE49-F238E27FC236}">
                <a16:creationId xmlns:a16="http://schemas.microsoft.com/office/drawing/2014/main" id="{2DD7E8D1-FD00-F619-929F-AD934AC7B5C5}"/>
              </a:ext>
            </a:extLst>
          </p:cNvPr>
          <p:cNvSpPr txBox="1"/>
          <p:nvPr/>
        </p:nvSpPr>
        <p:spPr>
          <a:xfrm>
            <a:off x="2248348" y="3871967"/>
            <a:ext cx="5763409" cy="369332"/>
          </a:xfrm>
          <a:prstGeom prst="rect">
            <a:avLst/>
          </a:prstGeom>
          <a:noFill/>
        </p:spPr>
        <p:txBody>
          <a:bodyPr wrap="square">
            <a:spAutoFit/>
          </a:bodyPr>
          <a:lstStyle/>
          <a:p>
            <a:r>
              <a:rPr lang="en-US" sz="1800">
                <a:solidFill>
                  <a:srgbClr val="202122"/>
                </a:solidFill>
                <a:effectLst/>
                <a:latin typeface="Souvenir Lt BT" panose="02080503040505020303" pitchFamily="18" charset="0"/>
                <a:ea typeface="Meiryo" panose="020B0604030504040204" pitchFamily="34" charset="-128"/>
                <a:cs typeface="Arial" panose="020B0604020202020204" pitchFamily="34" charset="0"/>
              </a:rPr>
              <a:t>(Herbert Willian Heinrich &amp; Frank E. Bird, 1931)</a:t>
            </a:r>
            <a:endParaRPr lang="pt-BR"/>
          </a:p>
        </p:txBody>
      </p:sp>
      <p:sp>
        <p:nvSpPr>
          <p:cNvPr id="11" name="CaixaDeTexto 10">
            <a:extLst>
              <a:ext uri="{FF2B5EF4-FFF2-40B4-BE49-F238E27FC236}">
                <a16:creationId xmlns:a16="http://schemas.microsoft.com/office/drawing/2014/main" id="{D898798C-84B0-7034-73E1-007063721E0D}"/>
              </a:ext>
            </a:extLst>
          </p:cNvPr>
          <p:cNvSpPr txBox="1"/>
          <p:nvPr/>
        </p:nvSpPr>
        <p:spPr>
          <a:xfrm>
            <a:off x="95474" y="4334617"/>
            <a:ext cx="8854888" cy="2026709"/>
          </a:xfrm>
          <a:prstGeom prst="rect">
            <a:avLst/>
          </a:prstGeom>
          <a:noFill/>
        </p:spPr>
        <p:txBody>
          <a:bodyPr wrap="square">
            <a:spAutoFit/>
          </a:bodyPr>
          <a:lstStyle/>
          <a:p>
            <a:pPr algn="just">
              <a:lnSpc>
                <a:spcPct val="115000"/>
              </a:lnSpc>
              <a:spcAft>
                <a:spcPts val="600"/>
              </a:spcAft>
              <a:buNone/>
            </a:pPr>
            <a:r>
              <a:rPr lang="pt-BR" sz="1800" b="1">
                <a:solidFill>
                  <a:srgbClr val="202122"/>
                </a:solidFill>
                <a:effectLst/>
                <a:latin typeface="Verdana" panose="020B0604030504040204" pitchFamily="34" charset="0"/>
                <a:ea typeface="Meiryo" panose="020B0604030504040204" pitchFamily="34" charset="-128"/>
                <a:cs typeface="Arial" panose="020B0604020202020204" pitchFamily="34" charset="0"/>
              </a:rPr>
              <a:t>A regra do 1 </a:t>
            </a:r>
            <a:r>
              <a:rPr lang="pt-BR" sz="1800">
                <a:solidFill>
                  <a:srgbClr val="202122"/>
                </a:solidFill>
                <a:effectLst/>
                <a:latin typeface="Verdana" panose="020B0604030504040204" pitchFamily="34" charset="0"/>
                <a:ea typeface="Meiryo" panose="020B0604030504040204" pitchFamily="34" charset="-128"/>
                <a:cs typeface="Arial" panose="020B0604020202020204" pitchFamily="34" charset="0"/>
              </a:rPr>
              <a:t>x </a:t>
            </a:r>
            <a:r>
              <a:rPr lang="pt-BR" sz="1800" b="1">
                <a:solidFill>
                  <a:srgbClr val="202122"/>
                </a:solidFill>
                <a:effectLst/>
                <a:latin typeface="Verdana" panose="020B0604030504040204" pitchFamily="34" charset="0"/>
                <a:ea typeface="Meiryo" panose="020B0604030504040204" pitchFamily="34" charset="-128"/>
                <a:cs typeface="Arial" panose="020B0604020202020204" pitchFamily="34" charset="0"/>
              </a:rPr>
              <a:t>29 </a:t>
            </a:r>
            <a:r>
              <a:rPr lang="pt-BR" sz="1800">
                <a:solidFill>
                  <a:srgbClr val="202122"/>
                </a:solidFill>
                <a:effectLst/>
                <a:latin typeface="Verdana" panose="020B0604030504040204" pitchFamily="34" charset="0"/>
                <a:ea typeface="Meiryo" panose="020B0604030504040204" pitchFamily="34" charset="-128"/>
                <a:cs typeface="Arial" panose="020B0604020202020204" pitchFamily="34" charset="0"/>
              </a:rPr>
              <a:t>x</a:t>
            </a:r>
            <a:r>
              <a:rPr lang="pt-BR" sz="1800" b="1">
                <a:solidFill>
                  <a:srgbClr val="202122"/>
                </a:solidFill>
                <a:effectLst/>
                <a:latin typeface="Verdana" panose="020B0604030504040204" pitchFamily="34" charset="0"/>
                <a:ea typeface="Meiryo" panose="020B0604030504040204" pitchFamily="34" charset="-128"/>
                <a:cs typeface="Arial" panose="020B0604020202020204" pitchFamily="34" charset="0"/>
              </a:rPr>
              <a:t> 300: </a:t>
            </a:r>
            <a:r>
              <a:rPr lang="pt-BR" sz="1800" b="1">
                <a:solidFill>
                  <a:srgbClr val="202122"/>
                </a:solidFill>
                <a:effectLst/>
                <a:latin typeface="Verdana" panose="020B0604030504040204" pitchFamily="34" charset="0"/>
                <a:ea typeface="Verdana" panose="020B0604030504040204" pitchFamily="34" charset="0"/>
                <a:cs typeface="Arial" panose="020B0604020202020204" pitchFamily="34" charset="0"/>
              </a:rPr>
              <a:t>Classificação dos acidentes de trabalho</a:t>
            </a:r>
            <a:endParaRPr lang="pt-BR" sz="1800">
              <a:solidFill>
                <a:srgbClr val="000000"/>
              </a:solidFill>
              <a:effectLst/>
              <a:latin typeface="Verdana" panose="020B0604030504040204" pitchFamily="34" charset="0"/>
              <a:ea typeface="Verdana" panose="020B0604030504040204" pitchFamily="34" charset="0"/>
              <a:cs typeface="Meiryo" panose="020B0604030504040204" pitchFamily="34" charset="-128"/>
            </a:endParaRPr>
          </a:p>
          <a:p>
            <a:pPr algn="just">
              <a:buNone/>
            </a:pPr>
            <a:r>
              <a:rPr lang="pt-BR" sz="2000">
                <a:solidFill>
                  <a:srgbClr val="202122"/>
                </a:solidFill>
                <a:effectLst/>
                <a:latin typeface="Souvenir Lt BT" panose="02080503040505020303" pitchFamily="18" charset="0"/>
                <a:ea typeface="Meiryo" panose="020B0604030504040204" pitchFamily="34" charset="-128"/>
                <a:cs typeface="Arial" panose="020B0604020202020204" pitchFamily="34" charset="0"/>
              </a:rPr>
              <a:t>O </a:t>
            </a:r>
            <a:r>
              <a:rPr lang="pt-BR" sz="2000" b="1">
                <a:solidFill>
                  <a:srgbClr val="202122"/>
                </a:solidFill>
                <a:effectLst/>
                <a:latin typeface="Souvenir Lt BT" panose="02080503040505020303" pitchFamily="18" charset="0"/>
                <a:ea typeface="Meiryo" panose="020B0604030504040204" pitchFamily="34" charset="-128"/>
                <a:cs typeface="Arial" panose="020B0604020202020204" pitchFamily="34" charset="0"/>
              </a:rPr>
              <a:t>triângulo de segurança</a:t>
            </a:r>
            <a:r>
              <a:rPr lang="pt-BR" sz="2000">
                <a:solidFill>
                  <a:srgbClr val="202122"/>
                </a:solidFill>
                <a:effectLst/>
                <a:latin typeface="Souvenir Lt BT" panose="02080503040505020303" pitchFamily="18" charset="0"/>
                <a:ea typeface="Meiryo" panose="020B0604030504040204" pitchFamily="34" charset="-128"/>
                <a:cs typeface="Arial" panose="020B0604020202020204" pitchFamily="34" charset="0"/>
              </a:rPr>
              <a:t>, também conhecido como </a:t>
            </a:r>
            <a:r>
              <a:rPr lang="pt-BR" sz="2000" b="1">
                <a:solidFill>
                  <a:srgbClr val="202122"/>
                </a:solidFill>
                <a:effectLst/>
                <a:latin typeface="Souvenir Lt BT" panose="02080503040505020303" pitchFamily="18" charset="0"/>
                <a:ea typeface="Meiryo" panose="020B0604030504040204" pitchFamily="34" charset="-128"/>
                <a:cs typeface="Arial" panose="020B0604020202020204" pitchFamily="34" charset="0"/>
              </a:rPr>
              <a:t>triângulo de Heinrich </a:t>
            </a:r>
            <a:r>
              <a:rPr lang="pt-BR" sz="2000">
                <a:solidFill>
                  <a:srgbClr val="202122"/>
                </a:solidFill>
                <a:effectLst/>
                <a:latin typeface="Souvenir Lt BT" panose="02080503040505020303" pitchFamily="18" charset="0"/>
                <a:ea typeface="Meiryo" panose="020B0604030504040204" pitchFamily="34" charset="-128"/>
                <a:cs typeface="Arial" panose="020B0604020202020204" pitchFamily="34" charset="0"/>
              </a:rPr>
              <a:t>ou </a:t>
            </a:r>
            <a:r>
              <a:rPr lang="pt-BR" sz="2000" b="1">
                <a:solidFill>
                  <a:srgbClr val="202122"/>
                </a:solidFill>
                <a:effectLst/>
                <a:latin typeface="Souvenir Lt BT" panose="02080503040505020303" pitchFamily="18" charset="0"/>
                <a:ea typeface="Meiryo" panose="020B0604030504040204" pitchFamily="34" charset="-128"/>
                <a:cs typeface="Arial" panose="020B0604020202020204" pitchFamily="34" charset="0"/>
              </a:rPr>
              <a:t>triângulo de Bird</a:t>
            </a:r>
            <a:r>
              <a:rPr lang="pt-BR" sz="2000">
                <a:solidFill>
                  <a:srgbClr val="202122"/>
                </a:solidFill>
                <a:effectLst/>
                <a:latin typeface="Souvenir Lt BT" panose="02080503040505020303" pitchFamily="18" charset="0"/>
                <a:ea typeface="Meiryo" panose="020B0604030504040204" pitchFamily="34" charset="-128"/>
                <a:cs typeface="Arial" panose="020B0604020202020204" pitchFamily="34" charset="0"/>
              </a:rPr>
              <a:t>, é uma teoria da prevenção de acidentes industriais. Ele mostra uma relação entre acidentes graves, acidentes leves e quase acidentes e propõe que, se o número de acidentes leves for reduzido, haverá uma queda correspondente no número de acidentes graves.</a:t>
            </a:r>
            <a:endParaRPr lang="pt-BR" sz="2000"/>
          </a:p>
        </p:txBody>
      </p:sp>
    </p:spTree>
    <p:extLst>
      <p:ext uri="{BB962C8B-B14F-4D97-AF65-F5344CB8AC3E}">
        <p14:creationId xmlns:p14="http://schemas.microsoft.com/office/powerpoint/2010/main" val="163996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7A22B0A-57C3-00FD-324A-13EC9D142D8C}"/>
              </a:ext>
            </a:extLst>
          </p:cNvPr>
          <p:cNvSpPr txBox="1"/>
          <p:nvPr/>
        </p:nvSpPr>
        <p:spPr>
          <a:xfrm>
            <a:off x="7327900" y="6479560"/>
            <a:ext cx="180000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4" name="CaixaDeTexto 3">
            <a:extLst>
              <a:ext uri="{FF2B5EF4-FFF2-40B4-BE49-F238E27FC236}">
                <a16:creationId xmlns:a16="http://schemas.microsoft.com/office/drawing/2014/main" id="{69B5B646-4F07-66A8-A5AD-435B154103AA}"/>
              </a:ext>
            </a:extLst>
          </p:cNvPr>
          <p:cNvSpPr txBox="1"/>
          <p:nvPr/>
        </p:nvSpPr>
        <p:spPr>
          <a:xfrm>
            <a:off x="236668" y="12523"/>
            <a:ext cx="8735210" cy="6924973"/>
          </a:xfrm>
          <a:prstGeom prst="rect">
            <a:avLst/>
          </a:prstGeom>
          <a:noFill/>
        </p:spPr>
        <p:txBody>
          <a:bodyPr wrap="square">
            <a:spAutoFit/>
          </a:bodyPr>
          <a:lstStyle/>
          <a:p>
            <a:pPr algn="just">
              <a:lnSpc>
                <a:spcPct val="115000"/>
              </a:lnSpc>
              <a:spcAft>
                <a:spcPts val="600"/>
              </a:spcAft>
              <a:buNone/>
            </a:pPr>
            <a:r>
              <a:rPr lang="pt-BR" sz="2000">
                <a:solidFill>
                  <a:srgbClr val="202122"/>
                </a:solidFill>
                <a:effectLst/>
                <a:latin typeface="Souvenir Lt BT" panose="02080503040505020303" pitchFamily="18" charset="0"/>
                <a:ea typeface="Meiryo" panose="020B0604030504040204" pitchFamily="34" charset="-128"/>
                <a:cs typeface="Arial" panose="020B0604020202020204" pitchFamily="34" charset="0"/>
              </a:rPr>
              <a:t>O triângulo foi proposto pela primeira vez por Herbert William Heinrich em 1931 e desde então foi atualizado e ampliado por outros escritores, principalmente Frank E. Bird.</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spcAft>
                <a:spcPts val="600"/>
              </a:spcAft>
              <a:buNone/>
            </a:pPr>
            <a:r>
              <a:rPr lang="pt-BR" sz="2000">
                <a:solidFill>
                  <a:srgbClr val="202122"/>
                </a:solidFill>
                <a:effectLst/>
                <a:latin typeface="Souvenir Lt BT" panose="02080503040505020303" pitchFamily="18" charset="0"/>
                <a:ea typeface="Times New Roman" panose="02020603050405020304" pitchFamily="18" charset="0"/>
                <a:cs typeface="Arial" panose="020B0604020202020204" pitchFamily="34" charset="0"/>
              </a:rPr>
              <a:t>O triângulo mostra uma relação entre o número de acidentes que resultam em ferimentos graves, ferimentos leves ou nenhum ferimento. O relacionamento foi proposto pela primeira vez em 1931 por Herbert William Heinrich em sua Prevenção de acidentes industriais: uma abordagem científica. Heinrich foi pioneiro no campo da saúde e segurança no trabalho. Ele trabalhou como superintendente assistente de uma companhia de seguros e queria reduzir o número de acidentes industriais graves. Ele iniciou um estudo de mais de 75.000 relatórios de acidentes a partir dos arquivos da companhia de seguros, bem como registros mantidos por sites individuais da indústria. </a:t>
            </a:r>
            <a:endParaRPr lang="pt-BR" sz="2000">
              <a:solidFill>
                <a:srgbClr val="000000"/>
              </a:solidFill>
              <a:effectLst/>
              <a:latin typeface="Times New Roman" panose="02020603050405020304" pitchFamily="18" charset="0"/>
              <a:ea typeface="Times New Roman" panose="02020603050405020304" pitchFamily="18" charset="0"/>
            </a:endParaRPr>
          </a:p>
          <a:p>
            <a:pPr algn="just">
              <a:spcAft>
                <a:spcPts val="600"/>
              </a:spcAft>
              <a:buNone/>
            </a:pPr>
            <a:r>
              <a:rPr lang="pt-BR" sz="2000">
                <a:solidFill>
                  <a:srgbClr val="202122"/>
                </a:solidFill>
                <a:effectLst/>
                <a:latin typeface="Souvenir Lt BT" panose="02080503040505020303" pitchFamily="18" charset="0"/>
                <a:ea typeface="Times New Roman" panose="02020603050405020304" pitchFamily="18" charset="0"/>
                <a:cs typeface="Arial" panose="020B0604020202020204" pitchFamily="34" charset="0"/>
              </a:rPr>
              <a:t>A partir desses dados, ele propôs uma relação de um acidente com ferimentos graves com 29 acidentes com ferimentos leves e 300 acidentes sem ferimentos. Ele chegou à conclusão de que, ao reduzir o número de acidentes menores, as empresas industriais veriam uma queda correlata no número de acidentes graves.</a:t>
            </a:r>
          </a:p>
          <a:p>
            <a:pPr algn="just">
              <a:spcAft>
                <a:spcPts val="600"/>
              </a:spcAft>
            </a:pPr>
            <a:r>
              <a:rPr lang="pt-BR" sz="2000">
                <a:solidFill>
                  <a:srgbClr val="202122"/>
                </a:solidFill>
                <a:latin typeface="Souvenir Lt BT" panose="02080503040505020303" pitchFamily="18" charset="0"/>
                <a:ea typeface="Times New Roman" panose="02020603050405020304" pitchFamily="18" charset="0"/>
                <a:cs typeface="Arial" panose="020B0604020202020204" pitchFamily="34" charset="0"/>
              </a:rPr>
              <a:t>O relacionamento é frequentemente mostrado pictoricamente na forma de um triângulo ou pirâmide. O triângulo foi amplamente utilizado em programas industriais de saúde e segurança nos 80 anos seguintes e foi descrito como uma pedra angular da filosofia de saúde e segurança. </a:t>
            </a:r>
            <a:endParaRPr lang="pt-BR" sz="200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3653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F4029B6-A8A2-3530-1BE5-04FD96BBD23A}"/>
              </a:ext>
            </a:extLst>
          </p:cNvPr>
          <p:cNvSpPr txBox="1"/>
          <p:nvPr/>
        </p:nvSpPr>
        <p:spPr>
          <a:xfrm>
            <a:off x="7327900" y="6479560"/>
            <a:ext cx="180000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4" name="CaixaDeTexto 3">
            <a:extLst>
              <a:ext uri="{FF2B5EF4-FFF2-40B4-BE49-F238E27FC236}">
                <a16:creationId xmlns:a16="http://schemas.microsoft.com/office/drawing/2014/main" id="{60BF4026-101F-756C-BD32-BF6B6042995A}"/>
              </a:ext>
            </a:extLst>
          </p:cNvPr>
          <p:cNvSpPr txBox="1"/>
          <p:nvPr/>
        </p:nvSpPr>
        <p:spPr>
          <a:xfrm>
            <a:off x="199016" y="101086"/>
            <a:ext cx="8745967" cy="4093428"/>
          </a:xfrm>
          <a:prstGeom prst="rect">
            <a:avLst/>
          </a:prstGeom>
          <a:noFill/>
        </p:spPr>
        <p:txBody>
          <a:bodyPr wrap="square">
            <a:spAutoFit/>
          </a:bodyPr>
          <a:lstStyle/>
          <a:p>
            <a:pPr algn="just">
              <a:spcAft>
                <a:spcPts val="600"/>
              </a:spcAft>
              <a:buNone/>
            </a:pPr>
            <a:r>
              <a:rPr lang="pt-BR" sz="2000">
                <a:solidFill>
                  <a:srgbClr val="202122"/>
                </a:solidFill>
                <a:effectLst/>
                <a:latin typeface="Souvenir Lt BT" panose="02080503040505020303" pitchFamily="18" charset="0"/>
                <a:ea typeface="Times New Roman" panose="02020603050405020304" pitchFamily="18" charset="0"/>
                <a:cs typeface="Arial" panose="020B0604020202020204" pitchFamily="34" charset="0"/>
              </a:rPr>
              <a:t>A teoria de Heinrich também sugeriu que 88% de todos os acidentes foram causados por uma decis</a:t>
            </a:r>
            <a:r>
              <a:rPr lang="pt-BR" sz="2000">
                <a:solidFill>
                  <a:srgbClr val="202122"/>
                </a:solidFill>
                <a:effectLst/>
                <a:latin typeface="Souvenir Lt BT" panose="02080503040505020303" pitchFamily="18" charset="0"/>
                <a:ea typeface="Times New Roman" panose="02020603050405020304" pitchFamily="18" charset="0"/>
                <a:cs typeface="Souvenir Lt BT" panose="02080503040505020303" pitchFamily="18" charset="0"/>
              </a:rPr>
              <a:t>ã</a:t>
            </a:r>
            <a:r>
              <a:rPr lang="pt-BR" sz="2000">
                <a:solidFill>
                  <a:srgbClr val="202122"/>
                </a:solidFill>
                <a:effectLst/>
                <a:latin typeface="Souvenir Lt BT" panose="02080503040505020303" pitchFamily="18" charset="0"/>
                <a:ea typeface="Times New Roman" panose="02020603050405020304" pitchFamily="18" charset="0"/>
                <a:cs typeface="Arial" panose="020B0604020202020204" pitchFamily="34" charset="0"/>
              </a:rPr>
              <a:t>o humana de realizar um ato inseguro. A teoria foi desenvolvida por Frank E Bird em 1966, com base na análise de 1,7 milhão de relatórios de acidentes de quase 300 empresas. Ele produziu um triângulo emendado que mostrava uma relação de um acidente com ferimento grave com 10 acidentes com ferimentos leves (somente primeiros socorros), 30 danos causadores de danos e 600 quase acidentes. Bird mostrou uma relação entre o número de quase acidentes relatados e o número de acidentes graves e alegou que a maioria dos acidentes poderia ser prevista e evitada por uma intervenção apropriada. Os números usados por Bird foram confirmados por um estudo de 1974 de A. D. Swain, intitulado O elemento humano em segurança de sistemas. A teoria foi posteriormente expandida por Bird e Germain na Liderança Prática em Controle de Perdas, em 1985. </a:t>
            </a:r>
            <a:endParaRPr lang="pt-BR" sz="2000">
              <a:solidFill>
                <a:srgbClr val="000000"/>
              </a:solidFill>
              <a:effectLst/>
              <a:latin typeface="Times New Roman" panose="02020603050405020304" pitchFamily="18" charset="0"/>
              <a:ea typeface="Times New Roman" panose="02020603050405020304" pitchFamily="18" charset="0"/>
            </a:endParaRPr>
          </a:p>
        </p:txBody>
      </p:sp>
      <p:sp>
        <p:nvSpPr>
          <p:cNvPr id="6" name="CaixaDeTexto 5">
            <a:extLst>
              <a:ext uri="{FF2B5EF4-FFF2-40B4-BE49-F238E27FC236}">
                <a16:creationId xmlns:a16="http://schemas.microsoft.com/office/drawing/2014/main" id="{1DE4C29B-3CBB-4828-E8CB-89CD18142233}"/>
              </a:ext>
            </a:extLst>
          </p:cNvPr>
          <p:cNvSpPr txBox="1"/>
          <p:nvPr/>
        </p:nvSpPr>
        <p:spPr>
          <a:xfrm>
            <a:off x="199017" y="4382192"/>
            <a:ext cx="8745966" cy="2369880"/>
          </a:xfrm>
          <a:prstGeom prst="rect">
            <a:avLst/>
          </a:prstGeom>
          <a:noFill/>
        </p:spPr>
        <p:txBody>
          <a:bodyPr wrap="square">
            <a:spAutoFit/>
          </a:bodyPr>
          <a:lstStyle/>
          <a:p>
            <a:pPr algn="just">
              <a:lnSpc>
                <a:spcPct val="115000"/>
              </a:lnSpc>
              <a:spcAft>
                <a:spcPts val="600"/>
              </a:spcAft>
              <a:buNone/>
            </a:pPr>
            <a:r>
              <a:rPr lang="pt-BR" sz="2000" b="1">
                <a:solidFill>
                  <a:srgbClr val="000000"/>
                </a:solidFill>
                <a:effectLst/>
                <a:latin typeface="Souvenir Lt BT" panose="02080503040505020303" pitchFamily="18" charset="0"/>
                <a:ea typeface="Times New Roman" panose="02020603050405020304" pitchFamily="18" charset="0"/>
                <a:cs typeface="Times New Roman" panose="02020603050405020304" pitchFamily="18" charset="0"/>
              </a:rPr>
              <a:t>Crítica</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buNone/>
            </a:pPr>
            <a:r>
              <a:rPr lang="pt-BR" sz="2000">
                <a:solidFill>
                  <a:srgbClr val="202122"/>
                </a:solidFill>
                <a:effectLst/>
                <a:latin typeface="Souvenir Lt BT" panose="02080503040505020303" pitchFamily="18" charset="0"/>
                <a:ea typeface="Times New Roman" panose="02020603050405020304" pitchFamily="18" charset="0"/>
                <a:cs typeface="Arial" panose="020B0604020202020204" pitchFamily="34" charset="0"/>
              </a:rPr>
              <a:t>O triângulo de Heinrich teve um impacto significativo na cultura de saúde e segurança no século XX, mas foi recentemente criticado. </a:t>
            </a:r>
            <a:r>
              <a:rPr lang="pt-BR" sz="2000">
                <a:solidFill>
                  <a:srgbClr val="202122"/>
                </a:solidFill>
                <a:latin typeface="Souvenir Lt BT" panose="02080503040505020303" pitchFamily="18" charset="0"/>
                <a:ea typeface="Times New Roman" panose="02020603050405020304" pitchFamily="18" charset="0"/>
                <a:cs typeface="Arial" panose="020B0604020202020204" pitchFamily="34" charset="0"/>
              </a:rPr>
              <a:t>Algumas dessas críticas dizem respeito aos números exatos usados no relacionamento. Um relat</a:t>
            </a:r>
            <a:r>
              <a:rPr lang="pt-BR" sz="2000">
                <a:solidFill>
                  <a:srgbClr val="202122"/>
                </a:solidFill>
                <a:latin typeface="Souvenir Lt BT" panose="02080503040505020303" pitchFamily="18" charset="0"/>
                <a:ea typeface="Times New Roman" panose="02020603050405020304" pitchFamily="18" charset="0"/>
                <a:cs typeface="Souvenir Lt BT" panose="02080503040505020303" pitchFamily="18" charset="0"/>
              </a:rPr>
              <a:t>ó</a:t>
            </a:r>
            <a:r>
              <a:rPr lang="pt-BR" sz="2000">
                <a:solidFill>
                  <a:srgbClr val="202122"/>
                </a:solidFill>
                <a:latin typeface="Souvenir Lt BT" panose="02080503040505020303" pitchFamily="18" charset="0"/>
                <a:ea typeface="Times New Roman" panose="02020603050405020304" pitchFamily="18" charset="0"/>
                <a:cs typeface="Arial" panose="020B0604020202020204" pitchFamily="34" charset="0"/>
              </a:rPr>
              <a:t>rio de 2010 relacionado ao setor de petr</a:t>
            </a:r>
            <a:r>
              <a:rPr lang="pt-BR" sz="2000">
                <a:solidFill>
                  <a:srgbClr val="202122"/>
                </a:solidFill>
                <a:latin typeface="Souvenir Lt BT" panose="02080503040505020303" pitchFamily="18" charset="0"/>
                <a:ea typeface="Times New Roman" panose="02020603050405020304" pitchFamily="18" charset="0"/>
                <a:cs typeface="Souvenir Lt BT" panose="02080503040505020303" pitchFamily="18" charset="0"/>
              </a:rPr>
              <a:t>ó</a:t>
            </a:r>
            <a:r>
              <a:rPr lang="pt-BR" sz="2000">
                <a:solidFill>
                  <a:srgbClr val="202122"/>
                </a:solidFill>
                <a:latin typeface="Souvenir Lt BT" panose="02080503040505020303" pitchFamily="18" charset="0"/>
                <a:ea typeface="Times New Roman" panose="02020603050405020304" pitchFamily="18" charset="0"/>
                <a:cs typeface="Arial" panose="020B0604020202020204" pitchFamily="34" charset="0"/>
              </a:rPr>
              <a:t>leo e g</a:t>
            </a:r>
            <a:r>
              <a:rPr lang="pt-BR" sz="2000">
                <a:solidFill>
                  <a:srgbClr val="202122"/>
                </a:solidFill>
                <a:latin typeface="Souvenir Lt BT" panose="02080503040505020303" pitchFamily="18" charset="0"/>
                <a:ea typeface="Times New Roman" panose="02020603050405020304" pitchFamily="18" charset="0"/>
                <a:cs typeface="Souvenir Lt BT" panose="02080503040505020303" pitchFamily="18" charset="0"/>
              </a:rPr>
              <a:t>á</a:t>
            </a:r>
            <a:r>
              <a:rPr lang="pt-BR" sz="2000">
                <a:solidFill>
                  <a:srgbClr val="202122"/>
                </a:solidFill>
                <a:latin typeface="Souvenir Lt BT" panose="02080503040505020303" pitchFamily="18" charset="0"/>
                <a:ea typeface="Times New Roman" panose="02020603050405020304" pitchFamily="18" charset="0"/>
                <a:cs typeface="Arial" panose="020B0604020202020204" pitchFamily="34" charset="0"/>
              </a:rPr>
              <a:t>s mostrou que os valores originais eram verdadeiros apenas quando aplicados a um grande conjunto de dados e a uma ampla gama de atividades. </a:t>
            </a:r>
            <a:endParaRPr lang="pt-BR" sz="2000"/>
          </a:p>
        </p:txBody>
      </p:sp>
    </p:spTree>
    <p:extLst>
      <p:ext uri="{BB962C8B-B14F-4D97-AF65-F5344CB8AC3E}">
        <p14:creationId xmlns:p14="http://schemas.microsoft.com/office/powerpoint/2010/main" val="170100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B055D785-AB41-A79C-AED3-E88F885E6A5E}"/>
              </a:ext>
            </a:extLst>
          </p:cNvPr>
          <p:cNvSpPr txBox="1"/>
          <p:nvPr/>
        </p:nvSpPr>
        <p:spPr>
          <a:xfrm>
            <a:off x="220532" y="0"/>
            <a:ext cx="8702937" cy="6440930"/>
          </a:xfrm>
          <a:prstGeom prst="rect">
            <a:avLst/>
          </a:prstGeom>
          <a:noFill/>
        </p:spPr>
        <p:txBody>
          <a:bodyPr wrap="square">
            <a:spAutoFit/>
          </a:bodyPr>
          <a:lstStyle/>
          <a:p>
            <a:pPr algn="just">
              <a:lnSpc>
                <a:spcPct val="115000"/>
              </a:lnSpc>
              <a:spcAft>
                <a:spcPts val="600"/>
              </a:spcAft>
              <a:buNone/>
            </a:pPr>
            <a:r>
              <a:rPr lang="pt-BR" sz="2000">
                <a:solidFill>
                  <a:srgbClr val="202122"/>
                </a:solidFill>
                <a:effectLst/>
                <a:latin typeface="Souvenir Lt BT" panose="02080503040505020303" pitchFamily="18" charset="0"/>
                <a:ea typeface="Times New Roman" panose="02020603050405020304" pitchFamily="18" charset="0"/>
                <a:cs typeface="Arial" panose="020B0604020202020204" pitchFamily="34" charset="0"/>
              </a:rPr>
              <a:t>Um estudo de 1991 mostrou que em espaços confinados a relação era significativamente diferente: 1,2 ferimentos leves para cada ferimento grave ou morte. Um amplo estudo dos dados de acidentes no Reino Unido em meados da década de 90 mostrou uma relação de 1 fatalidade com 207 lesões graves, com 1.402 lesões causando três ou mais dias de lesões por tempo perdido, com 2.754 lesões leves. Os arquivos originais de Heinrich foram perdidos para que seus números de acidentes não possam ser comprovados. W. Edwards Deming afirmou que a teoria de Heinrich atribuindo a ação humana como a causa da maioria dos acidentes de trabalho estava incorreta e foram, de fato, os maus sistemas de gerenciamento que causaram a maioria dos acidentes. Também houve críticas ao triângulo por concentrar a atenção na redução de acidentes menores. Foi alegado que isso levou os supervisores do local de trabalho a ignorar riscos mais sérios, mas menos prováveis, quando o planejamento funciona, a fim de se concentrar em reduzir a probabilidade de riscos mais comuns, mas menos sérios. O estudo de petróleo e gás de 2010 alegou que essa atitude levou a uma interrupção na redução de mortes nessa indústria nos cinco a oito anos anteriores, apesar de uma redução significativa de acidentes leves.                                </a:t>
            </a:r>
            <a:endParaRPr lang="pt-BR" sz="2000"/>
          </a:p>
        </p:txBody>
      </p:sp>
      <p:sp>
        <p:nvSpPr>
          <p:cNvPr id="7" name="CaixaDeTexto 6">
            <a:extLst>
              <a:ext uri="{FF2B5EF4-FFF2-40B4-BE49-F238E27FC236}">
                <a16:creationId xmlns:a16="http://schemas.microsoft.com/office/drawing/2014/main" id="{082272CF-571B-1FBC-2587-93FD99503EE6}"/>
              </a:ext>
            </a:extLst>
          </p:cNvPr>
          <p:cNvSpPr txBox="1"/>
          <p:nvPr/>
        </p:nvSpPr>
        <p:spPr>
          <a:xfrm>
            <a:off x="2060090" y="6440930"/>
            <a:ext cx="7083910" cy="369332"/>
          </a:xfrm>
          <a:prstGeom prst="rect">
            <a:avLst/>
          </a:prstGeom>
          <a:noFill/>
        </p:spPr>
        <p:txBody>
          <a:bodyPr wrap="square">
            <a:spAutoFit/>
          </a:bodyPr>
          <a:lstStyle/>
          <a:p>
            <a:r>
              <a:rPr lang="pt-BR" sz="1800" u="sng">
                <a:solidFill>
                  <a:srgbClr val="0000FF"/>
                </a:solidFill>
                <a:effectLst/>
                <a:latin typeface="Souvenir Lt BT" panose="02080503040505020303" pitchFamily="18" charset="0"/>
                <a:ea typeface="Meiryo" panose="020B0604030504040204" pitchFamily="34" charset="-128"/>
                <a:cs typeface="Meiryo" panose="020B0604030504040204" pitchFamily="34" charset="-128"/>
                <a:hlinkClick r:id="rId2"/>
              </a:rPr>
              <a:t>https://pt.wikipedia.org/wiki/Tri%C3%A2ngulo_de_seguran%C3%A7a</a:t>
            </a:r>
            <a:endParaRPr lang="pt-BR"/>
          </a:p>
        </p:txBody>
      </p:sp>
    </p:spTree>
    <p:extLst>
      <p:ext uri="{BB962C8B-B14F-4D97-AF65-F5344CB8AC3E}">
        <p14:creationId xmlns:p14="http://schemas.microsoft.com/office/powerpoint/2010/main" val="2648150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D0B893A5-0019-1EED-B969-09E5B452F8AD}"/>
              </a:ext>
            </a:extLst>
          </p:cNvPr>
          <p:cNvPicPr>
            <a:picLocks noChangeAspect="1"/>
          </p:cNvPicPr>
          <p:nvPr/>
        </p:nvPicPr>
        <p:blipFill>
          <a:blip r:embed="rId2"/>
          <a:stretch>
            <a:fillRect/>
          </a:stretch>
        </p:blipFill>
        <p:spPr>
          <a:xfrm>
            <a:off x="273606" y="344400"/>
            <a:ext cx="5137797" cy="6169200"/>
          </a:xfrm>
          <a:prstGeom prst="rect">
            <a:avLst/>
          </a:prstGeom>
        </p:spPr>
      </p:pic>
      <p:grpSp>
        <p:nvGrpSpPr>
          <p:cNvPr id="11" name="Agrupar 10">
            <a:extLst>
              <a:ext uri="{FF2B5EF4-FFF2-40B4-BE49-F238E27FC236}">
                <a16:creationId xmlns:a16="http://schemas.microsoft.com/office/drawing/2014/main" id="{3DB283A1-8D42-48D8-8210-B74AA7881456}"/>
              </a:ext>
            </a:extLst>
          </p:cNvPr>
          <p:cNvGrpSpPr/>
          <p:nvPr/>
        </p:nvGrpSpPr>
        <p:grpSpPr>
          <a:xfrm>
            <a:off x="474203" y="849668"/>
            <a:ext cx="8523296" cy="2448981"/>
            <a:chOff x="474203" y="849668"/>
            <a:chExt cx="8523296" cy="2448981"/>
          </a:xfrm>
        </p:grpSpPr>
        <p:sp>
          <p:nvSpPr>
            <p:cNvPr id="10" name="CaixaDeTexto 9">
              <a:extLst>
                <a:ext uri="{FF2B5EF4-FFF2-40B4-BE49-F238E27FC236}">
                  <a16:creationId xmlns:a16="http://schemas.microsoft.com/office/drawing/2014/main" id="{D1E10F56-73C0-40D4-9E6C-859D2AF6A3AE}"/>
                </a:ext>
              </a:extLst>
            </p:cNvPr>
            <p:cNvSpPr txBox="1"/>
            <p:nvPr/>
          </p:nvSpPr>
          <p:spPr>
            <a:xfrm>
              <a:off x="5549824" y="849668"/>
              <a:ext cx="3447675" cy="646331"/>
            </a:xfrm>
            <a:prstGeom prst="rect">
              <a:avLst/>
            </a:prstGeom>
            <a:noFill/>
          </p:spPr>
          <p:txBody>
            <a:bodyPr wrap="square">
              <a:spAutoFit/>
            </a:bodyPr>
            <a:lstStyle/>
            <a:p>
              <a:r>
                <a:rPr lang="pt-BR" sz="18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Bate-papo sugerido, após leitura da Máxima </a:t>
              </a:r>
              <a:endParaRPr lang="pt-BR" dirty="0"/>
            </a:p>
          </p:txBody>
        </p:sp>
        <p:sp>
          <p:nvSpPr>
            <p:cNvPr id="6" name="Seta: para a Direita 5">
              <a:extLst>
                <a:ext uri="{FF2B5EF4-FFF2-40B4-BE49-F238E27FC236}">
                  <a16:creationId xmlns:a16="http://schemas.microsoft.com/office/drawing/2014/main" id="{43ED6FE0-1971-4DA6-8538-5AFFF1CB7B3F}"/>
                </a:ext>
              </a:extLst>
            </p:cNvPr>
            <p:cNvSpPr/>
            <p:nvPr/>
          </p:nvSpPr>
          <p:spPr>
            <a:xfrm rot="19671449">
              <a:off x="5433540" y="1149276"/>
              <a:ext cx="344859" cy="939133"/>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Cantos Arredondados 3">
              <a:extLst>
                <a:ext uri="{FF2B5EF4-FFF2-40B4-BE49-F238E27FC236}">
                  <a16:creationId xmlns:a16="http://schemas.microsoft.com/office/drawing/2014/main" id="{59153524-6159-431E-9476-CFA9D75D910B}"/>
                </a:ext>
              </a:extLst>
            </p:cNvPr>
            <p:cNvSpPr/>
            <p:nvPr/>
          </p:nvSpPr>
          <p:spPr>
            <a:xfrm>
              <a:off x="474203" y="1672571"/>
              <a:ext cx="4737787" cy="1626078"/>
            </a:xfrm>
            <a:prstGeom prst="roundRect">
              <a:avLst>
                <a:gd name="adj" fmla="val 3704"/>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2" name="Agrupar 11">
            <a:extLst>
              <a:ext uri="{FF2B5EF4-FFF2-40B4-BE49-F238E27FC236}">
                <a16:creationId xmlns:a16="http://schemas.microsoft.com/office/drawing/2014/main" id="{E3BE3723-BB2A-4219-8F50-43F5603763E4}"/>
              </a:ext>
            </a:extLst>
          </p:cNvPr>
          <p:cNvGrpSpPr/>
          <p:nvPr/>
        </p:nvGrpSpPr>
        <p:grpSpPr>
          <a:xfrm>
            <a:off x="312836" y="1862488"/>
            <a:ext cx="8684663" cy="3946641"/>
            <a:chOff x="556030" y="1862488"/>
            <a:chExt cx="8684663" cy="3946641"/>
          </a:xfrm>
        </p:grpSpPr>
        <p:sp>
          <p:nvSpPr>
            <p:cNvPr id="8" name="Retângulo: Cantos Arredondados 7">
              <a:extLst>
                <a:ext uri="{FF2B5EF4-FFF2-40B4-BE49-F238E27FC236}">
                  <a16:creationId xmlns:a16="http://schemas.microsoft.com/office/drawing/2014/main" id="{7013AC2D-5B00-490B-8FB8-72D9D086B868}"/>
                </a:ext>
              </a:extLst>
            </p:cNvPr>
            <p:cNvSpPr/>
            <p:nvPr/>
          </p:nvSpPr>
          <p:spPr>
            <a:xfrm>
              <a:off x="556030" y="3732904"/>
              <a:ext cx="5033708" cy="2076225"/>
            </a:xfrm>
            <a:prstGeom prst="roundRect">
              <a:avLst>
                <a:gd name="adj" fmla="val 3704"/>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2">
              <a:extLst>
                <a:ext uri="{FF2B5EF4-FFF2-40B4-BE49-F238E27FC236}">
                  <a16:creationId xmlns:a16="http://schemas.microsoft.com/office/drawing/2014/main" id="{42AA1E2A-CDCF-48C2-B567-77735F2847F9}"/>
                </a:ext>
              </a:extLst>
            </p:cNvPr>
            <p:cNvGrpSpPr/>
            <p:nvPr/>
          </p:nvGrpSpPr>
          <p:grpSpPr>
            <a:xfrm>
              <a:off x="5040684" y="1862488"/>
              <a:ext cx="4200009" cy="3866001"/>
              <a:chOff x="5106945" y="418001"/>
              <a:chExt cx="4200009" cy="3866001"/>
            </a:xfrm>
          </p:grpSpPr>
          <p:sp>
            <p:nvSpPr>
              <p:cNvPr id="9" name="CaixaDeTexto 8">
                <a:extLst>
                  <a:ext uri="{FF2B5EF4-FFF2-40B4-BE49-F238E27FC236}">
                    <a16:creationId xmlns:a16="http://schemas.microsoft.com/office/drawing/2014/main" id="{4B5BFDA7-578A-40B2-B58D-C82C36C404A0}"/>
                  </a:ext>
                </a:extLst>
              </p:cNvPr>
              <p:cNvSpPr txBox="1"/>
              <p:nvPr/>
            </p:nvSpPr>
            <p:spPr>
              <a:xfrm>
                <a:off x="5720858" y="418001"/>
                <a:ext cx="3586096" cy="3293209"/>
              </a:xfrm>
              <a:prstGeom prst="rect">
                <a:avLst/>
              </a:prstGeom>
              <a:noFill/>
            </p:spPr>
            <p:txBody>
              <a:bodyPr wrap="square">
                <a:spAutoFit/>
              </a:bodyPr>
              <a:lstStyle/>
              <a:p>
                <a:r>
                  <a:rPr lang="pt-BR" sz="3200" b="1" dirty="0">
                    <a:solidFill>
                      <a:srgbClr val="FF0000"/>
                    </a:solidFill>
                  </a:rPr>
                  <a:t>Bibliografia de hoje:</a:t>
                </a:r>
              </a:p>
              <a:p>
                <a:endParaRPr lang="pt-BR" sz="3200" b="1" dirty="0">
                  <a:solidFill>
                    <a:srgbClr val="FF0000"/>
                  </a:solidFill>
                </a:endParaRPr>
              </a:p>
              <a:p>
                <a:endParaRPr lang="pt-BR" sz="3200" b="1" dirty="0">
                  <a:solidFill>
                    <a:srgbClr val="FF0000"/>
                  </a:solidFill>
                </a:endParaRPr>
              </a:p>
              <a:p>
                <a:r>
                  <a:rPr lang="pt-BR" sz="2800" b="1" dirty="0">
                    <a:solidFill>
                      <a:srgbClr val="0070C0"/>
                    </a:solidFill>
                  </a:rPr>
                  <a:t>a) Roteiro básico com as referências para aprofundar os estudos desta Máxima </a:t>
                </a:r>
                <a:endParaRPr lang="pt-BR" sz="2800" dirty="0">
                  <a:solidFill>
                    <a:srgbClr val="0070C0"/>
                  </a:solidFill>
                </a:endParaRPr>
              </a:p>
            </p:txBody>
          </p:sp>
          <p:sp>
            <p:nvSpPr>
              <p:cNvPr id="2" name="Seta: para a Direita 1">
                <a:extLst>
                  <a:ext uri="{FF2B5EF4-FFF2-40B4-BE49-F238E27FC236}">
                    <a16:creationId xmlns:a16="http://schemas.microsoft.com/office/drawing/2014/main" id="{EF945D2F-5068-4E2F-AC6F-644C3CFC033E}"/>
                  </a:ext>
                </a:extLst>
              </p:cNvPr>
              <p:cNvSpPr/>
              <p:nvPr/>
            </p:nvSpPr>
            <p:spPr>
              <a:xfrm flipH="1">
                <a:off x="5106945" y="3293402"/>
                <a:ext cx="653143" cy="990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spTree>
    <p:extLst>
      <p:ext uri="{BB962C8B-B14F-4D97-AF65-F5344CB8AC3E}">
        <p14:creationId xmlns:p14="http://schemas.microsoft.com/office/powerpoint/2010/main" val="14957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D24CC83-CBBA-8A36-4359-32981E9FCCB3}"/>
              </a:ext>
            </a:extLst>
          </p:cNvPr>
          <p:cNvSpPr>
            <a:spLocks noChangeArrowheads="1"/>
          </p:cNvSpPr>
          <p:nvPr/>
        </p:nvSpPr>
        <p:spPr bwMode="auto">
          <a:xfrm>
            <a:off x="95474" y="72244"/>
            <a:ext cx="878251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200" b="1" i="0" u="none" strike="noStrike" cap="none" normalizeH="0" baseline="0" dirty="0">
                <a:ln>
                  <a:noFill/>
                </a:ln>
                <a:solidFill>
                  <a:srgbClr val="202122"/>
                </a:solidFill>
                <a:effectLst/>
                <a:highlight>
                  <a:srgbClr val="FFFF00"/>
                </a:highlight>
                <a:latin typeface="Verdana" panose="020B0604030504040204" pitchFamily="34" charset="0"/>
                <a:ea typeface="Verdana" panose="020B0604030504040204" pitchFamily="34" charset="0"/>
                <a:cs typeface="Arial" panose="020B0604020202020204" pitchFamily="34" charset="0"/>
              </a:rPr>
              <a:t>5.2</a:t>
            </a:r>
            <a:r>
              <a:rPr kumimoji="0" lang="pt-BR" altLang="pt-BR" sz="2200" b="1" i="0" u="none" strike="noStrike" cap="none" normalizeH="0" baseline="0">
                <a:ln>
                  <a:noFill/>
                </a:ln>
                <a:solidFill>
                  <a:srgbClr val="202122"/>
                </a:solidFill>
                <a:effectLst/>
                <a:highlight>
                  <a:srgbClr val="FFFF00"/>
                </a:highlight>
                <a:latin typeface="Verdana" panose="020B0604030504040204" pitchFamily="34" charset="0"/>
                <a:ea typeface="Verdana" panose="020B0604030504040204" pitchFamily="34" charset="0"/>
                <a:cs typeface="Arial" panose="020B0604020202020204" pitchFamily="34" charset="0"/>
              </a:rPr>
              <a:t>. Para reflexão 1: The </a:t>
            </a:r>
            <a:r>
              <a:rPr kumimoji="0" lang="pt-BR" altLang="pt-BR" sz="2200" b="1" i="0" u="none" strike="noStrike" cap="none" normalizeH="0" baseline="0" dirty="0" err="1">
                <a:ln>
                  <a:noFill/>
                </a:ln>
                <a:solidFill>
                  <a:srgbClr val="202122"/>
                </a:solidFill>
                <a:effectLst/>
                <a:highlight>
                  <a:srgbClr val="FFFF00"/>
                </a:highlight>
                <a:latin typeface="Verdana" panose="020B0604030504040204" pitchFamily="34" charset="0"/>
                <a:ea typeface="Verdana" panose="020B0604030504040204" pitchFamily="34" charset="0"/>
                <a:cs typeface="Arial" panose="020B0604020202020204" pitchFamily="34" charset="0"/>
              </a:rPr>
              <a:t>Analects</a:t>
            </a:r>
            <a:r>
              <a:rPr kumimoji="0" lang="pt-BR" altLang="pt-BR" sz="2200" b="1" i="0" u="none" strike="noStrike" cap="none" normalizeH="0" baseline="0" dirty="0">
                <a:ln>
                  <a:noFill/>
                </a:ln>
                <a:solidFill>
                  <a:srgbClr val="202122"/>
                </a:solidFill>
                <a:effectLst/>
                <a:highlight>
                  <a:srgbClr val="FFFF00"/>
                </a:highlight>
                <a:latin typeface="Verdana" panose="020B0604030504040204" pitchFamily="34" charset="0"/>
                <a:ea typeface="Verdana" panose="020B0604030504040204" pitchFamily="34" charset="0"/>
                <a:cs typeface="Arial" panose="020B0604020202020204" pitchFamily="34" charset="0"/>
              </a:rPr>
              <a:t> (de Confúcio), Book IV: cap. “Li </a:t>
            </a:r>
            <a:r>
              <a:rPr kumimoji="0" lang="pt-BR" altLang="pt-BR" sz="2200" b="1" i="0" u="none" strike="noStrike" cap="none" normalizeH="0" baseline="0" dirty="0" err="1">
                <a:ln>
                  <a:noFill/>
                </a:ln>
                <a:solidFill>
                  <a:srgbClr val="202122"/>
                </a:solidFill>
                <a:effectLst/>
                <a:highlight>
                  <a:srgbClr val="FFFF00"/>
                </a:highlight>
                <a:latin typeface="Verdana" panose="020B0604030504040204" pitchFamily="34" charset="0"/>
                <a:ea typeface="Verdana" panose="020B0604030504040204" pitchFamily="34" charset="0"/>
                <a:cs typeface="Arial" panose="020B0604020202020204" pitchFamily="34" charset="0"/>
              </a:rPr>
              <a:t>Ren</a:t>
            </a:r>
            <a:r>
              <a:rPr kumimoji="0" lang="pt-BR" altLang="pt-BR" sz="2200" b="1" i="0" u="none" strike="noStrike" cap="none" normalizeH="0" baseline="0" dirty="0">
                <a:ln>
                  <a:noFill/>
                </a:ln>
                <a:solidFill>
                  <a:srgbClr val="202122"/>
                </a:solidFill>
                <a:effectLst/>
                <a:highlight>
                  <a:srgbClr val="FFFF00"/>
                </a:highlight>
                <a:latin typeface="Verdana" panose="020B0604030504040204" pitchFamily="34" charset="0"/>
                <a:ea typeface="Verdana" panose="020B0604030504040204" pitchFamily="34" charset="0"/>
                <a:cs typeface="Arial" panose="020B0604020202020204" pitchFamily="34" charset="0"/>
              </a:rPr>
              <a:t>”, frase 17 </a:t>
            </a:r>
            <a:endParaRPr kumimoji="0" lang="pt-BR" altLang="pt-BR" sz="22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4" name="CaixaDeTexto 3">
            <a:extLst>
              <a:ext uri="{FF2B5EF4-FFF2-40B4-BE49-F238E27FC236}">
                <a16:creationId xmlns:a16="http://schemas.microsoft.com/office/drawing/2014/main" id="{326B74D8-F771-A93C-82A7-D7F4D074C842}"/>
              </a:ext>
            </a:extLst>
          </p:cNvPr>
          <p:cNvSpPr txBox="1"/>
          <p:nvPr/>
        </p:nvSpPr>
        <p:spPr>
          <a:xfrm>
            <a:off x="161974" y="924810"/>
            <a:ext cx="8782519" cy="5893088"/>
          </a:xfrm>
          <a:prstGeom prst="rect">
            <a:avLst/>
          </a:prstGeom>
          <a:noFill/>
        </p:spPr>
        <p:txBody>
          <a:bodyPr wrap="square">
            <a:spAutoFit/>
          </a:bodyPr>
          <a:lstStyle/>
          <a:p>
            <a:pPr algn="just">
              <a:lnSpc>
                <a:spcPct val="115000"/>
              </a:lnSpc>
              <a:spcAft>
                <a:spcPts val="600"/>
              </a:spcAft>
              <a:buNone/>
            </a:pPr>
            <a:r>
              <a:rPr lang="en-US" sz="2000" dirty="0">
                <a:solidFill>
                  <a:srgbClr val="000000"/>
                </a:solidFill>
                <a:effectLst/>
                <a:latin typeface="Souvenir Lt BT" panose="02080503040505020303" pitchFamily="18" charset="0"/>
                <a:ea typeface="FC丸ゴシック体-L"/>
                <a:cs typeface="Times New Roman" panose="02020603050405020304" pitchFamily="18" charset="0"/>
              </a:rPr>
              <a:t>The Master said: </a:t>
            </a:r>
            <a:r>
              <a:rPr lang="en-US" sz="2000" i="1" dirty="0">
                <a:solidFill>
                  <a:srgbClr val="000000"/>
                </a:solidFill>
                <a:effectLst/>
                <a:latin typeface="Souvenir Lt BT" panose="02080503040505020303" pitchFamily="18" charset="0"/>
                <a:ea typeface="FC丸ゴシック体-L"/>
                <a:cs typeface="Times New Roman" panose="02020603050405020304" pitchFamily="18" charset="0"/>
              </a:rPr>
              <a:t>“When we see men of worth, we should think of equaling them; when we see men of a contrary character, we should turn inwards and examine ourselves.”</a:t>
            </a:r>
            <a:r>
              <a:rPr lang="en-US" sz="1600" dirty="0">
                <a:solidFill>
                  <a:srgbClr val="000000"/>
                </a:solidFill>
                <a:effectLst/>
                <a:latin typeface="Meiryo" panose="020B0604030504040204" pitchFamily="34" charset="-128"/>
                <a:ea typeface="Meiryo" panose="020B0604030504040204" pitchFamily="34" charset="-128"/>
                <a:cs typeface="Times New Roman" panose="02020603050405020304" pitchFamily="18" charset="0"/>
              </a:rPr>
              <a:t>(</a:t>
            </a:r>
            <a:r>
              <a:rPr lang="ja-JP" altLang="pt-BR" sz="1600" dirty="0">
                <a:latin typeface="Meiryo" panose="020B0604030504040204" pitchFamily="34" charset="-128"/>
                <a:ea typeface="Meiryo" panose="020B0604030504040204" pitchFamily="34" charset="-128"/>
              </a:rPr>
              <a:t>有徳の優れた人を見れば同じようになろうと思い、徳のない劣った人を見れば、（自分も同じように愚かなのではないかと）心の中で反省する</a:t>
            </a:r>
            <a:r>
              <a:rPr lang="en-US" dirty="0">
                <a:solidFill>
                  <a:srgbClr val="000000"/>
                </a:solidFill>
                <a:effectLst/>
                <a:latin typeface="Meiryo" panose="020B0604030504040204" pitchFamily="34" charset="-128"/>
                <a:ea typeface="Meiryo" panose="020B0604030504040204" pitchFamily="34" charset="-128"/>
                <a:cs typeface="Times New Roman" panose="02020603050405020304" pitchFamily="18" charset="0"/>
              </a:rPr>
              <a:t>)</a:t>
            </a:r>
            <a:endParaRPr lang="pt-BR" sz="1600" dirty="0">
              <a:solidFill>
                <a:srgbClr val="000000"/>
              </a:solidFill>
              <a:effectLst/>
              <a:latin typeface="Meiryo" panose="020B0604030504040204" pitchFamily="34" charset="-128"/>
              <a:ea typeface="Meiryo" panose="020B0604030504040204" pitchFamily="34" charset="-128"/>
              <a:cs typeface="Meiryo" panose="020B0604030504040204" pitchFamily="34" charset="-128"/>
            </a:endParaRPr>
          </a:p>
          <a:p>
            <a:pPr algn="just">
              <a:lnSpc>
                <a:spcPct val="115000"/>
              </a:lnSpc>
              <a:spcAft>
                <a:spcPts val="600"/>
              </a:spcAft>
              <a:buNone/>
            </a:pPr>
            <a:r>
              <a:rPr lang="pt-BR" sz="2000" dirty="0">
                <a:solidFill>
                  <a:srgbClr val="000000"/>
                </a:solidFill>
                <a:effectLst/>
                <a:latin typeface="Souvenir Lt BT" panose="02080503040505020303" pitchFamily="18" charset="0"/>
                <a:ea typeface="FC丸ゴシック体-L"/>
                <a:cs typeface="Times New Roman" panose="02020603050405020304" pitchFamily="18" charset="0"/>
              </a:rPr>
              <a:t>O Mestre disse: </a:t>
            </a:r>
            <a:r>
              <a:rPr lang="pt-BR" sz="2000" i="1" dirty="0">
                <a:solidFill>
                  <a:srgbClr val="000000"/>
                </a:solidFill>
                <a:effectLst/>
                <a:latin typeface="Souvenir Lt BT" panose="02080503040505020303" pitchFamily="18" charset="0"/>
                <a:ea typeface="FC丸ゴシック体-L"/>
                <a:cs typeface="Times New Roman" panose="02020603050405020304" pitchFamily="18" charset="0"/>
              </a:rPr>
              <a:t>Quando vemos homens de valor, devemos pensar em igualá-los; quando vemos homens de caráter contrário, devemos voltar-nos para dentro e examinar a nós mesmos</a:t>
            </a:r>
            <a:r>
              <a:rPr lang="pt-BR" sz="2000" dirty="0">
                <a:solidFill>
                  <a:srgbClr val="000000"/>
                </a:solidFill>
                <a:effectLst/>
                <a:latin typeface="Souvenir Lt BT" panose="02080503040505020303" pitchFamily="18" charset="0"/>
                <a:ea typeface="FC丸ゴシック体-L"/>
                <a:cs typeface="Times New Roman" panose="02020603050405020304" pitchFamily="18" charset="0"/>
              </a:rPr>
              <a:t>.</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lvl="1" algn="just">
              <a:lnSpc>
                <a:spcPct val="115000"/>
              </a:lnSpc>
              <a:spcAft>
                <a:spcPts val="600"/>
              </a:spcAft>
            </a:pPr>
            <a:r>
              <a:rPr lang="pt-BR" sz="2000" b="1" dirty="0">
                <a:solidFill>
                  <a:srgbClr val="000000"/>
                </a:solidFill>
                <a:effectLst/>
                <a:latin typeface="Souvenir Lt BT" panose="02080503040505020303" pitchFamily="18" charset="0"/>
                <a:ea typeface="FC丸ゴシック体-L"/>
                <a:cs typeface="Times New Roman" panose="02020603050405020304" pitchFamily="18" charset="0"/>
              </a:rPr>
              <a:t>Outra tradução</a:t>
            </a:r>
            <a:r>
              <a:rPr lang="pt-BR" sz="1600" dirty="0">
                <a:solidFill>
                  <a:srgbClr val="000000"/>
                </a:solidFill>
                <a:effectLst/>
                <a:latin typeface="Souvenir Lt BT" panose="02080503040505020303" pitchFamily="18" charset="0"/>
                <a:ea typeface="FC丸ゴシック体-L"/>
                <a:cs typeface="Times New Roman" panose="02020603050405020304" pitchFamily="18" charset="0"/>
              </a:rPr>
              <a:t>(Dr. Ricardo Leme)</a:t>
            </a:r>
            <a:r>
              <a:rPr lang="pt-BR" sz="2000" dirty="0">
                <a:solidFill>
                  <a:srgbClr val="000000"/>
                </a:solidFill>
                <a:effectLst/>
                <a:latin typeface="Souvenir Lt BT" panose="02080503040505020303" pitchFamily="18" charset="0"/>
                <a:ea typeface="FC丸ゴシック体-L"/>
                <a:cs typeface="Times New Roman" panose="02020603050405020304" pitchFamily="18" charset="0"/>
              </a:rPr>
              <a:t>: </a:t>
            </a:r>
            <a:r>
              <a:rPr lang="pt-BR" sz="2000" i="1" dirty="0">
                <a:solidFill>
                  <a:srgbClr val="000000"/>
                </a:solidFill>
                <a:effectLst/>
                <a:latin typeface="Souvenir Lt BT" panose="02080503040505020303" pitchFamily="18" charset="0"/>
                <a:ea typeface="Meiryo" panose="020B0604030504040204" pitchFamily="34" charset="-128"/>
                <a:cs typeface="Times New Roman" panose="02020603050405020304" pitchFamily="18" charset="0"/>
              </a:rPr>
              <a:t>Na companhia de dois homens quaisquer, sempre podemos aprender com eles. Imito as qualidades de um; os defeitos do outro, eu os corrijo em mim mesmo</a:t>
            </a:r>
            <a:r>
              <a:rPr lang="pt-BR" sz="2000" dirty="0">
                <a:solidFill>
                  <a:srgbClr val="000000"/>
                </a:solidFill>
                <a:effectLst/>
                <a:latin typeface="Souvenir Lt BT" panose="02080503040505020303" pitchFamily="18" charset="0"/>
                <a:ea typeface="Meiryo" panose="020B0604030504040204" pitchFamily="34" charset="-128"/>
                <a:cs typeface="Times New Roman" panose="02020603050405020304" pitchFamily="18" charset="0"/>
              </a:rPr>
              <a:t>.</a:t>
            </a:r>
            <a:endParaRPr lang="pt-BR" sz="2000" dirty="0">
              <a:solidFill>
                <a:srgbClr val="000000"/>
              </a:solidFill>
              <a:latin typeface="Verdana" panose="020B0604030504040204" pitchFamily="34" charset="0"/>
              <a:ea typeface="Meiryo" panose="020B0604030504040204" pitchFamily="34" charset="-128"/>
              <a:cs typeface="Times New Roman" panose="02020603050405020304" pitchFamily="18" charset="0"/>
            </a:endParaRPr>
          </a:p>
          <a:p>
            <a:pPr algn="just">
              <a:lnSpc>
                <a:spcPct val="115000"/>
              </a:lnSpc>
              <a:spcAft>
                <a:spcPts val="600"/>
              </a:spcAft>
            </a:pPr>
            <a:r>
              <a:rPr lang="pt-BR" sz="2000" dirty="0">
                <a:effectLst/>
                <a:latin typeface="Souvenir Lt BT" panose="02080503040505020303" pitchFamily="18" charset="0"/>
                <a:ea typeface="Meiryo" panose="020B0604030504040204" pitchFamily="34" charset="-128"/>
                <a:cs typeface="Times New Roman" panose="02020603050405020304" pitchFamily="18" charset="0"/>
              </a:rPr>
              <a:t>Comentário em japonês, traduzido: </a:t>
            </a:r>
            <a:r>
              <a:rPr lang="pt-BR" sz="2000" dirty="0">
                <a:effectLst/>
                <a:latin typeface="Souvenir Lt BT" panose="02080503040505020303" pitchFamily="18" charset="0"/>
                <a:ea typeface="Meiryo" panose="020B0604030504040204" pitchFamily="34" charset="-128"/>
                <a:cs typeface="Meiryo" panose="020B0604030504040204" pitchFamily="34" charset="-128"/>
              </a:rPr>
              <a:t>Aqui, o termo </a:t>
            </a:r>
            <a:r>
              <a:rPr lang="ja-JP" dirty="0">
                <a:solidFill>
                  <a:srgbClr val="333333"/>
                </a:solidFill>
                <a:effectLst/>
                <a:ea typeface="Meiryo" panose="020B0604030504040204" pitchFamily="34" charset="-128"/>
                <a:cs typeface="Meiryo" panose="020B0604030504040204" pitchFamily="34" charset="-128"/>
              </a:rPr>
              <a:t>賢</a:t>
            </a:r>
            <a:r>
              <a:rPr lang="pt-BR" sz="2000" dirty="0">
                <a:solidFill>
                  <a:srgbClr val="333333"/>
                </a:solidFill>
                <a:effectLst/>
                <a:latin typeface="Meiryo" panose="020B0604030504040204" pitchFamily="34" charset="-128"/>
                <a:cs typeface="Meiryo" panose="020B0604030504040204" pitchFamily="34" charset="-128"/>
              </a:rPr>
              <a:t> (</a:t>
            </a:r>
            <a:r>
              <a:rPr lang="pt-BR" sz="2000" dirty="0">
                <a:effectLst/>
                <a:latin typeface="Souvenir Lt BT" panose="02080503040505020303" pitchFamily="18" charset="0"/>
                <a:ea typeface="Meiryo" panose="020B0604030504040204" pitchFamily="34" charset="-128"/>
                <a:cs typeface="Meiryo" panose="020B0604030504040204" pitchFamily="34" charset="-128"/>
              </a:rPr>
              <a:t>sábio) não se refere a possuir inteligência afiada ou a esperteza, mas sim, a ser “</a:t>
            </a:r>
            <a:r>
              <a:rPr lang="pt-BR" sz="2000" i="1" dirty="0">
                <a:effectLst/>
                <a:latin typeface="Souvenir Lt BT" panose="02080503040505020303" pitchFamily="18" charset="0"/>
                <a:ea typeface="Meiryo" panose="020B0604030504040204" pitchFamily="34" charset="-128"/>
                <a:cs typeface="Meiryo" panose="020B0604030504040204" pitchFamily="34" charset="-128"/>
              </a:rPr>
              <a:t>superior em moralidade e talento</a:t>
            </a:r>
            <a:r>
              <a:rPr lang="pt-BR" sz="2000" dirty="0">
                <a:effectLst/>
                <a:latin typeface="Souvenir Lt BT" panose="02080503040505020303" pitchFamily="18" charset="0"/>
                <a:ea typeface="Meiryo" panose="020B0604030504040204" pitchFamily="34" charset="-128"/>
                <a:cs typeface="Meiryo" panose="020B0604030504040204" pitchFamily="34" charset="-128"/>
              </a:rPr>
              <a:t>”. Quando Confúcio encontrava alguém superior a si mesmo, não sentia inveja, mas o respeitava e tentava imitá-lo; e quando encontrava alguém inferior a si mesmo, não o desprezava, mas refletia silenciosamente sobre se ele próprio não possuía deficiências semelhantes.</a:t>
            </a:r>
            <a:endParaRPr lang="pt-BR" sz="2000" dirty="0"/>
          </a:p>
        </p:txBody>
      </p:sp>
    </p:spTree>
    <p:extLst>
      <p:ext uri="{BB962C8B-B14F-4D97-AF65-F5344CB8AC3E}">
        <p14:creationId xmlns:p14="http://schemas.microsoft.com/office/powerpoint/2010/main" val="896277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3B46C70-B31D-D1E1-D950-918AC565B6F7}"/>
              </a:ext>
            </a:extLst>
          </p:cNvPr>
          <p:cNvSpPr>
            <a:spLocks noChangeArrowheads="1"/>
          </p:cNvSpPr>
          <p:nvPr/>
        </p:nvSpPr>
        <p:spPr bwMode="auto">
          <a:xfrm>
            <a:off x="0" y="-29289"/>
            <a:ext cx="902762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pt-BR" sz="2200" b="1" dirty="0">
                <a:solidFill>
                  <a:srgbClr val="202122"/>
                </a:solidFill>
                <a:highlight>
                  <a:srgbClr val="FFFF00"/>
                </a:highlight>
                <a:latin typeface="Verdana" panose="020B0604030504040204" pitchFamily="34" charset="0"/>
                <a:ea typeface="Verdana" panose="020B0604030504040204" pitchFamily="34" charset="0"/>
                <a:cs typeface="Arial" panose="020B0604020202020204" pitchFamily="34" charset="0"/>
              </a:rPr>
              <a:t>5.3</a:t>
            </a:r>
            <a:r>
              <a:rPr lang="pt-BR" sz="2200" b="1">
                <a:solidFill>
                  <a:srgbClr val="202122"/>
                </a:solidFill>
                <a:highlight>
                  <a:srgbClr val="FFFF00"/>
                </a:highlight>
                <a:latin typeface="Verdana" panose="020B0604030504040204" pitchFamily="34" charset="0"/>
                <a:ea typeface="Verdana" panose="020B0604030504040204" pitchFamily="34" charset="0"/>
                <a:cs typeface="Arial" panose="020B0604020202020204" pitchFamily="34" charset="0"/>
              </a:rPr>
              <a:t>. </a:t>
            </a:r>
            <a:r>
              <a:rPr lang="pt-BR" sz="2400" b="1">
                <a:highlight>
                  <a:srgbClr val="FFFF00"/>
                </a:highlight>
              </a:rPr>
              <a:t>Para reflexão 2: </a:t>
            </a:r>
            <a:r>
              <a:rPr lang="pt-BR" sz="2200" b="1">
                <a:solidFill>
                  <a:srgbClr val="202122"/>
                </a:solidFill>
                <a:highlight>
                  <a:srgbClr val="FFFF00"/>
                </a:highlight>
                <a:latin typeface="Verdana" panose="020B0604030504040204" pitchFamily="34" charset="0"/>
                <a:ea typeface="Verdana" panose="020B0604030504040204" pitchFamily="34" charset="0"/>
                <a:cs typeface="Arial" panose="020B0604020202020204" pitchFamily="34" charset="0"/>
              </a:rPr>
              <a:t>I </a:t>
            </a:r>
            <a:r>
              <a:rPr lang="pt-BR" sz="2200" b="1" dirty="0">
                <a:solidFill>
                  <a:srgbClr val="202122"/>
                </a:solidFill>
                <a:highlight>
                  <a:srgbClr val="FFFF00"/>
                </a:highlight>
                <a:latin typeface="Verdana" panose="020B0604030504040204" pitchFamily="34" charset="0"/>
                <a:ea typeface="Verdana" panose="020B0604030504040204" pitchFamily="34" charset="0"/>
                <a:cs typeface="Arial" panose="020B0604020202020204" pitchFamily="34" charset="0"/>
              </a:rPr>
              <a:t>Ching - Kun </a:t>
            </a:r>
            <a:r>
              <a:rPr lang="pt-BR" sz="1600" dirty="0">
                <a:solidFill>
                  <a:srgbClr val="202122"/>
                </a:solidFill>
                <a:highlight>
                  <a:srgbClr val="FFFF00"/>
                </a:highlight>
                <a:latin typeface="Verdana" panose="020B0604030504040204" pitchFamily="34" charset="0"/>
                <a:ea typeface="Verdana" panose="020B0604030504040204" pitchFamily="34" charset="0"/>
                <a:cs typeface="Arial" panose="020B0604020202020204" pitchFamily="34" charset="0"/>
              </a:rPr>
              <a:t>(The </a:t>
            </a:r>
            <a:r>
              <a:rPr lang="pt-BR" sz="1600" dirty="0" err="1">
                <a:solidFill>
                  <a:srgbClr val="202122"/>
                </a:solidFill>
                <a:highlight>
                  <a:srgbClr val="FFFF00"/>
                </a:highlight>
                <a:latin typeface="Verdana" panose="020B0604030504040204" pitchFamily="34" charset="0"/>
                <a:ea typeface="Verdana" panose="020B0604030504040204" pitchFamily="34" charset="0"/>
                <a:cs typeface="Arial" panose="020B0604020202020204" pitchFamily="34" charset="0"/>
              </a:rPr>
              <a:t>Receptive</a:t>
            </a:r>
            <a:r>
              <a:rPr lang="pt-BR" sz="1600" dirty="0">
                <a:solidFill>
                  <a:srgbClr val="202122"/>
                </a:solidFill>
                <a:highlight>
                  <a:srgbClr val="FFFF00"/>
                </a:highlight>
                <a:latin typeface="Verdana" panose="020B0604030504040204" pitchFamily="34" charset="0"/>
                <a:ea typeface="Verdana" panose="020B0604030504040204" pitchFamily="34" charset="0"/>
                <a:cs typeface="Arial" panose="020B0604020202020204" pitchFamily="34" charset="0"/>
              </a:rPr>
              <a:t>) </a:t>
            </a:r>
            <a:r>
              <a:rPr lang="pt-BR" sz="2200" b="1" dirty="0">
                <a:solidFill>
                  <a:srgbClr val="202122"/>
                </a:solidFill>
                <a:highlight>
                  <a:srgbClr val="FFFF00"/>
                </a:highlight>
                <a:latin typeface="Verdana" panose="020B0604030504040204" pitchFamily="34" charset="0"/>
                <a:ea typeface="Verdana" panose="020B0604030504040204" pitchFamily="34" charset="0"/>
                <a:cs typeface="Arial" panose="020B0604020202020204" pitchFamily="34" charset="0"/>
              </a:rPr>
              <a:t>- Wen Yan </a:t>
            </a:r>
            <a:r>
              <a:rPr lang="pt-BR" sz="1600" dirty="0">
                <a:solidFill>
                  <a:srgbClr val="202122"/>
                </a:solidFill>
                <a:highlight>
                  <a:srgbClr val="FFFF00"/>
                </a:highlight>
                <a:latin typeface="Verdana" panose="020B0604030504040204" pitchFamily="34" charset="0"/>
                <a:ea typeface="Verdana" panose="020B0604030504040204" pitchFamily="34" charset="0"/>
                <a:cs typeface="Arial" panose="020B0604020202020204" pitchFamily="34" charset="0"/>
              </a:rPr>
              <a:t>(</a:t>
            </a:r>
            <a:r>
              <a:rPr lang="pt-BR" sz="1600" dirty="0" err="1">
                <a:solidFill>
                  <a:srgbClr val="202122"/>
                </a:solidFill>
                <a:highlight>
                  <a:srgbClr val="FFFF00"/>
                </a:highlight>
                <a:latin typeface="Verdana" panose="020B0604030504040204" pitchFamily="34" charset="0"/>
                <a:ea typeface="Verdana" panose="020B0604030504040204" pitchFamily="34" charset="0"/>
                <a:cs typeface="Arial" panose="020B0604020202020204" pitchFamily="34" charset="0"/>
              </a:rPr>
              <a:t>Commentary</a:t>
            </a:r>
            <a:r>
              <a:rPr lang="pt-BR" sz="1600" dirty="0">
                <a:solidFill>
                  <a:srgbClr val="202122"/>
                </a:solidFill>
                <a:highlight>
                  <a:srgbClr val="FFFF00"/>
                </a:highlight>
                <a:latin typeface="Verdana" panose="020B0604030504040204" pitchFamily="34" charset="0"/>
                <a:ea typeface="Verdana" panose="020B0604030504040204" pitchFamily="34" charset="0"/>
                <a:cs typeface="Arial" panose="020B0604020202020204" pitchFamily="34" charset="0"/>
              </a:rPr>
              <a:t> on </a:t>
            </a:r>
            <a:r>
              <a:rPr lang="pt-BR" sz="1600" dirty="0" err="1">
                <a:solidFill>
                  <a:srgbClr val="202122"/>
                </a:solidFill>
                <a:highlight>
                  <a:srgbClr val="FFFF00"/>
                </a:highlight>
                <a:latin typeface="Verdana" panose="020B0604030504040204" pitchFamily="34" charset="0"/>
                <a:ea typeface="Verdana" panose="020B0604030504040204" pitchFamily="34" charset="0"/>
                <a:cs typeface="Arial" panose="020B0604020202020204" pitchFamily="34" charset="0"/>
              </a:rPr>
              <a:t>the</a:t>
            </a:r>
            <a:r>
              <a:rPr lang="pt-BR" sz="1600" dirty="0">
                <a:solidFill>
                  <a:srgbClr val="202122"/>
                </a:solidFill>
                <a:highlight>
                  <a:srgbClr val="FFFF00"/>
                </a:highlight>
                <a:latin typeface="Verdana" panose="020B0604030504040204" pitchFamily="34" charset="0"/>
                <a:ea typeface="Verdana" panose="020B0604030504040204" pitchFamily="34" charset="0"/>
                <a:cs typeface="Arial" panose="020B0604020202020204" pitchFamily="34" charset="0"/>
              </a:rPr>
              <a:t> Words) </a:t>
            </a:r>
            <a:r>
              <a:rPr lang="pt-BR" sz="2200" b="1" dirty="0">
                <a:solidFill>
                  <a:srgbClr val="202122"/>
                </a:solidFill>
                <a:highlight>
                  <a:srgbClr val="FFFF00"/>
                </a:highlight>
                <a:latin typeface="Verdana" panose="020B0604030504040204" pitchFamily="34" charset="0"/>
                <a:ea typeface="Verdana" panose="020B0604030504040204" pitchFamily="34" charset="0"/>
                <a:cs typeface="Arial" panose="020B0604020202020204" pitchFamily="34" charset="0"/>
              </a:rPr>
              <a:t>sobre a frase: “Na casa que acumula boas ações...”</a:t>
            </a:r>
            <a:endParaRPr lang="pt-BR" altLang="pt-BR" sz="2200" b="1" dirty="0">
              <a:solidFill>
                <a:srgbClr val="202122"/>
              </a:solidFill>
              <a:highlight>
                <a:srgbClr val="FFFF00"/>
              </a:highlight>
              <a:latin typeface="Verdana" panose="020B0604030504040204" pitchFamily="34" charset="0"/>
              <a:ea typeface="Verdana" panose="020B060403050404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9CE3FC7E-2B2B-8E89-9158-DB48C30F81FA}"/>
              </a:ext>
            </a:extLst>
          </p:cNvPr>
          <p:cNvSpPr txBox="1"/>
          <p:nvPr/>
        </p:nvSpPr>
        <p:spPr>
          <a:xfrm>
            <a:off x="116378" y="1083650"/>
            <a:ext cx="8794866" cy="5618974"/>
          </a:xfrm>
          <a:prstGeom prst="rect">
            <a:avLst/>
          </a:prstGeom>
          <a:noFill/>
        </p:spPr>
        <p:txBody>
          <a:bodyPr wrap="square">
            <a:spAutoFit/>
          </a:bodyPr>
          <a:lstStyle/>
          <a:p>
            <a:pPr algn="just" fontAlgn="base">
              <a:lnSpc>
                <a:spcPct val="115000"/>
              </a:lnSpc>
              <a:spcBef>
                <a:spcPts val="600"/>
              </a:spcBef>
              <a:spcAft>
                <a:spcPts val="600"/>
              </a:spcAft>
              <a:buNone/>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No clássico chinês </a:t>
            </a:r>
            <a:r>
              <a:rPr lang="pt-BR" sz="1800" b="1"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I Ching</a:t>
            </a:r>
            <a:r>
              <a:rPr lang="pt-BR" sz="1800" baseline="300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(2)</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há a seguinte frase: </a:t>
            </a:r>
          </a:p>
          <a:p>
            <a:pPr algn="just" fontAlgn="base">
              <a:lnSpc>
                <a:spcPct val="115000"/>
              </a:lnSpc>
              <a:spcBef>
                <a:spcPts val="600"/>
              </a:spcBef>
              <a:spcAft>
                <a:spcPts val="600"/>
              </a:spcAft>
              <a:buNone/>
            </a:pP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Na casa onde se praticou o bem haverá sempre farta alegria. Na casa onde não se praticou o bem</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haverá infortúnios</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800" baseline="300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(3)</a:t>
            </a:r>
            <a:endPar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fontAlgn="base">
              <a:lnSpc>
                <a:spcPct val="115000"/>
              </a:lnSpc>
              <a:spcBef>
                <a:spcPts val="600"/>
              </a:spcBef>
              <a:spcAft>
                <a:spcPts val="600"/>
              </a:spcAft>
              <a:buNone/>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 frase quer dizer que felicidade inesperada certamente chegará à casa de uma pessoa que acumulou boas ações. Não importa quão pequenos sejam os pensamentos e ações, o resultado cumulativo disso certamente virá, e os benefícios se estenderão aos seus descendentes.</a:t>
            </a:r>
          </a:p>
          <a:p>
            <a:pPr algn="just">
              <a:lnSpc>
                <a:spcPct val="115000"/>
              </a:lnSpc>
              <a:spcBef>
                <a:spcPts val="600"/>
              </a:spcBef>
              <a:spcAft>
                <a:spcPts val="600"/>
              </a:spcAft>
              <a:buNone/>
              <a:tabLst>
                <a:tab pos="4876800" algn="l"/>
              </a:tabLst>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É claro que nós não podemos agir premeditadamente, praticando as boas ações na expectativa de colher os bons frutos mais adiante. No entanto, mesmo que você não veja os resultados imediatamente, é muito importante a sua convicção no: “</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O Senhor </a:t>
            </a:r>
            <a:r>
              <a:rPr lang="pt-BR" sz="16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(Céu, Sol, Natureza, Deus, Pai)</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estará sempre me observando</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Com essa fé </a:t>
            </a:r>
            <a:r>
              <a:rPr lang="pt-BR" sz="16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(convicção, confiança)</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podemos atingir o estágio de plena tranquilidade e paz espiritual </a:t>
            </a:r>
            <a:r>
              <a:rPr lang="pt-BR" sz="16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(estabilidade mental)</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Ao confiar no Céu, você conquistará a serenidade e estabilidade mental para poder viver sem se perturbar com fatos/coisas pequenas.</a:t>
            </a:r>
          </a:p>
        </p:txBody>
      </p:sp>
    </p:spTree>
    <p:extLst>
      <p:ext uri="{BB962C8B-B14F-4D97-AF65-F5344CB8AC3E}">
        <p14:creationId xmlns:p14="http://schemas.microsoft.com/office/powerpoint/2010/main" val="3680397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2DD1139-BEDB-8903-46E5-25F7558D037A}"/>
              </a:ext>
            </a:extLst>
          </p:cNvPr>
          <p:cNvSpPr txBox="1"/>
          <p:nvPr/>
        </p:nvSpPr>
        <p:spPr>
          <a:xfrm>
            <a:off x="216131" y="147638"/>
            <a:ext cx="8711738" cy="6541021"/>
          </a:xfrm>
          <a:prstGeom prst="rect">
            <a:avLst/>
          </a:prstGeom>
          <a:noFill/>
        </p:spPr>
        <p:txBody>
          <a:bodyPr wrap="square">
            <a:spAutoFit/>
          </a:bodyPr>
          <a:lstStyle/>
          <a:p>
            <a:pPr algn="just" fontAlgn="base">
              <a:lnSpc>
                <a:spcPct val="115000"/>
              </a:lnSpc>
              <a:spcBef>
                <a:spcPts val="600"/>
              </a:spcBef>
              <a:spcAft>
                <a:spcPts val="600"/>
              </a:spcAft>
              <a:buNone/>
            </a:pPr>
            <a:r>
              <a:rPr lang="pt-BR" sz="1700" baseline="3000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(2)</a:t>
            </a:r>
            <a:r>
              <a:rPr lang="pt-BR" sz="1700">
                <a:solidFill>
                  <a:srgbClr val="FF0000"/>
                </a:solidFill>
                <a:effectLst/>
                <a:latin typeface="Verdana" panose="020B0604030504040204" pitchFamily="34" charset="0"/>
                <a:ea typeface="Meiryo" panose="020B0604030504040204" pitchFamily="34" charset="-128"/>
                <a:cs typeface="Meiryo" panose="020B0604030504040204" pitchFamily="34" charset="-128"/>
              </a:rPr>
              <a:t> </a:t>
            </a:r>
            <a:r>
              <a:rPr lang="pt-BR" sz="1700" b="1"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I Ching</a:t>
            </a:r>
            <a:r>
              <a:rPr lang="pt-BR" sz="17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7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Livro das Mutações</a:t>
            </a:r>
            <a:r>
              <a:rPr lang="pt-BR" sz="17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700" b="1"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I Ching</a:t>
            </a:r>
            <a:r>
              <a:rPr lang="pt-BR" sz="17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apareceu na China há aproximadamente 3.000 anos, mas teve sua origem em formas oraculares ainda mais antigas, de uma época conhecida como “</a:t>
            </a:r>
            <a:r>
              <a:rPr lang="pt-BR" sz="17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era mítica do Imperador Fu </a:t>
            </a:r>
            <a:r>
              <a:rPr lang="pt-BR" sz="1700" i="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Hsi</a:t>
            </a:r>
            <a:r>
              <a:rPr lang="pt-BR" sz="17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7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4.000 anos a.C.), herói lendário considerado o fundador da civilização chinesa. Na literatura chinesa, quatro sábios são citados como autores do Livro das Mutações: </a:t>
            </a:r>
            <a:r>
              <a:rPr lang="pt-BR" sz="17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Fu </a:t>
            </a:r>
            <a:r>
              <a:rPr lang="pt-BR" sz="1700" i="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Hsi</a:t>
            </a:r>
            <a:r>
              <a:rPr lang="pt-BR" sz="17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Rei </a:t>
            </a:r>
            <a:r>
              <a:rPr lang="pt-BR" sz="17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Wen</a:t>
            </a:r>
            <a:r>
              <a:rPr lang="pt-BR" sz="17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o Duque de </a:t>
            </a:r>
            <a:r>
              <a:rPr lang="pt-BR" sz="17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Chou</a:t>
            </a:r>
            <a:r>
              <a:rPr lang="pt-BR" sz="17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e </a:t>
            </a:r>
            <a:r>
              <a:rPr lang="pt-BR" sz="17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Confúcio</a:t>
            </a:r>
            <a:r>
              <a:rPr lang="pt-BR" sz="17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O </a:t>
            </a:r>
            <a:r>
              <a:rPr lang="pt-BR" sz="1700" b="1"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I Ching</a:t>
            </a:r>
            <a:r>
              <a:rPr lang="pt-BR" sz="17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ou Livro das Mutações é um texto clássico chinês composto por várias camadas, sobrepostas ao longo do tempo. É um dos mais antigos e um dos únicos textos chineses que chegaram até nossos dias. “</a:t>
            </a:r>
            <a:r>
              <a:rPr lang="pt-BR" sz="1700" b="1"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Ching</a:t>
            </a:r>
            <a:r>
              <a:rPr lang="pt-BR" sz="17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r>
              <a:rPr lang="pt-BR" sz="17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significando clássico, foi o nome dado por Confúcio à sua edição dos antigos livros de conhecimento. Antes era chamado apenas “</a:t>
            </a:r>
            <a:r>
              <a:rPr lang="pt-BR" sz="1700" b="1"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I”</a:t>
            </a:r>
            <a:r>
              <a:rPr lang="pt-BR" sz="17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Os textos e comentários do </a:t>
            </a:r>
            <a:r>
              <a:rPr lang="pt-BR" sz="1700" b="1"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I Ching</a:t>
            </a:r>
            <a:r>
              <a:rPr lang="pt-BR" sz="17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7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foram trazidos ao ocidente por </a:t>
            </a:r>
            <a:r>
              <a:rPr lang="pt-BR" sz="17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James Legge</a:t>
            </a:r>
            <a:r>
              <a:rPr lang="pt-BR" sz="17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em seu livro </a:t>
            </a:r>
            <a:r>
              <a:rPr lang="pt-BR" sz="17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The </a:t>
            </a:r>
            <a:r>
              <a:rPr lang="pt-BR" sz="1700" i="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Sacred</a:t>
            </a:r>
            <a:r>
              <a:rPr lang="pt-BR" sz="17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Book </a:t>
            </a:r>
            <a:r>
              <a:rPr lang="pt-BR" sz="1700" i="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of</a:t>
            </a:r>
            <a:r>
              <a:rPr lang="pt-BR" sz="17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700" i="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the</a:t>
            </a:r>
            <a:r>
              <a:rPr lang="pt-BR" sz="17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East, XVI:</a:t>
            </a:r>
            <a:r>
              <a:rPr lang="pt-BR" sz="17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7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The I King</a:t>
            </a:r>
            <a:r>
              <a:rPr lang="pt-BR" sz="17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editado em 1882.</a:t>
            </a:r>
          </a:p>
          <a:p>
            <a:pPr algn="just" fontAlgn="base">
              <a:lnSpc>
                <a:spcPct val="115000"/>
              </a:lnSpc>
              <a:spcBef>
                <a:spcPts val="600"/>
              </a:spcBef>
              <a:spcAft>
                <a:spcPts val="600"/>
              </a:spcAft>
              <a:buNone/>
            </a:pPr>
            <a:r>
              <a:rPr lang="pt-BR" sz="1700" baseline="3000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(3)</a:t>
            </a:r>
            <a:r>
              <a:rPr lang="pt-BR" sz="170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7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Traduções alternativas existentes: </a:t>
            </a:r>
          </a:p>
          <a:p>
            <a:pPr marL="285750" indent="-285750" algn="just" fontAlgn="base">
              <a:lnSpc>
                <a:spcPct val="115000"/>
              </a:lnSpc>
              <a:spcBef>
                <a:spcPts val="600"/>
              </a:spcBef>
              <a:spcAft>
                <a:spcPts val="600"/>
              </a:spcAft>
              <a:buFontTx/>
              <a:buChar char="-"/>
            </a:pPr>
            <a:r>
              <a:rPr lang="pt-BR" sz="17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Na casa onde se pratica o bem haverá alegria entre seus descendentes; na casa onde não se pratica o bem haverá infortúnios até os seus descendentes;</a:t>
            </a:r>
          </a:p>
          <a:p>
            <a:pPr marL="285750" indent="-285750" algn="just" fontAlgn="base">
              <a:lnSpc>
                <a:spcPct val="115000"/>
              </a:lnSpc>
              <a:spcBef>
                <a:spcPts val="600"/>
              </a:spcBef>
              <a:spcAft>
                <a:spcPts val="600"/>
              </a:spcAft>
              <a:buFontTx/>
              <a:buChar char="-"/>
            </a:pPr>
            <a:r>
              <a:rPr lang="pt-BR" sz="17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As boas ações de uma pessoa resultarão em retribuições até os seus descendentes; as ações não boas de uma pessoa terão eco até os seus descendentes; </a:t>
            </a:r>
          </a:p>
        </p:txBody>
      </p:sp>
    </p:spTree>
    <p:extLst>
      <p:ext uri="{BB962C8B-B14F-4D97-AF65-F5344CB8AC3E}">
        <p14:creationId xmlns:p14="http://schemas.microsoft.com/office/powerpoint/2010/main" val="2961636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AD0DFA5-97C0-BFE1-44CE-E7BB26951126}"/>
              </a:ext>
            </a:extLst>
          </p:cNvPr>
          <p:cNvSpPr txBox="1"/>
          <p:nvPr/>
        </p:nvSpPr>
        <p:spPr>
          <a:xfrm>
            <a:off x="207818" y="0"/>
            <a:ext cx="8728364" cy="5783635"/>
          </a:xfrm>
          <a:prstGeom prst="rect">
            <a:avLst/>
          </a:prstGeom>
          <a:noFill/>
        </p:spPr>
        <p:txBody>
          <a:bodyPr wrap="square">
            <a:spAutoFit/>
          </a:bodyPr>
          <a:lstStyle/>
          <a:p>
            <a:pPr algn="just">
              <a:lnSpc>
                <a:spcPct val="115000"/>
              </a:lnSpc>
              <a:spcBef>
                <a:spcPts val="600"/>
              </a:spcBef>
              <a:spcAft>
                <a:spcPts val="600"/>
              </a:spcAft>
              <a:buNone/>
              <a:tabLst>
                <a:tab pos="4876800" algn="l"/>
              </a:tabLst>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Quando era criança lembro que meus pais diziam: “</a:t>
            </a:r>
            <a:r>
              <a:rPr lang="pt-BR" sz="18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Se você fizer coisas boas, com certeza um dia terá coisas boas</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Mas eu pensava: “</a:t>
            </a:r>
            <a:r>
              <a:rPr lang="pt-BR" sz="18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Eu sempre tento ser bom e praticar boas ações, mas não acontece nada de bom. Onde será que Deus está olhando?</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Hoje eu sei que essa minha percepção, quando criança, estava sutilmente errada. Deixe-me explicar por que penso assim.</a:t>
            </a:r>
          </a:p>
          <a:p>
            <a:pPr algn="just">
              <a:lnSpc>
                <a:spcPct val="115000"/>
              </a:lnSpc>
              <a:spcBef>
                <a:spcPts val="600"/>
              </a:spcBef>
              <a:spcAft>
                <a:spcPts val="600"/>
              </a:spcAft>
              <a:buNone/>
              <a:tabLst>
                <a:tab pos="4876800" algn="l"/>
              </a:tabLst>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As palavras dos meus pais provavelmente estavam baseadas no clássico chinês </a:t>
            </a:r>
            <a:r>
              <a:rPr lang="pt-BR" sz="1800" b="1"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I Ching</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(Nota 1), que é a frase </a:t>
            </a:r>
            <a:r>
              <a:rPr lang="ja-JP"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積善之家必有餘慶</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Na tradução japonesa seria algo como “</a:t>
            </a:r>
            <a:r>
              <a:rPr lang="pt-BR" sz="18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Uma casa que acumulou boas ações certamente terá felicidade nos seus descendentes</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p>
          <a:p>
            <a:pPr algn="just">
              <a:lnSpc>
                <a:spcPct val="115000"/>
              </a:lnSpc>
              <a:spcBef>
                <a:spcPts val="600"/>
              </a:spcBef>
              <a:spcAft>
                <a:spcPts val="600"/>
              </a:spcAft>
              <a:buNone/>
              <a:tabLst>
                <a:tab pos="4876800" algn="l"/>
              </a:tabLst>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Recentemente concluí que a simples leitura dessa tradução japonesa não era suficiente para compreender verdadeiramente o seu significado. A impressão imediata desta tradução é simplista, como no ensino clássico da moral, supersticiosa e infundada, que tende a pensar “</a:t>
            </a:r>
            <a:r>
              <a:rPr lang="pt-BR" sz="18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Se acumular boas ações certamente vai ocorrer coisas boas</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Muitas pessoas, como eu quando era criança, podem estar se perguntando: “</a:t>
            </a:r>
            <a:r>
              <a:rPr lang="pt-BR" sz="18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Eu já estou acumulando boas ações, mas não acontece nada de bom</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p>
        </p:txBody>
      </p:sp>
    </p:spTree>
    <p:extLst>
      <p:ext uri="{BB962C8B-B14F-4D97-AF65-F5344CB8AC3E}">
        <p14:creationId xmlns:p14="http://schemas.microsoft.com/office/powerpoint/2010/main" val="2557905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36F4906-1E00-3BDC-FE30-38D0E112A43E}"/>
              </a:ext>
            </a:extLst>
          </p:cNvPr>
          <p:cNvSpPr txBox="1"/>
          <p:nvPr/>
        </p:nvSpPr>
        <p:spPr>
          <a:xfrm>
            <a:off x="274320" y="230111"/>
            <a:ext cx="8595360" cy="5293565"/>
          </a:xfrm>
          <a:prstGeom prst="rect">
            <a:avLst/>
          </a:prstGeom>
          <a:noFill/>
        </p:spPr>
        <p:txBody>
          <a:bodyPr wrap="square">
            <a:spAutoFit/>
          </a:bodyPr>
          <a:lstStyle/>
          <a:p>
            <a:pPr algn="just">
              <a:lnSpc>
                <a:spcPct val="115000"/>
              </a:lnSpc>
              <a:spcBef>
                <a:spcPts val="600"/>
              </a:spcBef>
              <a:spcAft>
                <a:spcPts val="600"/>
              </a:spcAft>
              <a:buNone/>
              <a:tabLst>
                <a:tab pos="4876800" algn="l"/>
              </a:tabLst>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 origem desse equívoco é que não estamos prestando a devida atenção na palavra “...</a:t>
            </a:r>
            <a:r>
              <a:rPr lang="pt-BR" sz="20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nos seus descendentes</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que está na frase traduzida “</a:t>
            </a:r>
            <a:r>
              <a:rPr lang="pt-BR" sz="20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Uma casa que acumulou boas ações certamente terá felicidade nos seus descendentes</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 frase traduzida não está falando que as pessoas que acumulam boas ações serão beneficiadas imediatamente; a frase está dizendo que, se acumularem boas ações, por gerações seguidas, acontecerão coisas boas mais adiante. As pessoas </a:t>
            </a:r>
            <a:r>
              <a:rPr lang="pt-BR" sz="2000" dirty="0">
                <a:solidFill>
                  <a:srgbClr val="000000"/>
                </a:solidFill>
                <a:latin typeface="Verdana" panose="020B0604030504040204" pitchFamily="34" charset="0"/>
                <a:ea typeface="Meiryo" panose="020B0604030504040204" pitchFamily="34" charset="-128"/>
              </a:rPr>
              <a:t>esquecem</a:t>
            </a:r>
            <a:r>
              <a:rPr lang="pt-BR" sz="12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dessa perspectiva de longo prazo, e pensam de forma imediatista. É por isso que acham que a frase é supersticiosa e improcedente.</a:t>
            </a:r>
          </a:p>
          <a:p>
            <a:pPr algn="just">
              <a:lnSpc>
                <a:spcPct val="115000"/>
              </a:lnSpc>
              <a:spcBef>
                <a:spcPts val="600"/>
              </a:spcBef>
              <a:spcAft>
                <a:spcPts val="600"/>
              </a:spcAft>
              <a:buNone/>
              <a:tabLst>
                <a:tab pos="4876800" algn="l"/>
              </a:tabLst>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Se você ler o texto original (em chinês) atentamente, ele diz exatamente isso. Vamos ler o texto completo, na parte sobre “</a:t>
            </a:r>
            <a:r>
              <a:rPr lang="pt-BR" sz="20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casa que acumulou boas ações</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no texto original traduzido para o japonês</a:t>
            </a:r>
            <a:r>
              <a:rPr lang="pt-BR" sz="2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r>
              <a:rPr lang="pt-BR"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2000"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(Nota “a”)</a:t>
            </a:r>
          </a:p>
        </p:txBody>
      </p:sp>
    </p:spTree>
    <p:extLst>
      <p:ext uri="{BB962C8B-B14F-4D97-AF65-F5344CB8AC3E}">
        <p14:creationId xmlns:p14="http://schemas.microsoft.com/office/powerpoint/2010/main" val="2718518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02961E8-1855-1C22-EF40-EE5EAF5AF553}"/>
              </a:ext>
            </a:extLst>
          </p:cNvPr>
          <p:cNvSpPr txBox="1"/>
          <p:nvPr/>
        </p:nvSpPr>
        <p:spPr>
          <a:xfrm>
            <a:off x="324196" y="559703"/>
            <a:ext cx="8495608" cy="6031716"/>
          </a:xfrm>
          <a:prstGeom prst="rect">
            <a:avLst/>
          </a:prstGeom>
          <a:noFill/>
        </p:spPr>
        <p:txBody>
          <a:bodyPr wrap="square">
            <a:spAutoFit/>
          </a:bodyPr>
          <a:lstStyle/>
          <a:p>
            <a:pPr marL="252095" algn="just">
              <a:lnSpc>
                <a:spcPct val="150000"/>
              </a:lnSpc>
              <a:spcBef>
                <a:spcPts val="600"/>
              </a:spcBef>
              <a:spcAft>
                <a:spcPts val="600"/>
              </a:spcAft>
              <a:buNone/>
              <a:tabLst>
                <a:tab pos="4876800" algn="l"/>
              </a:tabLst>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Na casa que acumula boas ações, certamente a felicidade alcançará os descendentes </a:t>
            </a:r>
            <a:r>
              <a:rPr lang="pt-BR" dirty="0">
                <a:solidFill>
                  <a:srgbClr val="000000"/>
                </a:solidFill>
                <a:latin typeface="Meiryo" panose="020B0604030504040204" pitchFamily="34" charset="-128"/>
                <a:ea typeface="Meiryo" panose="020B0604030504040204" pitchFamily="34" charset="-128"/>
              </a:rPr>
              <a:t>(</a:t>
            </a:r>
            <a:r>
              <a:rPr lang="ja-JP" altLang="pt-BR" dirty="0">
                <a:solidFill>
                  <a:srgbClr val="000000"/>
                </a:solidFill>
                <a:latin typeface="Meiryo" panose="020B0604030504040204" pitchFamily="34" charset="-128"/>
                <a:ea typeface="Meiryo" panose="020B0604030504040204" pitchFamily="34" charset="-128"/>
              </a:rPr>
              <a:t>積善之家必有餘慶</a:t>
            </a:r>
            <a:r>
              <a:rPr lang="pt-BR" dirty="0">
                <a:solidFill>
                  <a:srgbClr val="000000"/>
                </a:solidFill>
                <a:latin typeface="Meiryo" panose="020B0604030504040204" pitchFamily="34" charset="-128"/>
                <a:ea typeface="Meiryo" panose="020B0604030504040204" pitchFamily="34" charset="-128"/>
              </a:rPr>
              <a:t>). </a:t>
            </a: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Na casa que não acumula boas ações os infortúnios certamente alcançarão os descendentes</a:t>
            </a:r>
            <a:r>
              <a:rPr lang="ja-JP" altLang="pt-BR" dirty="0">
                <a:solidFill>
                  <a:srgbClr val="000000"/>
                </a:solidFill>
                <a:latin typeface="Meiryo" panose="020B0604030504040204" pitchFamily="34" charset="-128"/>
                <a:ea typeface="Meiryo" panose="020B0604030504040204" pitchFamily="34" charset="-128"/>
              </a:rPr>
              <a:t>（積不善之家必有餘殃）</a:t>
            </a:r>
            <a:r>
              <a:rPr lang="pt-BR" sz="2000"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(Nota “b”). </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Por exemplo, atos bárbaros como um vassalo assassinar o seu monarca ou o filho matar o seu pai, não é algo que ocorre da noite para o dia. As causas foram se acumulando gradativamente, e o que ocorreu foi o resultado de medidas que não foram tomadas mais cedo, detectando-se a situação. A frase </a:t>
            </a:r>
            <a:r>
              <a:rPr lang="ja-JP" dirty="0">
                <a:solidFill>
                  <a:srgbClr val="000000"/>
                </a:solidFill>
                <a:effectLst/>
                <a:latin typeface="Meiryo" panose="020B0604030504040204" pitchFamily="34" charset="-128"/>
                <a:ea typeface="Meiryo" panose="020B0604030504040204" pitchFamily="34" charset="-128"/>
                <a:cs typeface="Meiryo" panose="020B0604030504040204" pitchFamily="34" charset="-128"/>
              </a:rPr>
              <a:t>霜を履んで堅氷至る </a:t>
            </a:r>
            <a:r>
              <a:rPr lang="pt-BR" sz="2000"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(Nota “c”). </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quer dizer ‘Se você continuar pisando no solo com geada, ele se tornará um sólido gelo’ significando que as coisas que se repetem e acumulam acabam crescendo.”</a:t>
            </a:r>
          </a:p>
        </p:txBody>
      </p:sp>
    </p:spTree>
    <p:extLst>
      <p:ext uri="{BB962C8B-B14F-4D97-AF65-F5344CB8AC3E}">
        <p14:creationId xmlns:p14="http://schemas.microsoft.com/office/powerpoint/2010/main" val="2423044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01DD697-2271-6AB9-95F0-179501D519BA}"/>
              </a:ext>
            </a:extLst>
          </p:cNvPr>
          <p:cNvSpPr txBox="1"/>
          <p:nvPr/>
        </p:nvSpPr>
        <p:spPr>
          <a:xfrm>
            <a:off x="274320" y="226916"/>
            <a:ext cx="8595360" cy="6285310"/>
          </a:xfrm>
          <a:prstGeom prst="rect">
            <a:avLst/>
          </a:prstGeom>
          <a:noFill/>
        </p:spPr>
        <p:txBody>
          <a:bodyPr wrap="square">
            <a:spAutoFit/>
          </a:bodyPr>
          <a:lstStyle/>
          <a:p>
            <a:pPr algn="just">
              <a:spcAft>
                <a:spcPts val="600"/>
              </a:spcAft>
              <a:buNone/>
              <a:tabLst>
                <a:tab pos="4876800" algn="l"/>
              </a:tabLst>
            </a:pPr>
            <a:r>
              <a:rPr lang="pt-BR" dirty="0">
                <a:solidFill>
                  <a:srgbClr val="000000"/>
                </a:solidFill>
                <a:latin typeface="Verdana" panose="020B0604030504040204" pitchFamily="34" charset="0"/>
                <a:ea typeface="Meiryo" panose="020B0604030504040204" pitchFamily="34" charset="-128"/>
              </a:rPr>
              <a:t>Que tal? Acha que o assunto é pesado? É a segunda frase </a:t>
            </a:r>
            <a:r>
              <a:rPr lang="pt-BR" dirty="0">
                <a:solidFill>
                  <a:srgbClr val="FF0000"/>
                </a:solidFill>
                <a:latin typeface="Verdana" panose="020B0604030504040204" pitchFamily="34" charset="0"/>
                <a:ea typeface="Meiryo" panose="020B0604030504040204" pitchFamily="34" charset="-128"/>
              </a:rPr>
              <a:t>(Na casa que não acumula boas ações os infortúnios certamente alcançarão os descendentes) </a:t>
            </a:r>
            <a:r>
              <a:rPr lang="pt-BR" dirty="0">
                <a:solidFill>
                  <a:srgbClr val="000000"/>
                </a:solidFill>
                <a:latin typeface="Verdana" panose="020B0604030504040204" pitchFamily="34" charset="0"/>
                <a:ea typeface="Meiryo" panose="020B0604030504040204" pitchFamily="34" charset="-128"/>
              </a:rPr>
              <a:t>que dá vida para a primeira frase </a:t>
            </a:r>
            <a:r>
              <a:rPr lang="pt-BR" dirty="0">
                <a:solidFill>
                  <a:srgbClr val="FF0000"/>
                </a:solidFill>
                <a:latin typeface="Verdana" panose="020B0604030504040204" pitchFamily="34" charset="0"/>
                <a:ea typeface="Meiryo" panose="020B0604030504040204" pitchFamily="34" charset="-128"/>
              </a:rPr>
              <a:t>(Na casa que acumula boas ações, certamente a felicidade alcançará os descendentes)</a:t>
            </a:r>
            <a:r>
              <a:rPr lang="pt-BR" dirty="0">
                <a:solidFill>
                  <a:srgbClr val="000000"/>
                </a:solidFill>
                <a:latin typeface="Verdana" panose="020B0604030504040204" pitchFamily="34" charset="0"/>
                <a:ea typeface="Meiryo" panose="020B0604030504040204" pitchFamily="34" charset="-128"/>
              </a:rPr>
              <a:t>. </a:t>
            </a:r>
          </a:p>
          <a:p>
            <a:pPr algn="just">
              <a:lnSpc>
                <a:spcPct val="115000"/>
              </a:lnSpc>
              <a:spcBef>
                <a:spcPts val="600"/>
              </a:spcBef>
              <a:spcAft>
                <a:spcPts val="600"/>
              </a:spcAft>
              <a:buNone/>
              <a:tabLst>
                <a:tab pos="4876800" algn="l"/>
              </a:tabLst>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Se pais/filhos forem inescrupulosos (negligentes, desvirtuosos) por gerações e prosseguirem na educação baseada na “falta da prática do bem”</a:t>
            </a:r>
            <a:r>
              <a:rPr lang="pt-BR" sz="1800" baseline="300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(4)</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surgirão na família, em algum momento, membros que cometerão delitos. A frase diz também que se você acumular a prática de boas ações e cuidar de dar uma boa educação, certamente haverá membros da família que serão louvadas pela sociedade. </a:t>
            </a:r>
            <a:r>
              <a:rPr lang="pt-BR" dirty="0">
                <a:solidFill>
                  <a:srgbClr val="000000"/>
                </a:solidFill>
                <a:latin typeface="Verdana" panose="020B0604030504040204" pitchFamily="34" charset="0"/>
                <a:ea typeface="Meiryo" panose="020B0604030504040204" pitchFamily="34" charset="-128"/>
              </a:rPr>
              <a:t>Não acha bastante convincente isso? O que esta frase em chinês está enfatizando é que só um indivíduo praticando o bem não significa que a felicidade virá para essa </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pessoa imediatamente, mas que as coisas boas sempre acontecerão a longo prazo, na casa que acumular boas práticas morais. Ou seja, a frase chinesa está pregando a verdade de que as boas ações coletivas de toda a família, de longo prazo, sempre serão recompensadas. É por isso que a frase faz um alerta para que não acumulem faltas de práticas das boas ações. Acho que devemos refletir bastante com essa frase chinesa.</a:t>
            </a:r>
          </a:p>
        </p:txBody>
      </p:sp>
    </p:spTree>
    <p:extLst>
      <p:ext uri="{BB962C8B-B14F-4D97-AF65-F5344CB8AC3E}">
        <p14:creationId xmlns:p14="http://schemas.microsoft.com/office/powerpoint/2010/main" val="2887990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A9806E1-F7FB-6A3D-E6CE-99EBA1151139}"/>
              </a:ext>
            </a:extLst>
          </p:cNvPr>
          <p:cNvSpPr txBox="1"/>
          <p:nvPr/>
        </p:nvSpPr>
        <p:spPr>
          <a:xfrm>
            <a:off x="133004" y="6373"/>
            <a:ext cx="8894618" cy="6623352"/>
          </a:xfrm>
          <a:prstGeom prst="rect">
            <a:avLst/>
          </a:prstGeom>
          <a:noFill/>
        </p:spPr>
        <p:txBody>
          <a:bodyPr wrap="square">
            <a:spAutoFit/>
          </a:bodyPr>
          <a:lstStyle/>
          <a:p>
            <a:pPr algn="just">
              <a:lnSpc>
                <a:spcPts val="2900"/>
              </a:lnSpc>
              <a:spcBef>
                <a:spcPts val="600"/>
              </a:spcBef>
              <a:spcAft>
                <a:spcPts val="600"/>
              </a:spcAft>
              <a:buNone/>
              <a:tabLst>
                <a:tab pos="4876800" algn="l"/>
              </a:tabLst>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Acho surpreendente que um pensamento tão profundo tenha sido feito neste clássico chinês. </a:t>
            </a:r>
            <a:r>
              <a:rPr lang="pt-BR" sz="1800" b="1"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I Ching</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é um clássico de cerca de 2.800 anos, dos tempos da dinastia </a:t>
            </a:r>
            <a:r>
              <a:rPr lang="pt-BR" sz="18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Zhou</a:t>
            </a:r>
            <a:r>
              <a:rPr lang="pt-BR" sz="1800" baseline="3000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(5)</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na China, sendo uma compilação dos pensamentos acumulados ao longo dos tempos. Cerca de 2.800 anos atrás, o Japão estava no meio do período </a:t>
            </a:r>
            <a:r>
              <a:rPr lang="pt-BR" sz="1800" i="1"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Jomon</a:t>
            </a:r>
            <a:r>
              <a:rPr lang="pt-BR" sz="1800" baseline="3000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(6)</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Muitas vezes achamos que os humanos viviam como animais, há 3.000 anos. Mas, na realidade, os humanos tinham um nível intelectual bem elevado, há muito mais tempo do que imaginamos, e já haviam despertado para a verdade sobre a qual estamos hoje estudando.</a:t>
            </a:r>
          </a:p>
          <a:p>
            <a:pPr>
              <a:lnSpc>
                <a:spcPct val="115000"/>
              </a:lnSpc>
              <a:spcBef>
                <a:spcPts val="600"/>
              </a:spcBef>
              <a:spcAft>
                <a:spcPts val="600"/>
              </a:spcAft>
              <a:buNone/>
              <a:tabLst>
                <a:tab pos="4876800" algn="l"/>
              </a:tabLst>
            </a:pP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Notas:</a:t>
            </a:r>
            <a:endPar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Bef>
                <a:spcPts val="600"/>
              </a:spcBef>
              <a:spcAft>
                <a:spcPts val="600"/>
              </a:spcAft>
              <a:buNone/>
              <a:tabLst>
                <a:tab pos="4876800" algn="l"/>
              </a:tabLst>
            </a:pPr>
            <a:r>
              <a:rPr lang="pt-BR" sz="160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(a) </a:t>
            </a:r>
            <a:r>
              <a:rPr lang="pt-BR" sz="16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I Ching</a:t>
            </a:r>
            <a:r>
              <a:rPr lang="pt-BR" sz="16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tradução japonesa </a:t>
            </a:r>
            <a:r>
              <a:rPr lang="pt-BR" sz="16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Shinji Takada</a:t>
            </a:r>
            <a:r>
              <a:rPr lang="pt-BR" sz="16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600" i="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Motomi</a:t>
            </a:r>
            <a:r>
              <a:rPr lang="pt-BR" sz="16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Goto</a:t>
            </a:r>
            <a:r>
              <a:rPr lang="pt-BR" sz="16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da editora </a:t>
            </a:r>
            <a:r>
              <a:rPr lang="pt-BR" sz="1600" i="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Iwanami</a:t>
            </a:r>
            <a:r>
              <a:rPr lang="pt-BR" sz="16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600" i="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Bunko</a:t>
            </a:r>
            <a:r>
              <a:rPr lang="pt-BR" sz="16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nSpc>
                <a:spcPct val="115000"/>
              </a:lnSpc>
              <a:spcBef>
                <a:spcPts val="600"/>
              </a:spcBef>
              <a:spcAft>
                <a:spcPts val="600"/>
              </a:spcAft>
              <a:buNone/>
              <a:tabLst>
                <a:tab pos="4876800" algn="l"/>
              </a:tabLst>
            </a:pPr>
            <a:r>
              <a:rPr lang="pt-BR" sz="160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(b) </a:t>
            </a:r>
            <a:r>
              <a:rPr lang="pt-BR" sz="1600">
                <a:solidFill>
                  <a:srgbClr val="000000"/>
                </a:solidFill>
                <a:effectLst/>
                <a:latin typeface="Verdana" panose="020B0604030504040204" pitchFamily="34" charset="0"/>
                <a:ea typeface="Meiryo" panose="020B0604030504040204" pitchFamily="34" charset="-128"/>
                <a:cs typeface="Meiryo" panose="020B0604030504040204" pitchFamily="34" charset="-128"/>
              </a:rPr>
              <a:t>Significado de </a:t>
            </a:r>
            <a:r>
              <a:rPr lang="ja-JP" sz="16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殃</a:t>
            </a:r>
            <a:r>
              <a:rPr lang="pt-BR" sz="1600">
                <a:solidFill>
                  <a:srgbClr val="000000"/>
                </a:solidFill>
                <a:effectLst/>
                <a:latin typeface="Meiryo" panose="020B0604030504040204" pitchFamily="34" charset="-128"/>
                <a:ea typeface="Meiryo" panose="020B0604030504040204" pitchFamily="34" charset="-128"/>
                <a:cs typeface="Meiryo" panose="020B0604030504040204" pitchFamily="34" charset="-128"/>
              </a:rPr>
              <a:t> </a:t>
            </a:r>
            <a:r>
              <a:rPr lang="pt-BR" sz="1600" dirty="0">
                <a:solidFill>
                  <a:srgbClr val="000000"/>
                </a:solidFill>
                <a:effectLst/>
                <a:latin typeface="Meiryo" panose="020B0604030504040204" pitchFamily="34" charset="-128"/>
                <a:ea typeface="Meiryo" panose="020B0604030504040204" pitchFamily="34" charset="-128"/>
                <a:cs typeface="Meiryo" panose="020B0604030504040204" pitchFamily="34" charset="-128"/>
              </a:rPr>
              <a:t>(</a:t>
            </a:r>
            <a:r>
              <a:rPr lang="pt-BR" sz="16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Ou</a:t>
            </a:r>
            <a:r>
              <a:rPr lang="pt-BR" sz="16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 Infortúnios, censura, reprovação</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buNone/>
            </a:pPr>
            <a:r>
              <a:rPr lang="pt-BR" sz="1600">
                <a:effectLst/>
                <a:highlight>
                  <a:srgbClr val="FFFF00"/>
                </a:highlight>
                <a:latin typeface="Verdana" panose="020B0604030504040204" pitchFamily="34" charset="0"/>
                <a:ea typeface="Meiryo" panose="020B0604030504040204" pitchFamily="34" charset="-128"/>
                <a:cs typeface="Meiryo" panose="020B0604030504040204" pitchFamily="34" charset="-128"/>
              </a:rPr>
              <a:t>(c) </a:t>
            </a:r>
            <a:r>
              <a:rPr lang="ja-JP" sz="1600" b="1" dirty="0">
                <a:effectLst/>
                <a:ea typeface="Meiryo" panose="020B0604030504040204" pitchFamily="34" charset="-128"/>
                <a:cs typeface="Meiryo" panose="020B0604030504040204" pitchFamily="34" charset="-128"/>
              </a:rPr>
              <a:t>霜も踏み続ければ堅い氷になる</a:t>
            </a:r>
            <a:r>
              <a:rPr lang="ja-JP" sz="900" dirty="0">
                <a:effectLst/>
                <a:ea typeface="Meiryo" panose="020B0604030504040204" pitchFamily="34" charset="-128"/>
                <a:cs typeface="Meiryo" panose="020B0604030504040204" pitchFamily="34" charset="-128"/>
              </a:rPr>
              <a:t> </a:t>
            </a:r>
            <a:r>
              <a:rPr lang="pt-BR" sz="1600" dirty="0">
                <a:effectLst/>
                <a:latin typeface="Verdana" panose="020B0604030504040204" pitchFamily="34" charset="0"/>
                <a:ea typeface="Meiryo" panose="020B0604030504040204" pitchFamily="34" charset="-128"/>
                <a:cs typeface="Meiryo" panose="020B0604030504040204" pitchFamily="34" charset="-128"/>
              </a:rPr>
              <a:t>= “Se você continuar pisando no solo com geada, ele se tornará </a:t>
            </a:r>
            <a:r>
              <a:rPr lang="pt-BR" sz="1600" dirty="0">
                <a:latin typeface="Verdana" panose="020B0604030504040204" pitchFamily="34" charset="0"/>
                <a:ea typeface="Meiryo" panose="020B0604030504040204" pitchFamily="34" charset="-128"/>
                <a:cs typeface="Meiryo" panose="020B0604030504040204" pitchFamily="34" charset="-128"/>
              </a:rPr>
              <a:t>um sólido </a:t>
            </a:r>
            <a:r>
              <a:rPr lang="pt-BR" sz="1600" dirty="0">
                <a:effectLst/>
                <a:latin typeface="Verdana" panose="020B0604030504040204" pitchFamily="34" charset="0"/>
                <a:ea typeface="Meiryo" panose="020B0604030504040204" pitchFamily="34" charset="-128"/>
                <a:cs typeface="Meiryo" panose="020B0604030504040204" pitchFamily="34" charset="-128"/>
              </a:rPr>
              <a:t>gelo</a:t>
            </a:r>
            <a:r>
              <a:rPr lang="pt-BR" sz="1600">
                <a:effectLst/>
                <a:latin typeface="Verdana" panose="020B0604030504040204" pitchFamily="34" charset="0"/>
                <a:ea typeface="Meiryo" panose="020B0604030504040204" pitchFamily="34" charset="-128"/>
                <a:cs typeface="Meiryo" panose="020B0604030504040204" pitchFamily="34" charset="-128"/>
              </a:rPr>
              <a:t>”. Mesmo que sejam pequenas coisas, quando repetidas e acumuladas su-cessivamente, podem trazer grandes resultados ou resultar e, algo muito sólido e forte. Analogamente, até mesmo sinais aparentemente insignifi-cantes ou pequenos maus hábitos – se forem negligenciados – poderão evoluir para situações muito graves.</a:t>
            </a:r>
            <a:endParaRPr lang="pt-BR" sz="2000" dirty="0"/>
          </a:p>
        </p:txBody>
      </p:sp>
    </p:spTree>
    <p:extLst>
      <p:ext uri="{BB962C8B-B14F-4D97-AF65-F5344CB8AC3E}">
        <p14:creationId xmlns:p14="http://schemas.microsoft.com/office/powerpoint/2010/main" val="935822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0C73E8D-E46C-27EC-1BB5-8FAE1E6181C6}"/>
              </a:ext>
            </a:extLst>
          </p:cNvPr>
          <p:cNvSpPr txBox="1"/>
          <p:nvPr/>
        </p:nvSpPr>
        <p:spPr>
          <a:xfrm>
            <a:off x="440574" y="408026"/>
            <a:ext cx="8262851" cy="4083554"/>
          </a:xfrm>
          <a:prstGeom prst="rect">
            <a:avLst/>
          </a:prstGeom>
          <a:noFill/>
        </p:spPr>
        <p:txBody>
          <a:bodyPr wrap="square">
            <a:spAutoFit/>
          </a:bodyPr>
          <a:lstStyle/>
          <a:p>
            <a:pPr algn="just">
              <a:lnSpc>
                <a:spcPct val="150000"/>
              </a:lnSpc>
              <a:spcBef>
                <a:spcPts val="600"/>
              </a:spcBef>
              <a:spcAft>
                <a:spcPts val="600"/>
              </a:spcAft>
              <a:buNone/>
              <a:tabLst>
                <a:tab pos="4876800" algn="l"/>
              </a:tabLst>
            </a:pPr>
            <a:r>
              <a:rPr lang="pt-BR" baseline="30000">
                <a:solidFill>
                  <a:srgbClr val="FF0000"/>
                </a:solidFill>
                <a:effectLst/>
                <a:highlight>
                  <a:srgbClr val="FFFF00"/>
                </a:highlight>
                <a:latin typeface="Verdana" panose="020B0604030504040204" pitchFamily="34" charset="0"/>
                <a:ea typeface="Verdana" panose="020B0604030504040204" pitchFamily="34" charset="0"/>
                <a:cs typeface="Meiryo" panose="020B0604030504040204" pitchFamily="34" charset="-128"/>
              </a:rPr>
              <a:t>(4)</a:t>
            </a:r>
            <a:r>
              <a:rPr lang="pt-BR">
                <a:solidFill>
                  <a:srgbClr val="000000"/>
                </a:solidFill>
                <a:effectLst/>
                <a:highlight>
                  <a:srgbClr val="FFFF00"/>
                </a:highlight>
                <a:latin typeface="Verdana" panose="020B0604030504040204" pitchFamily="34" charset="0"/>
                <a:ea typeface="Verdana" panose="020B0604030504040204" pitchFamily="34" charset="0"/>
                <a:cs typeface="Meiryo" panose="020B0604030504040204" pitchFamily="34" charset="-128"/>
              </a:rPr>
              <a:t> </a:t>
            </a:r>
            <a:r>
              <a:rPr lang="pt-BR" b="1" dirty="0">
                <a:solidFill>
                  <a:srgbClr val="000000"/>
                </a:solidFill>
                <a:effectLst/>
                <a:highlight>
                  <a:srgbClr val="FFFF00"/>
                </a:highlight>
                <a:latin typeface="Verdana" panose="020B0604030504040204" pitchFamily="34" charset="0"/>
                <a:ea typeface="Verdana" panose="020B0604030504040204" pitchFamily="34" charset="0"/>
                <a:cs typeface="Meiryo" panose="020B0604030504040204" pitchFamily="34" charset="-128"/>
              </a:rPr>
              <a:t>Sobre (</a:t>
            </a:r>
            <a:r>
              <a:rPr lang="ja-JP" b="1"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不善 –</a:t>
            </a:r>
            <a:r>
              <a:rPr lang="pt-BR" b="1" dirty="0" err="1">
                <a:solidFill>
                  <a:srgbClr val="000000"/>
                </a:solidFill>
                <a:effectLst/>
                <a:highlight>
                  <a:srgbClr val="FFFF00"/>
                </a:highlight>
                <a:latin typeface="Verdana" panose="020B0604030504040204" pitchFamily="34" charset="0"/>
                <a:ea typeface="Verdana" panose="020B0604030504040204" pitchFamily="34" charset="0"/>
                <a:cs typeface="Meiryo" panose="020B0604030504040204" pitchFamily="34" charset="-128"/>
              </a:rPr>
              <a:t>Fuzen</a:t>
            </a:r>
            <a:r>
              <a:rPr lang="pt-BR" b="1" dirty="0">
                <a:solidFill>
                  <a:srgbClr val="000000"/>
                </a:solidFill>
                <a:effectLst/>
                <a:highlight>
                  <a:srgbClr val="FFFF00"/>
                </a:highlight>
                <a:latin typeface="Verdana" panose="020B0604030504040204" pitchFamily="34" charset="0"/>
                <a:ea typeface="Verdana" panose="020B0604030504040204" pitchFamily="34" charset="0"/>
                <a:cs typeface="Meiryo" panose="020B0604030504040204" pitchFamily="34" charset="-128"/>
              </a:rPr>
              <a:t>).</a:t>
            </a:r>
            <a:r>
              <a:rPr lang="pt-BR"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 Significa “ausência da prática do bem” ou a “não prática do bem”. Literalmente significa “não bem” = ausência/falta da prática do bem. É diferente do oposto de </a:t>
            </a:r>
            <a:r>
              <a:rPr lang="ja-JP"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善 </a:t>
            </a:r>
            <a:r>
              <a:rPr lang="pt-BR"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 </a:t>
            </a:r>
            <a:r>
              <a:rPr lang="pt-BR" b="1"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bem</a:t>
            </a:r>
            <a:r>
              <a:rPr lang="pt-BR"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 que seria o </a:t>
            </a:r>
            <a:r>
              <a:rPr lang="ja-JP" b="1" dirty="0">
                <a:solidFill>
                  <a:srgbClr val="000000"/>
                </a:solidFill>
                <a:effectLst/>
                <a:latin typeface="Verdana" panose="020B0604030504040204" pitchFamily="34" charset="0"/>
                <a:ea typeface="Meiryo" panose="020B0604030504040204" pitchFamily="34" charset="-128"/>
                <a:cs typeface="MS Gothic" panose="020B0609070205080204" pitchFamily="49" charset="-128"/>
              </a:rPr>
              <a:t>悪</a:t>
            </a:r>
            <a:r>
              <a:rPr lang="pt-BR" b="1" dirty="0">
                <a:solidFill>
                  <a:srgbClr val="000000"/>
                </a:solidFill>
                <a:effectLst/>
                <a:latin typeface="Verdana" panose="020B0604030504040204" pitchFamily="34" charset="0"/>
                <a:ea typeface="Verdana" panose="020B0604030504040204" pitchFamily="34" charset="0"/>
                <a:cs typeface="MS Gothic" panose="020B0609070205080204" pitchFamily="49" charset="-128"/>
              </a:rPr>
              <a:t> = </a:t>
            </a:r>
            <a:r>
              <a:rPr lang="pt-BR" b="1"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mal</a:t>
            </a:r>
            <a:r>
              <a:rPr lang="pt-BR"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a:t>
            </a:r>
          </a:p>
          <a:p>
            <a:pPr marL="360680" algn="just">
              <a:lnSpc>
                <a:spcPct val="150000"/>
              </a:lnSpc>
              <a:spcBef>
                <a:spcPts val="600"/>
              </a:spcBef>
              <a:spcAft>
                <a:spcPts val="600"/>
              </a:spcAft>
              <a:buNone/>
              <a:tabLst>
                <a:tab pos="4876800" algn="l"/>
              </a:tabLst>
            </a:pPr>
            <a:endParaRPr lang="pt-BR" b="1" dirty="0">
              <a:solidFill>
                <a:srgbClr val="000000"/>
              </a:solidFill>
              <a:effectLst/>
              <a:highlight>
                <a:srgbClr val="FFFF00"/>
              </a:highlight>
              <a:latin typeface="Verdana" panose="020B0604030504040204" pitchFamily="34" charset="0"/>
              <a:ea typeface="Verdana" panose="020B0604030504040204" pitchFamily="34" charset="0"/>
              <a:cs typeface="Meiryo" panose="020B0604030504040204" pitchFamily="34" charset="-128"/>
            </a:endParaRPr>
          </a:p>
          <a:p>
            <a:pPr marL="360680" algn="just">
              <a:lnSpc>
                <a:spcPct val="150000"/>
              </a:lnSpc>
              <a:spcBef>
                <a:spcPts val="600"/>
              </a:spcBef>
              <a:spcAft>
                <a:spcPts val="600"/>
              </a:spcAft>
              <a:buNone/>
              <a:tabLst>
                <a:tab pos="4876800" algn="l"/>
              </a:tabLst>
            </a:pPr>
            <a:r>
              <a:rPr lang="pt-BR" b="1" dirty="0">
                <a:solidFill>
                  <a:srgbClr val="000000"/>
                </a:solidFill>
                <a:effectLst/>
                <a:highlight>
                  <a:srgbClr val="FFFF00"/>
                </a:highlight>
                <a:latin typeface="Verdana" panose="020B0604030504040204" pitchFamily="34" charset="0"/>
                <a:ea typeface="Verdana" panose="020B0604030504040204" pitchFamily="34" charset="0"/>
                <a:cs typeface="Meiryo" panose="020B0604030504040204" pitchFamily="34" charset="-128"/>
              </a:rPr>
              <a:t>Obs.: Sutilezas dos idiomas para evitar o uso do antônimo: </a:t>
            </a:r>
            <a:r>
              <a:rPr lang="pt-BR"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Em inglês há a palavra: “</a:t>
            </a:r>
            <a:r>
              <a:rPr lang="pt-BR" dirty="0" err="1">
                <a:solidFill>
                  <a:srgbClr val="000000"/>
                </a:solidFill>
                <a:effectLst/>
                <a:latin typeface="Verdana" panose="020B0604030504040204" pitchFamily="34" charset="0"/>
                <a:ea typeface="Verdana" panose="020B0604030504040204" pitchFamily="34" charset="0"/>
                <a:cs typeface="Meiryo" panose="020B0604030504040204" pitchFamily="34" charset="-128"/>
              </a:rPr>
              <a:t>Not</a:t>
            </a:r>
            <a:r>
              <a:rPr lang="pt-BR"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 </a:t>
            </a:r>
            <a:r>
              <a:rPr lang="pt-BR" dirty="0" err="1">
                <a:solidFill>
                  <a:srgbClr val="000000"/>
                </a:solidFill>
                <a:effectLst/>
                <a:latin typeface="Verdana" panose="020B0604030504040204" pitchFamily="34" charset="0"/>
                <a:ea typeface="Verdana" panose="020B0604030504040204" pitchFamily="34" charset="0"/>
                <a:cs typeface="Meiryo" panose="020B0604030504040204" pitchFamily="34" charset="-128"/>
              </a:rPr>
              <a:t>allowed</a:t>
            </a:r>
            <a:r>
              <a:rPr lang="pt-BR"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 para evitar falar “proibido”. No Japão: Na linguagem coloquial há o “NG” (= </a:t>
            </a:r>
            <a:r>
              <a:rPr lang="pt-BR" dirty="0" err="1">
                <a:solidFill>
                  <a:srgbClr val="000000"/>
                </a:solidFill>
                <a:effectLst/>
                <a:latin typeface="Verdana" panose="020B0604030504040204" pitchFamily="34" charset="0"/>
                <a:ea typeface="Verdana" panose="020B0604030504040204" pitchFamily="34" charset="0"/>
                <a:cs typeface="Meiryo" panose="020B0604030504040204" pitchFamily="34" charset="-128"/>
              </a:rPr>
              <a:t>Not</a:t>
            </a:r>
            <a:r>
              <a:rPr lang="pt-BR"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 </a:t>
            </a:r>
            <a:r>
              <a:rPr lang="pt-BR" dirty="0" err="1">
                <a:solidFill>
                  <a:srgbClr val="000000"/>
                </a:solidFill>
                <a:effectLst/>
                <a:latin typeface="Verdana" panose="020B0604030504040204" pitchFamily="34" charset="0"/>
                <a:ea typeface="Verdana" panose="020B0604030504040204" pitchFamily="34" charset="0"/>
                <a:cs typeface="Meiryo" panose="020B0604030504040204" pitchFamily="34" charset="-128"/>
              </a:rPr>
              <a:t>Good</a:t>
            </a:r>
            <a:r>
              <a:rPr lang="pt-BR"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 em vez de falar “proibido” ou “não pode”.</a:t>
            </a:r>
          </a:p>
        </p:txBody>
      </p:sp>
    </p:spTree>
    <p:extLst>
      <p:ext uri="{BB962C8B-B14F-4D97-AF65-F5344CB8AC3E}">
        <p14:creationId xmlns:p14="http://schemas.microsoft.com/office/powerpoint/2010/main" val="3711503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14DC0A5-223E-7AC1-4962-E59A1E699C5A}"/>
              </a:ext>
            </a:extLst>
          </p:cNvPr>
          <p:cNvSpPr txBox="1"/>
          <p:nvPr/>
        </p:nvSpPr>
        <p:spPr>
          <a:xfrm>
            <a:off x="532015" y="369733"/>
            <a:ext cx="8312727" cy="5136471"/>
          </a:xfrm>
          <a:prstGeom prst="rect">
            <a:avLst/>
          </a:prstGeom>
          <a:noFill/>
        </p:spPr>
        <p:txBody>
          <a:bodyPr wrap="square">
            <a:spAutoFit/>
          </a:bodyPr>
          <a:lstStyle/>
          <a:p>
            <a:pPr algn="just">
              <a:lnSpc>
                <a:spcPct val="120000"/>
              </a:lnSpc>
              <a:spcBef>
                <a:spcPts val="600"/>
              </a:spcBef>
              <a:spcAft>
                <a:spcPts val="600"/>
              </a:spcAft>
              <a:buNone/>
              <a:tabLst>
                <a:tab pos="4876800" algn="l"/>
              </a:tabLst>
            </a:pPr>
            <a:r>
              <a:rPr lang="pt-BR" sz="1800" baseline="3000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(5)</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 dinastia </a:t>
            </a:r>
            <a:r>
              <a:rPr lang="pt-BR" sz="1800" b="1"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Zhou</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(1046 a.C. ~ 256 a.C.). E</a:t>
            </a:r>
            <a:r>
              <a:rPr lang="pt-BR" sz="1800" dirty="0">
                <a:solidFill>
                  <a:srgbClr val="202122"/>
                </a:solidFill>
                <a:effectLst/>
                <a:latin typeface="Verdana" panose="020B0604030504040204" pitchFamily="34" charset="0"/>
                <a:ea typeface="Meiryo" panose="020B0604030504040204" pitchFamily="34" charset="-128"/>
                <a:cs typeface="Arial" panose="020B0604020202020204" pitchFamily="34" charset="0"/>
              </a:rPr>
              <a:t>m </a:t>
            </a:r>
            <a:r>
              <a:rPr lang="pt-BR" sz="1800" u="sng" dirty="0">
                <a:solidFill>
                  <a:srgbClr val="0645AD"/>
                </a:solidFill>
                <a:effectLst/>
                <a:latin typeface="Verdana" panose="020B0604030504040204" pitchFamily="34" charset="0"/>
                <a:ea typeface="Meiryo" panose="020B0604030504040204" pitchFamily="34" charset="-128"/>
                <a:cs typeface="Arial" panose="020B0604020202020204" pitchFamily="34" charset="0"/>
                <a:hlinkClick r:id="rId2" tooltip="Língua chinesa"/>
              </a:rPr>
              <a:t>chinês</a:t>
            </a:r>
            <a:r>
              <a:rPr lang="pt-BR" sz="1800" dirty="0">
                <a:solidFill>
                  <a:srgbClr val="202122"/>
                </a:solidFill>
                <a:effectLst/>
                <a:latin typeface="Verdana" panose="020B0604030504040204" pitchFamily="34" charset="0"/>
                <a:ea typeface="Meiryo" panose="020B0604030504040204" pitchFamily="34" charset="-128"/>
                <a:cs typeface="Arial" panose="020B0604020202020204" pitchFamily="34" charset="0"/>
              </a:rPr>
              <a:t>: </a:t>
            </a:r>
            <a:r>
              <a:rPr lang="ja-JP"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周</a:t>
            </a:r>
            <a:r>
              <a:rPr lang="pt-BR" sz="1800" dirty="0">
                <a:solidFill>
                  <a:srgbClr val="202122"/>
                </a:solidFill>
                <a:effectLst/>
                <a:latin typeface="Verdana" panose="020B0604030504040204" pitchFamily="34" charset="0"/>
                <a:ea typeface="SimSun" panose="02010600030101010101" pitchFamily="2" charset="-122"/>
                <a:cs typeface="MS Gothic" panose="020B0609070205080204" pitchFamily="49" charset="-128"/>
              </a:rPr>
              <a:t>. </a:t>
            </a:r>
            <a:r>
              <a:rPr lang="pt-BR" sz="1800" dirty="0">
                <a:solidFill>
                  <a:srgbClr val="202122"/>
                </a:solidFill>
                <a:effectLst/>
                <a:latin typeface="Verdana" panose="020B0604030504040204" pitchFamily="34" charset="0"/>
                <a:ea typeface="Meiryo" panose="020B0604030504040204" pitchFamily="34" charset="-128"/>
                <a:cs typeface="Arial" panose="020B0604020202020204" pitchFamily="34" charset="0"/>
              </a:rPr>
              <a:t>Na grafia </a:t>
            </a:r>
            <a:r>
              <a:rPr lang="pt-BR" sz="1800" dirty="0">
                <a:solidFill>
                  <a:srgbClr val="000000"/>
                </a:solidFill>
                <a:effectLst/>
                <a:latin typeface="Verdana" panose="020B0604030504040204" pitchFamily="34" charset="0"/>
                <a:ea typeface="Meiryo" panose="020B0604030504040204" pitchFamily="34" charset="-128"/>
                <a:cs typeface="Arial" panose="020B0604020202020204" pitchFamily="34" charset="0"/>
              </a:rPr>
              <a:t>romaniz</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ada</a:t>
            </a:r>
            <a:r>
              <a:rPr lang="pt-BR" sz="1800" dirty="0">
                <a:solidFill>
                  <a:srgbClr val="202122"/>
                </a:solidFill>
                <a:effectLst/>
                <a:latin typeface="Verdana" panose="020B0604030504040204" pitchFamily="34" charset="0"/>
                <a:ea typeface="Meiryo" panose="020B0604030504040204" pitchFamily="34" charset="-128"/>
                <a:cs typeface="Arial" panose="020B0604020202020204" pitchFamily="34" charset="0"/>
              </a:rPr>
              <a:t>: </a:t>
            </a:r>
            <a:r>
              <a:rPr lang="pt-BR" sz="1800" i="1" dirty="0">
                <a:solidFill>
                  <a:srgbClr val="202122"/>
                </a:solidFill>
                <a:effectLst/>
                <a:latin typeface="Verdana" panose="020B0604030504040204" pitchFamily="34" charset="0"/>
                <a:ea typeface="Meiryo" panose="020B0604030504040204" pitchFamily="34" charset="-128"/>
                <a:cs typeface="Meiryo" panose="020B0604030504040204" pitchFamily="34" charset="-128"/>
              </a:rPr>
              <a:t>Zhou</a:t>
            </a:r>
            <a:r>
              <a:rPr lang="pt-BR" sz="1800" dirty="0">
                <a:solidFill>
                  <a:srgbClr val="202122"/>
                </a:solidFill>
                <a:effectLst/>
                <a:latin typeface="Verdana" panose="020B0604030504040204" pitchFamily="34" charset="0"/>
                <a:ea typeface="Meiryo" panose="020B0604030504040204" pitchFamily="34" charset="-128"/>
                <a:cs typeface="Meiryo" panose="020B0604030504040204" pitchFamily="34" charset="-128"/>
              </a:rPr>
              <a:t> (</a:t>
            </a:r>
            <a:r>
              <a:rPr lang="pt-BR" sz="1800" i="1" u="sng" dirty="0">
                <a:solidFill>
                  <a:srgbClr val="0645AD"/>
                </a:solidFill>
                <a:effectLst/>
                <a:latin typeface="Verdana" panose="020B0604030504040204" pitchFamily="34" charset="0"/>
                <a:ea typeface="Meiryo" panose="020B0604030504040204" pitchFamily="34" charset="-128"/>
                <a:cs typeface="Meiryo" panose="020B0604030504040204" pitchFamily="34" charset="-128"/>
                <a:hlinkClick r:id="rId3" tooltip="Pinyin"/>
              </a:rPr>
              <a:t>pinyin</a:t>
            </a:r>
            <a:r>
              <a:rPr lang="pt-BR" sz="1800" dirty="0">
                <a:solidFill>
                  <a:srgbClr val="202122"/>
                </a:solidFill>
                <a:effectLst/>
                <a:latin typeface="Verdana" panose="020B0604030504040204" pitchFamily="34" charset="0"/>
                <a:ea typeface="Meiryo" panose="020B0604030504040204" pitchFamily="34" charset="-128"/>
                <a:cs typeface="Meiryo" panose="020B0604030504040204" pitchFamily="34" charset="-128"/>
              </a:rPr>
              <a:t>) ou </a:t>
            </a:r>
            <a:r>
              <a:rPr lang="pt-BR" sz="1800" i="1" dirty="0">
                <a:solidFill>
                  <a:srgbClr val="202122"/>
                </a:solidFill>
                <a:effectLst/>
                <a:latin typeface="Verdana" panose="020B0604030504040204" pitchFamily="34" charset="0"/>
                <a:ea typeface="Meiryo" panose="020B0604030504040204" pitchFamily="34" charset="-128"/>
                <a:cs typeface="Meiryo" panose="020B0604030504040204" pitchFamily="34" charset="-128"/>
              </a:rPr>
              <a:t>Chou</a:t>
            </a:r>
            <a:r>
              <a:rPr lang="pt-BR" sz="1800" dirty="0">
                <a:solidFill>
                  <a:srgbClr val="202122"/>
                </a:solidFill>
                <a:effectLst/>
                <a:latin typeface="Verdana" panose="020B0604030504040204" pitchFamily="34" charset="0"/>
                <a:ea typeface="Meiryo" panose="020B0604030504040204" pitchFamily="34" charset="-128"/>
                <a:cs typeface="Meiryo" panose="020B0604030504040204" pitchFamily="34" charset="-128"/>
              </a:rPr>
              <a:t> (</a:t>
            </a:r>
            <a:r>
              <a:rPr lang="pt-BR" sz="1800" u="sng" dirty="0">
                <a:solidFill>
                  <a:srgbClr val="0645AD"/>
                </a:solidFill>
                <a:effectLst/>
                <a:latin typeface="Verdana" panose="020B0604030504040204" pitchFamily="34" charset="0"/>
                <a:ea typeface="Meiryo" panose="020B0604030504040204" pitchFamily="34" charset="-128"/>
                <a:cs typeface="Meiryo" panose="020B0604030504040204" pitchFamily="34" charset="-128"/>
                <a:hlinkClick r:id="rId4" tooltip="Wade-Giles"/>
              </a:rPr>
              <a:t>Wade-Giles</a:t>
            </a:r>
            <a:r>
              <a:rPr lang="pt-BR" sz="1800" dirty="0">
                <a:solidFill>
                  <a:srgbClr val="202122"/>
                </a:solidFill>
                <a:effectLst/>
                <a:latin typeface="Verdana" panose="020B0604030504040204" pitchFamily="34" charset="0"/>
                <a:ea typeface="Meiryo" panose="020B0604030504040204" pitchFamily="34" charset="-128"/>
                <a:cs typeface="Meiryo" panose="020B0604030504040204" pitchFamily="34" charset="-128"/>
              </a:rPr>
              <a:t>). </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É a terceira dinastia na história chinesa após a dinastia </a:t>
            </a:r>
            <a:r>
              <a:rPr lang="pt-BR" sz="18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Shang</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Esta era é dividida em três partes: (i) dinastia </a:t>
            </a:r>
            <a:r>
              <a:rPr lang="pt-BR" sz="18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Zhou</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Ocidental (1045-771 a.C.); (</a:t>
            </a:r>
            <a:r>
              <a:rPr lang="pt-BR" sz="1800"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ii</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período primavera-outono (770-476 a.C.); e (</a:t>
            </a:r>
            <a:r>
              <a:rPr lang="pt-BR" sz="1800"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iii</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período das Guerras Civis (475-221 a.C.). É o período de mudanças de uma sociedade tribal para uma sociedade feudal. As principais filosofias e religiões surgiram durante esse período, e em especial, o Confucionismo e o Taoísmo tornaram-se as bases das crenças chinesas posteriores.</a:t>
            </a:r>
          </a:p>
          <a:p>
            <a:pPr algn="just">
              <a:lnSpc>
                <a:spcPct val="120000"/>
              </a:lnSpc>
              <a:spcBef>
                <a:spcPts val="600"/>
              </a:spcBef>
              <a:spcAft>
                <a:spcPts val="600"/>
              </a:spcAft>
              <a:buNone/>
              <a:tabLst>
                <a:tab pos="4876800" algn="l"/>
              </a:tabLst>
            </a:pPr>
            <a:endParaRPr lang="pt-BR" sz="2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20000"/>
              </a:lnSpc>
              <a:buNone/>
            </a:pPr>
            <a:r>
              <a:rPr lang="pt-BR" sz="1800" baseline="3000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(6)</a:t>
            </a:r>
            <a:r>
              <a:rPr lang="pt-BR" sz="1800">
                <a:effectLst/>
                <a:latin typeface="Verdana" panose="020B0604030504040204" pitchFamily="34" charset="0"/>
                <a:ea typeface="Meiryo" panose="020B0604030504040204" pitchFamily="34" charset="-128"/>
                <a:cs typeface="Meiryo" panose="020B0604030504040204" pitchFamily="34" charset="-128"/>
              </a:rPr>
              <a:t> </a:t>
            </a:r>
            <a:r>
              <a:rPr lang="pt-BR" sz="1800" dirty="0">
                <a:effectLst/>
                <a:latin typeface="Verdana" panose="020B0604030504040204" pitchFamily="34" charset="0"/>
                <a:ea typeface="Meiryo" panose="020B0604030504040204" pitchFamily="34" charset="-128"/>
                <a:cs typeface="Meiryo" panose="020B0604030504040204" pitchFamily="34" charset="-128"/>
              </a:rPr>
              <a:t>Período </a:t>
            </a:r>
            <a:r>
              <a:rPr lang="pt-BR" sz="1800" i="1" dirty="0" err="1">
                <a:effectLst/>
                <a:latin typeface="Verdana" panose="020B0604030504040204" pitchFamily="34" charset="0"/>
                <a:ea typeface="Meiryo" panose="020B0604030504040204" pitchFamily="34" charset="-128"/>
                <a:cs typeface="Meiryo" panose="020B0604030504040204" pitchFamily="34" charset="-128"/>
              </a:rPr>
              <a:t>Jomon</a:t>
            </a:r>
            <a:r>
              <a:rPr lang="pt-BR" sz="1800" i="1" dirty="0">
                <a:effectLst/>
                <a:latin typeface="Verdana" panose="020B0604030504040204" pitchFamily="34" charset="0"/>
                <a:ea typeface="Meiryo" panose="020B0604030504040204" pitchFamily="34" charset="-128"/>
                <a:cs typeface="Meiryo" panose="020B0604030504040204" pitchFamily="34" charset="-128"/>
              </a:rPr>
              <a:t> = </a:t>
            </a:r>
            <a:r>
              <a:rPr lang="pt-BR" sz="1800" dirty="0">
                <a:effectLst/>
                <a:latin typeface="Verdana" panose="020B0604030504040204" pitchFamily="34" charset="0"/>
                <a:ea typeface="Meiryo" panose="020B0604030504040204" pitchFamily="34" charset="-128"/>
                <a:cs typeface="Meiryo" panose="020B0604030504040204" pitchFamily="34" charset="-128"/>
              </a:rPr>
              <a:t>Corresponde ao período de 14.000 a.C. ~ 300 a.C.</a:t>
            </a:r>
            <a:r>
              <a:rPr lang="pt-BR" sz="1800" i="1" dirty="0">
                <a:effectLst/>
                <a:latin typeface="Verdana" panose="020B0604030504040204" pitchFamily="34" charset="0"/>
                <a:ea typeface="Meiryo" panose="020B0604030504040204" pitchFamily="34" charset="-128"/>
                <a:cs typeface="Meiryo" panose="020B0604030504040204" pitchFamily="34" charset="-128"/>
              </a:rPr>
              <a:t>. </a:t>
            </a:r>
            <a:r>
              <a:rPr lang="pt-BR" sz="1800" dirty="0">
                <a:effectLst/>
                <a:latin typeface="Verdana" panose="020B0604030504040204" pitchFamily="34" charset="0"/>
                <a:ea typeface="Meiryo" panose="020B0604030504040204" pitchFamily="34" charset="-128"/>
                <a:cs typeface="Meiryo" panose="020B0604030504040204" pitchFamily="34" charset="-128"/>
              </a:rPr>
              <a:t>Na Europa, o período da dinastia </a:t>
            </a:r>
            <a:r>
              <a:rPr lang="pt-BR" sz="1800" i="1" dirty="0">
                <a:effectLst/>
                <a:latin typeface="Verdana" panose="020B0604030504040204" pitchFamily="34" charset="0"/>
                <a:ea typeface="Meiryo" panose="020B0604030504040204" pitchFamily="34" charset="-128"/>
                <a:cs typeface="Meiryo" panose="020B0604030504040204" pitchFamily="34" charset="-128"/>
              </a:rPr>
              <a:t>Zhou</a:t>
            </a:r>
            <a:r>
              <a:rPr lang="pt-BR" sz="1800" dirty="0">
                <a:effectLst/>
                <a:latin typeface="Verdana" panose="020B0604030504040204" pitchFamily="34" charset="0"/>
                <a:ea typeface="Meiryo" panose="020B0604030504040204" pitchFamily="34" charset="-128"/>
                <a:cs typeface="Meiryo" panose="020B0604030504040204" pitchFamily="34" charset="-128"/>
              </a:rPr>
              <a:t> corresponde aproximadamente ao período da Grécia Antiga (1.300 a.C. ~ 146 a.C.).</a:t>
            </a:r>
            <a:endParaRPr lang="pt-BR" dirty="0"/>
          </a:p>
        </p:txBody>
      </p:sp>
    </p:spTree>
    <p:extLst>
      <p:ext uri="{BB962C8B-B14F-4D97-AF65-F5344CB8AC3E}">
        <p14:creationId xmlns:p14="http://schemas.microsoft.com/office/powerpoint/2010/main" val="781677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TOWARDS SUPREME MORALITY －An Attempt to Establish the New Science of  Moralogy 英語版『新版 道徳科学の論文』 | 千九郎, 広池 |本 | 通販 | Amazon">
            <a:extLst>
              <a:ext uri="{FF2B5EF4-FFF2-40B4-BE49-F238E27FC236}">
                <a16:creationId xmlns:a16="http://schemas.microsoft.com/office/drawing/2014/main" id="{B0C41C62-EA99-7DF2-6FF6-2F56CABB85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0" t="6453" r="3276" b="817"/>
          <a:stretch/>
        </p:blipFill>
        <p:spPr bwMode="auto">
          <a:xfrm>
            <a:off x="6710230" y="719847"/>
            <a:ext cx="2344444" cy="2232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新版 道徳科学の論文【フルセット】（１冊目〜別巻・全11冊セット） | ＜道徳の本屋さん＞ モラロジーブックストア">
            <a:extLst>
              <a:ext uri="{FF2B5EF4-FFF2-40B4-BE49-F238E27FC236}">
                <a16:creationId xmlns:a16="http://schemas.microsoft.com/office/drawing/2014/main" id="{35862F5D-3B9F-62E5-A7B8-71C8D6ED5D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29" t="7478" r="4855" b="2840"/>
          <a:stretch/>
        </p:blipFill>
        <p:spPr bwMode="auto">
          <a:xfrm>
            <a:off x="2032856" y="962509"/>
            <a:ext cx="2919016" cy="1974115"/>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22">
            <a:extLst>
              <a:ext uri="{FF2B5EF4-FFF2-40B4-BE49-F238E27FC236}">
                <a16:creationId xmlns:a16="http://schemas.microsoft.com/office/drawing/2014/main" id="{0550AEDC-35A7-BC02-4191-828BEBDBE32B}"/>
              </a:ext>
            </a:extLst>
          </p:cNvPr>
          <p:cNvSpPr txBox="1"/>
          <p:nvPr/>
        </p:nvSpPr>
        <p:spPr>
          <a:xfrm>
            <a:off x="2003806" y="80076"/>
            <a:ext cx="5652000" cy="369332"/>
          </a:xfrm>
          <a:prstGeom prst="rect">
            <a:avLst/>
          </a:prstGeom>
          <a:solidFill>
            <a:schemeClr val="accent4">
              <a:lumMod val="20000"/>
              <a:lumOff val="8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b="1" dirty="0">
                <a:latin typeface="Arial Nova Cond Light" panose="020B0306020202020204" pitchFamily="34" charset="0"/>
                <a:cs typeface="Arial" panose="020B0604020202020204" pitchFamily="34" charset="0"/>
              </a:rPr>
              <a:t> Tratado da Ciência da Moral, de </a:t>
            </a:r>
            <a:r>
              <a:rPr lang="pt-BR" b="1" i="1" dirty="0">
                <a:latin typeface="Arial Nova Cond Light" panose="020B0306020202020204" pitchFamily="34" charset="0"/>
                <a:cs typeface="Arial" panose="020B0604020202020204" pitchFamily="34" charset="0"/>
              </a:rPr>
              <a:t>Chikuro Hiroike</a:t>
            </a:r>
            <a:endParaRPr lang="pt-BR" sz="2400" b="1" i="1" dirty="0">
              <a:latin typeface="Arial Nova Cond Light" panose="020B0306020202020204" pitchFamily="34" charset="0"/>
              <a:cs typeface="Arial" panose="020B0604020202020204" pitchFamily="34" charset="0"/>
            </a:endParaRPr>
          </a:p>
        </p:txBody>
      </p:sp>
      <p:pic>
        <p:nvPicPr>
          <p:cNvPr id="18" name="Imagem 17" descr="Uma imagem contendo mesa, livro, comida&#10;&#10;Descrição gerada automaticamente">
            <a:extLst>
              <a:ext uri="{FF2B5EF4-FFF2-40B4-BE49-F238E27FC236}">
                <a16:creationId xmlns:a16="http://schemas.microsoft.com/office/drawing/2014/main" id="{305B806B-E71F-2393-369F-67B194E38CEB}"/>
              </a:ext>
            </a:extLst>
          </p:cNvPr>
          <p:cNvPicPr>
            <a:picLocks noChangeAspect="1"/>
          </p:cNvPicPr>
          <p:nvPr/>
        </p:nvPicPr>
        <p:blipFill rotWithShape="1">
          <a:blip r:embed="rId4">
            <a:extLst>
              <a:ext uri="{28A0092B-C50C-407E-A947-70E740481C1C}">
                <a14:useLocalDpi xmlns:a14="http://schemas.microsoft.com/office/drawing/2010/main" val="0"/>
              </a:ext>
            </a:extLst>
          </a:blip>
          <a:srcRect l="26192" t="10904" r="27765" b="10568"/>
          <a:stretch/>
        </p:blipFill>
        <p:spPr>
          <a:xfrm>
            <a:off x="100436" y="1126630"/>
            <a:ext cx="1878016" cy="1801753"/>
          </a:xfrm>
          <a:prstGeom prst="rect">
            <a:avLst/>
          </a:prstGeom>
        </p:spPr>
      </p:pic>
      <p:grpSp>
        <p:nvGrpSpPr>
          <p:cNvPr id="22" name="Agrupar 21">
            <a:extLst>
              <a:ext uri="{FF2B5EF4-FFF2-40B4-BE49-F238E27FC236}">
                <a16:creationId xmlns:a16="http://schemas.microsoft.com/office/drawing/2014/main" id="{4A25F4B2-65A2-33FD-225C-03D706BD252F}"/>
              </a:ext>
            </a:extLst>
          </p:cNvPr>
          <p:cNvGrpSpPr/>
          <p:nvPr/>
        </p:nvGrpSpPr>
        <p:grpSpPr>
          <a:xfrm>
            <a:off x="141991" y="468682"/>
            <a:ext cx="8921852" cy="2765323"/>
            <a:chOff x="141991" y="468682"/>
            <a:chExt cx="8921852" cy="2765323"/>
          </a:xfrm>
        </p:grpSpPr>
        <p:sp>
          <p:nvSpPr>
            <p:cNvPr id="17" name="CaixaDeTexto 18">
              <a:extLst>
                <a:ext uri="{FF2B5EF4-FFF2-40B4-BE49-F238E27FC236}">
                  <a16:creationId xmlns:a16="http://schemas.microsoft.com/office/drawing/2014/main" id="{3736A2A4-3B2A-611F-9336-D7783914B924}"/>
                </a:ext>
              </a:extLst>
            </p:cNvPr>
            <p:cNvSpPr txBox="1"/>
            <p:nvPr/>
          </p:nvSpPr>
          <p:spPr>
            <a:xfrm>
              <a:off x="6615843" y="2926228"/>
              <a:ext cx="2448000" cy="307777"/>
            </a:xfrm>
            <a:prstGeom prst="rect">
              <a:avLst/>
            </a:prstGeom>
            <a:solidFill>
              <a:schemeClr val="accent4">
                <a:lumMod val="20000"/>
                <a:lumOff val="80000"/>
              </a:schemeClr>
            </a:solidFill>
          </p:spPr>
          <p:txBody>
            <a:bodyPr wrap="square" lIns="0" r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latin typeface="Arial Nova Cond Light" panose="020B0306020202020204" pitchFamily="34" charset="0"/>
                </a:rPr>
                <a:t>Em inglês, 1ª edição em 2002</a:t>
              </a:r>
            </a:p>
          </p:txBody>
        </p:sp>
        <p:sp>
          <p:nvSpPr>
            <p:cNvPr id="15" name="CaixaDeTexto 23">
              <a:extLst>
                <a:ext uri="{FF2B5EF4-FFF2-40B4-BE49-F238E27FC236}">
                  <a16:creationId xmlns:a16="http://schemas.microsoft.com/office/drawing/2014/main" id="{B65AFA47-928E-5EEC-7903-D3D7E2157712}"/>
                </a:ext>
              </a:extLst>
            </p:cNvPr>
            <p:cNvSpPr txBox="1"/>
            <p:nvPr/>
          </p:nvSpPr>
          <p:spPr>
            <a:xfrm>
              <a:off x="141991" y="468682"/>
              <a:ext cx="2916000" cy="646331"/>
            </a:xfrm>
            <a:prstGeom prst="rect">
              <a:avLst/>
            </a:prstGeom>
            <a:solidFill>
              <a:schemeClr val="accent4">
                <a:lumMod val="20000"/>
                <a:lumOff val="8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dirty="0">
                  <a:latin typeface="Arial Nova Cond Light" panose="020B0306020202020204" pitchFamily="34" charset="0"/>
                </a:rPr>
                <a:t>1ª edição em  japonês, 4 vols. Concluído em  1926, impresso em 1928</a:t>
              </a:r>
            </a:p>
          </p:txBody>
        </p:sp>
        <p:sp>
          <p:nvSpPr>
            <p:cNvPr id="6" name="CaixaDeTexto 23">
              <a:extLst>
                <a:ext uri="{FF2B5EF4-FFF2-40B4-BE49-F238E27FC236}">
                  <a16:creationId xmlns:a16="http://schemas.microsoft.com/office/drawing/2014/main" id="{0AE487C0-BDA0-39C3-A361-42C84B2C3F74}"/>
                </a:ext>
              </a:extLst>
            </p:cNvPr>
            <p:cNvSpPr txBox="1"/>
            <p:nvPr/>
          </p:nvSpPr>
          <p:spPr>
            <a:xfrm>
              <a:off x="2637298" y="2926228"/>
              <a:ext cx="2376000" cy="307777"/>
            </a:xfrm>
            <a:prstGeom prst="rect">
              <a:avLst/>
            </a:prstGeom>
            <a:solidFill>
              <a:schemeClr val="accent4">
                <a:lumMod val="20000"/>
                <a:lumOff val="8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latin typeface="Arial Nova Cond Light" panose="020B0306020202020204" pitchFamily="34" charset="0"/>
                </a:rPr>
                <a:t>Em japonês,  10 vols. 1985</a:t>
              </a:r>
            </a:p>
          </p:txBody>
        </p:sp>
        <p:sp>
          <p:nvSpPr>
            <p:cNvPr id="21" name="CaixaDeTexto 20">
              <a:extLst>
                <a:ext uri="{FF2B5EF4-FFF2-40B4-BE49-F238E27FC236}">
                  <a16:creationId xmlns:a16="http://schemas.microsoft.com/office/drawing/2014/main" id="{BAF9A629-1157-0102-9BF8-FD7C058E3027}"/>
                </a:ext>
              </a:extLst>
            </p:cNvPr>
            <p:cNvSpPr txBox="1"/>
            <p:nvPr/>
          </p:nvSpPr>
          <p:spPr>
            <a:xfrm>
              <a:off x="4120453" y="528529"/>
              <a:ext cx="2628000" cy="288000"/>
            </a:xfrm>
            <a:prstGeom prst="rect">
              <a:avLst/>
            </a:prstGeom>
            <a:solidFill>
              <a:schemeClr val="accent4">
                <a:lumMod val="20000"/>
                <a:lumOff val="80000"/>
              </a:schemeClr>
            </a:solidFill>
          </p:spPr>
          <p:txBody>
            <a:bodyPr wrap="square" lIns="0" rIns="0">
              <a:spAutoFit/>
            </a:bodyPr>
            <a:lstStyle>
              <a:defPPr>
                <a:defRPr lang="en-US"/>
              </a:defPPr>
              <a:lvl1pPr>
                <a:defRPr sz="1200"/>
              </a:lvl1pPr>
            </a:lstStyle>
            <a:p>
              <a:r>
                <a:rPr lang="pt-BR" dirty="0">
                  <a:latin typeface="Arial Nova Cond Light" panose="020B0306020202020204" pitchFamily="34" charset="0"/>
                </a:rPr>
                <a:t>Em japonês, vols. (1, 7, 8 e 9). 1994</a:t>
              </a:r>
            </a:p>
          </p:txBody>
        </p:sp>
      </p:grpSp>
      <p:pic>
        <p:nvPicPr>
          <p:cNvPr id="25" name="Imagem 24" descr="Texto&#10;&#10;Descrição gerada automaticamente">
            <a:extLst>
              <a:ext uri="{FF2B5EF4-FFF2-40B4-BE49-F238E27FC236}">
                <a16:creationId xmlns:a16="http://schemas.microsoft.com/office/drawing/2014/main" id="{D3184CFA-1B1F-6696-4316-EFB0ADE9B5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7013" y="994549"/>
            <a:ext cx="1802674" cy="1715893"/>
          </a:xfrm>
          <a:prstGeom prst="rect">
            <a:avLst/>
          </a:prstGeom>
        </p:spPr>
      </p:pic>
      <p:pic>
        <p:nvPicPr>
          <p:cNvPr id="2" name="Picture 10">
            <a:extLst>
              <a:ext uri="{FF2B5EF4-FFF2-40B4-BE49-F238E27FC236}">
                <a16:creationId xmlns:a16="http://schemas.microsoft.com/office/drawing/2014/main" id="{23543BBA-C66D-BED8-DFEE-54DEF3AA3BB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9977" y="3336356"/>
            <a:ext cx="1816785" cy="2679606"/>
          </a:xfrm>
          <a:prstGeom prst="rect">
            <a:avLst/>
          </a:prstGeom>
          <a:noFill/>
          <a:ln w="28575">
            <a:solidFill>
              <a:srgbClr val="00B0F0"/>
            </a:solidFill>
          </a:ln>
        </p:spPr>
      </p:pic>
      <p:sp>
        <p:nvSpPr>
          <p:cNvPr id="3" name="CaixaDeTexto 2">
            <a:extLst>
              <a:ext uri="{FF2B5EF4-FFF2-40B4-BE49-F238E27FC236}">
                <a16:creationId xmlns:a16="http://schemas.microsoft.com/office/drawing/2014/main" id="{A1533AAE-BEE0-BE7F-4419-CD73C997B3F7}"/>
              </a:ext>
            </a:extLst>
          </p:cNvPr>
          <p:cNvSpPr txBox="1"/>
          <p:nvPr/>
        </p:nvSpPr>
        <p:spPr>
          <a:xfrm>
            <a:off x="4736167" y="6211678"/>
            <a:ext cx="1816176" cy="461665"/>
          </a:xfrm>
          <a:prstGeom prst="rect">
            <a:avLst/>
          </a:prstGeom>
          <a:solidFill>
            <a:schemeClr val="accent4">
              <a:lumMod val="20000"/>
              <a:lumOff val="80000"/>
            </a:schemeClr>
          </a:solidFill>
        </p:spPr>
        <p:txBody>
          <a:bodyPr wrap="square">
            <a:spAutoFit/>
          </a:bodyPr>
          <a:lstStyle>
            <a:defPPr>
              <a:defRPr lang="en-US"/>
            </a:defPPr>
            <a:lvl1pPr>
              <a:defRPr sz="1200"/>
            </a:lvl1pPr>
          </a:lstStyle>
          <a:p>
            <a:pPr algn="ctr"/>
            <a:r>
              <a:rPr lang="pt-BR" dirty="0">
                <a:latin typeface="Arial Nova Cond Light" panose="020B0306020202020204" pitchFamily="34" charset="0"/>
              </a:rPr>
              <a:t>366 dias com as palavras da Nova Moral</a:t>
            </a:r>
            <a:endParaRPr lang="pt-BR" i="1" dirty="0">
              <a:latin typeface="Arial Nova Cond Light" panose="020B0306020202020204" pitchFamily="34" charset="0"/>
            </a:endParaRPr>
          </a:p>
        </p:txBody>
      </p:sp>
      <p:pic>
        <p:nvPicPr>
          <p:cNvPr id="4" name="Imagem 3">
            <a:extLst>
              <a:ext uri="{FF2B5EF4-FFF2-40B4-BE49-F238E27FC236}">
                <a16:creationId xmlns:a16="http://schemas.microsoft.com/office/drawing/2014/main" id="{0472CB68-3F81-6F79-14D4-F2C4A18EF344}"/>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6983781" y="3429000"/>
            <a:ext cx="1907540" cy="2637790"/>
          </a:xfrm>
          <a:prstGeom prst="rect">
            <a:avLst/>
          </a:prstGeom>
          <a:ln w="28575">
            <a:solidFill>
              <a:srgbClr val="00B0F0"/>
            </a:solidFill>
          </a:ln>
        </p:spPr>
      </p:pic>
      <p:sp>
        <p:nvSpPr>
          <p:cNvPr id="11" name="CaixaDeTexto 10">
            <a:extLst>
              <a:ext uri="{FF2B5EF4-FFF2-40B4-BE49-F238E27FC236}">
                <a16:creationId xmlns:a16="http://schemas.microsoft.com/office/drawing/2014/main" id="{3C9F3F8E-B959-4321-2628-EEE037DE72BE}"/>
              </a:ext>
            </a:extLst>
          </p:cNvPr>
          <p:cNvSpPr txBox="1"/>
          <p:nvPr/>
        </p:nvSpPr>
        <p:spPr>
          <a:xfrm>
            <a:off x="6751504" y="6211678"/>
            <a:ext cx="2376000" cy="276999"/>
          </a:xfrm>
          <a:prstGeom prst="rect">
            <a:avLst/>
          </a:prstGeom>
          <a:solidFill>
            <a:schemeClr val="accent4">
              <a:lumMod val="20000"/>
              <a:lumOff val="80000"/>
            </a:schemeClr>
          </a:solidFill>
        </p:spPr>
        <p:txBody>
          <a:bodyPr wrap="square">
            <a:spAutoFit/>
          </a:bodyPr>
          <a:lstStyle>
            <a:defPPr>
              <a:defRPr lang="en-US"/>
            </a:defPPr>
            <a:lvl1pPr>
              <a:defRPr sz="1200"/>
            </a:lvl1pPr>
          </a:lstStyle>
          <a:p>
            <a:pPr algn="ctr"/>
            <a:r>
              <a:rPr lang="pt-BR" dirty="0">
                <a:latin typeface="Arial Nova Cond Light" panose="020B0306020202020204" pitchFamily="34" charset="0"/>
              </a:rPr>
              <a:t>Antropologia do </a:t>
            </a:r>
            <a:r>
              <a:rPr lang="pt-BR" i="1" dirty="0">
                <a:latin typeface="Arial Nova Cond Light" panose="020B0306020202020204" pitchFamily="34" charset="0"/>
              </a:rPr>
              <a:t>Sampou</a:t>
            </a:r>
            <a:r>
              <a:rPr lang="pt-BR" dirty="0">
                <a:latin typeface="Arial Nova Cond Light" panose="020B0306020202020204" pitchFamily="34" charset="0"/>
              </a:rPr>
              <a:t> </a:t>
            </a:r>
            <a:r>
              <a:rPr lang="pt-BR" i="1" dirty="0" err="1">
                <a:latin typeface="Arial Nova Cond Light" panose="020B0306020202020204" pitchFamily="34" charset="0"/>
              </a:rPr>
              <a:t>Yoshi</a:t>
            </a:r>
            <a:endParaRPr lang="pt-BR" i="1" dirty="0">
              <a:latin typeface="Arial Nova Cond Light" panose="020B0306020202020204" pitchFamily="34" charset="0"/>
            </a:endParaRPr>
          </a:p>
        </p:txBody>
      </p:sp>
      <p:sp>
        <p:nvSpPr>
          <p:cNvPr id="8" name="CaixaDeTexto 7">
            <a:extLst>
              <a:ext uri="{FF2B5EF4-FFF2-40B4-BE49-F238E27FC236}">
                <a16:creationId xmlns:a16="http://schemas.microsoft.com/office/drawing/2014/main" id="{DA311FEA-0271-7829-3D46-B5A35085D029}"/>
              </a:ext>
            </a:extLst>
          </p:cNvPr>
          <p:cNvSpPr txBox="1"/>
          <p:nvPr/>
        </p:nvSpPr>
        <p:spPr>
          <a:xfrm>
            <a:off x="2345197" y="6239176"/>
            <a:ext cx="2160000" cy="276999"/>
          </a:xfrm>
          <a:prstGeom prst="rect">
            <a:avLst/>
          </a:prstGeom>
          <a:solidFill>
            <a:schemeClr val="accent4">
              <a:lumMod val="20000"/>
              <a:lumOff val="80000"/>
            </a:schemeClr>
          </a:solidFill>
        </p:spPr>
        <p:txBody>
          <a:bodyPr wrap="square">
            <a:spAutoFit/>
          </a:bodyPr>
          <a:lstStyle>
            <a:defPPr>
              <a:defRPr lang="en-US"/>
            </a:defPPr>
            <a:lvl1pPr>
              <a:defRPr sz="1200"/>
            </a:lvl1pPr>
          </a:lstStyle>
          <a:p>
            <a:pPr algn="ctr"/>
            <a:r>
              <a:rPr lang="pt-BR" dirty="0">
                <a:latin typeface="Arial Nova Cond Light" panose="020B0306020202020204" pitchFamily="34" charset="0"/>
              </a:rPr>
              <a:t>Citações de </a:t>
            </a:r>
            <a:r>
              <a:rPr lang="pt-BR" i="1" dirty="0" err="1">
                <a:latin typeface="Arial Nova Cond Light" panose="020B0306020202020204" pitchFamily="34" charset="0"/>
              </a:rPr>
              <a:t>Chikuro</a:t>
            </a:r>
            <a:r>
              <a:rPr lang="pt-BR" i="1" dirty="0">
                <a:latin typeface="Arial Nova Cond Light" panose="020B0306020202020204" pitchFamily="34" charset="0"/>
              </a:rPr>
              <a:t> </a:t>
            </a:r>
            <a:r>
              <a:rPr lang="pt-BR" i="1" dirty="0" err="1">
                <a:latin typeface="Arial Nova Cond Light" panose="020B0306020202020204" pitchFamily="34" charset="0"/>
              </a:rPr>
              <a:t>Hiroike</a:t>
            </a:r>
            <a:endParaRPr lang="pt-BR" i="1" dirty="0">
              <a:latin typeface="Arial Nova Cond Light" panose="020B0306020202020204" pitchFamily="34" charset="0"/>
            </a:endParaRPr>
          </a:p>
        </p:txBody>
      </p:sp>
      <p:pic>
        <p:nvPicPr>
          <p:cNvPr id="9" name="Picture 2" descr="Uma imagem contendo comida&#10;&#10;Descrição gerada automaticamente">
            <a:extLst>
              <a:ext uri="{FF2B5EF4-FFF2-40B4-BE49-F238E27FC236}">
                <a16:creationId xmlns:a16="http://schemas.microsoft.com/office/drawing/2014/main" id="{CD2BCC31-E9A5-61AF-9FF7-D0CFDA0FB32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99667" y="3375468"/>
            <a:ext cx="1642745" cy="2722245"/>
          </a:xfrm>
          <a:prstGeom prst="rect">
            <a:avLst/>
          </a:prstGeom>
          <a:noFill/>
          <a:ln w="28575">
            <a:solidFill>
              <a:srgbClr val="00B0F0"/>
            </a:solidFill>
          </a:ln>
        </p:spPr>
      </p:pic>
    </p:spTree>
    <p:extLst>
      <p:ext uri="{BB962C8B-B14F-4D97-AF65-F5344CB8AC3E}">
        <p14:creationId xmlns:p14="http://schemas.microsoft.com/office/powerpoint/2010/main" val="772684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DCC9918-10D3-CC70-DB36-37CF917447E1}"/>
              </a:ext>
            </a:extLst>
          </p:cNvPr>
          <p:cNvSpPr txBox="1"/>
          <p:nvPr/>
        </p:nvSpPr>
        <p:spPr>
          <a:xfrm>
            <a:off x="418176" y="2171520"/>
            <a:ext cx="8307647" cy="2339102"/>
          </a:xfrm>
          <a:prstGeom prst="rect">
            <a:avLst/>
          </a:prstGeom>
          <a:solidFill>
            <a:schemeClr val="accent4">
              <a:lumMod val="40000"/>
              <a:lumOff val="60000"/>
            </a:schemeClr>
          </a:solidFill>
        </p:spPr>
        <p:txBody>
          <a:bodyPr wrap="square" rtlCol="0">
            <a:spAutoFit/>
          </a:bodyPr>
          <a:lstStyle/>
          <a:p>
            <a:pPr algn="ctr">
              <a:spcAft>
                <a:spcPts val="600"/>
              </a:spcAft>
            </a:pPr>
            <a:r>
              <a:rPr lang="pt-BR" sz="8000" b="1" dirty="0"/>
              <a:t>Fim </a:t>
            </a:r>
            <a:br>
              <a:rPr lang="pt-BR" sz="8000" b="1" dirty="0"/>
            </a:br>
            <a:r>
              <a:rPr lang="pt-BR" sz="6600" b="1" dirty="0"/>
              <a:t>Obrigado pela atenção</a:t>
            </a:r>
            <a:endParaRPr lang="pt-BR" sz="8000" b="1" dirty="0"/>
          </a:p>
        </p:txBody>
      </p:sp>
    </p:spTree>
    <p:extLst>
      <p:ext uri="{BB962C8B-B14F-4D97-AF65-F5344CB8AC3E}">
        <p14:creationId xmlns:p14="http://schemas.microsoft.com/office/powerpoint/2010/main" val="530023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Agrupar 22">
            <a:extLst>
              <a:ext uri="{FF2B5EF4-FFF2-40B4-BE49-F238E27FC236}">
                <a16:creationId xmlns:a16="http://schemas.microsoft.com/office/drawing/2014/main" id="{46EAFCD5-3781-93BF-65E4-D08526A89C80}"/>
              </a:ext>
            </a:extLst>
          </p:cNvPr>
          <p:cNvGrpSpPr/>
          <p:nvPr/>
        </p:nvGrpSpPr>
        <p:grpSpPr>
          <a:xfrm>
            <a:off x="-38716" y="183803"/>
            <a:ext cx="8857890" cy="6490394"/>
            <a:chOff x="107906" y="80127"/>
            <a:chExt cx="8857890" cy="6490394"/>
          </a:xfrm>
        </p:grpSpPr>
        <p:pic>
          <p:nvPicPr>
            <p:cNvPr id="26" name="Imagem 25" descr="Texto, Carta&#10;&#10;Descrição gerada automaticamente">
              <a:extLst>
                <a:ext uri="{FF2B5EF4-FFF2-40B4-BE49-F238E27FC236}">
                  <a16:creationId xmlns:a16="http://schemas.microsoft.com/office/drawing/2014/main" id="{4650F896-CA69-7C0E-9E17-D09CAE20D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977" y="3853081"/>
              <a:ext cx="1806248" cy="2390086"/>
            </a:xfrm>
            <a:prstGeom prst="rect">
              <a:avLst/>
            </a:prstGeom>
            <a:ln>
              <a:solidFill>
                <a:schemeClr val="bg1"/>
              </a:solidFill>
            </a:ln>
            <a:effectLst>
              <a:outerShdw blurRad="50800" dist="38100" dir="2700000" algn="tl" rotWithShape="0">
                <a:prstClr val="black">
                  <a:alpha val="40000"/>
                </a:prstClr>
              </a:outerShdw>
            </a:effectLst>
          </p:spPr>
        </p:pic>
        <p:sp>
          <p:nvSpPr>
            <p:cNvPr id="32" name="CaixaDeTexto 31">
              <a:extLst>
                <a:ext uri="{FF2B5EF4-FFF2-40B4-BE49-F238E27FC236}">
                  <a16:creationId xmlns:a16="http://schemas.microsoft.com/office/drawing/2014/main" id="{6CDE5679-A339-CA3E-9EF0-AD040577BD05}"/>
                </a:ext>
              </a:extLst>
            </p:cNvPr>
            <p:cNvSpPr txBox="1"/>
            <p:nvPr/>
          </p:nvSpPr>
          <p:spPr>
            <a:xfrm>
              <a:off x="3930543" y="6316605"/>
              <a:ext cx="904415"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Out-2013</a:t>
              </a:r>
            </a:p>
          </p:txBody>
        </p:sp>
        <p:pic>
          <p:nvPicPr>
            <p:cNvPr id="24" name="Imagem 23">
              <a:extLst>
                <a:ext uri="{FF2B5EF4-FFF2-40B4-BE49-F238E27FC236}">
                  <a16:creationId xmlns:a16="http://schemas.microsoft.com/office/drawing/2014/main" id="{30703D7D-F554-F242-DBFA-1AD716016866}"/>
                </a:ext>
              </a:extLst>
            </p:cNvPr>
            <p:cNvPicPr>
              <a:picLocks noChangeAspect="1"/>
            </p:cNvPicPr>
            <p:nvPr/>
          </p:nvPicPr>
          <p:blipFill>
            <a:blip r:embed="rId3"/>
            <a:stretch>
              <a:fillRect/>
            </a:stretch>
          </p:blipFill>
          <p:spPr>
            <a:xfrm>
              <a:off x="1383791" y="3853080"/>
              <a:ext cx="1817792" cy="2405362"/>
            </a:xfrm>
            <a:prstGeom prst="rect">
              <a:avLst/>
            </a:prstGeom>
            <a:ln>
              <a:solidFill>
                <a:schemeClr val="bg1"/>
              </a:solidFill>
            </a:ln>
            <a:effectLst>
              <a:outerShdw blurRad="50800" dist="38100" dir="2700000" algn="tl" rotWithShape="0">
                <a:prstClr val="black">
                  <a:alpha val="40000"/>
                </a:prstClr>
              </a:outerShdw>
            </a:effectLst>
          </p:spPr>
        </p:pic>
        <p:sp>
          <p:nvSpPr>
            <p:cNvPr id="33" name="CaixaDeTexto 32">
              <a:extLst>
                <a:ext uri="{FF2B5EF4-FFF2-40B4-BE49-F238E27FC236}">
                  <a16:creationId xmlns:a16="http://schemas.microsoft.com/office/drawing/2014/main" id="{AB628D28-309D-4C10-F4AD-71ED4844FC37}"/>
                </a:ext>
              </a:extLst>
            </p:cNvPr>
            <p:cNvSpPr txBox="1"/>
            <p:nvPr/>
          </p:nvSpPr>
          <p:spPr>
            <a:xfrm>
              <a:off x="1865049" y="6299070"/>
              <a:ext cx="915635"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Dez-2020</a:t>
              </a:r>
            </a:p>
          </p:txBody>
        </p:sp>
        <p:sp>
          <p:nvSpPr>
            <p:cNvPr id="40" name="Seta: para a Direita 39">
              <a:extLst>
                <a:ext uri="{FF2B5EF4-FFF2-40B4-BE49-F238E27FC236}">
                  <a16:creationId xmlns:a16="http://schemas.microsoft.com/office/drawing/2014/main" id="{1B34C3FE-728F-6691-9386-264E5C79FB18}"/>
                </a:ext>
              </a:extLst>
            </p:cNvPr>
            <p:cNvSpPr/>
            <p:nvPr/>
          </p:nvSpPr>
          <p:spPr>
            <a:xfrm flipH="1">
              <a:off x="3322312" y="4873271"/>
              <a:ext cx="252000" cy="432000"/>
            </a:xfrm>
            <a:prstGeom prst="rightArrow">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grpSp>
          <p:nvGrpSpPr>
            <p:cNvPr id="14" name="Agrupar 13">
              <a:extLst>
                <a:ext uri="{FF2B5EF4-FFF2-40B4-BE49-F238E27FC236}">
                  <a16:creationId xmlns:a16="http://schemas.microsoft.com/office/drawing/2014/main" id="{E388B426-AA0D-2983-78ED-B5D6401E3650}"/>
                </a:ext>
              </a:extLst>
            </p:cNvPr>
            <p:cNvGrpSpPr/>
            <p:nvPr/>
          </p:nvGrpSpPr>
          <p:grpSpPr>
            <a:xfrm>
              <a:off x="5670908" y="3853080"/>
              <a:ext cx="2803256" cy="1966600"/>
              <a:chOff x="7247795" y="3872346"/>
              <a:chExt cx="3737674" cy="2622134"/>
            </a:xfrm>
          </p:grpSpPr>
          <p:sp>
            <p:nvSpPr>
              <p:cNvPr id="6" name="Seta: Dobrada 5">
                <a:extLst>
                  <a:ext uri="{FF2B5EF4-FFF2-40B4-BE49-F238E27FC236}">
                    <a16:creationId xmlns:a16="http://schemas.microsoft.com/office/drawing/2014/main" id="{22BD090A-F52F-77B4-7D3A-FC3D9D87C7CE}"/>
                  </a:ext>
                </a:extLst>
              </p:cNvPr>
              <p:cNvSpPr/>
              <p:nvPr/>
            </p:nvSpPr>
            <p:spPr>
              <a:xfrm rot="10800000">
                <a:off x="7247795" y="3872346"/>
                <a:ext cx="3737674" cy="2622134"/>
              </a:xfrm>
              <a:prstGeom prst="bentArrow">
                <a:avLst>
                  <a:gd name="adj1" fmla="val 23493"/>
                  <a:gd name="adj2" fmla="val 24678"/>
                  <a:gd name="adj3" fmla="val 25000"/>
                  <a:gd name="adj4" fmla="val 43750"/>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13" name="CaixaDeTexto 12">
                <a:extLst>
                  <a:ext uri="{FF2B5EF4-FFF2-40B4-BE49-F238E27FC236}">
                    <a16:creationId xmlns:a16="http://schemas.microsoft.com/office/drawing/2014/main" id="{53C531C3-8CEB-273F-73A6-1F8317478CFF}"/>
                  </a:ext>
                </a:extLst>
              </p:cNvPr>
              <p:cNvSpPr txBox="1"/>
              <p:nvPr/>
            </p:nvSpPr>
            <p:spPr>
              <a:xfrm>
                <a:off x="7540620" y="5608546"/>
                <a:ext cx="2973463" cy="400109"/>
              </a:xfrm>
              <a:prstGeom prst="rect">
                <a:avLst/>
              </a:prstGeom>
              <a:noFill/>
            </p:spPr>
            <p:txBody>
              <a:bodyPr wrap="none" rtlCol="0">
                <a:spAutoFit/>
              </a:bodyPr>
              <a:lstStyle/>
              <a:p>
                <a:r>
                  <a:rPr lang="pt-BR" sz="1350" b="1" dirty="0">
                    <a:solidFill>
                      <a:schemeClr val="bg1"/>
                    </a:solidFill>
                    <a:latin typeface="Verdana" panose="020B0604030504040204" pitchFamily="34" charset="0"/>
                    <a:ea typeface="Verdana" panose="020B0604030504040204" pitchFamily="34" charset="0"/>
                  </a:rPr>
                  <a:t>Edição em português</a:t>
                </a:r>
              </a:p>
            </p:txBody>
          </p:sp>
        </p:grpSp>
        <p:grpSp>
          <p:nvGrpSpPr>
            <p:cNvPr id="22" name="Agrupar 21">
              <a:extLst>
                <a:ext uri="{FF2B5EF4-FFF2-40B4-BE49-F238E27FC236}">
                  <a16:creationId xmlns:a16="http://schemas.microsoft.com/office/drawing/2014/main" id="{544B7850-6FE5-EC31-1754-346B399F8264}"/>
                </a:ext>
              </a:extLst>
            </p:cNvPr>
            <p:cNvGrpSpPr/>
            <p:nvPr/>
          </p:nvGrpSpPr>
          <p:grpSpPr>
            <a:xfrm>
              <a:off x="107906" y="80127"/>
              <a:ext cx="8857890" cy="3398730"/>
              <a:chOff x="107906" y="80127"/>
              <a:chExt cx="8857890" cy="3398730"/>
            </a:xfrm>
          </p:grpSpPr>
          <p:pic>
            <p:nvPicPr>
              <p:cNvPr id="8" name="Picture 2" descr="普通道徳並に最高道徳の大綱(廣池千英著) / 古本、中古本、古書籍の通販は「日本の古本屋」 / 日本の古本屋">
                <a:extLst>
                  <a:ext uri="{FF2B5EF4-FFF2-40B4-BE49-F238E27FC236}">
                    <a16:creationId xmlns:a16="http://schemas.microsoft.com/office/drawing/2014/main" id="{7F13D232-854C-7D54-5ACF-D60FFF665EC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569" t="1652" r="4272" b="2522"/>
              <a:stretch/>
            </p:blipFill>
            <p:spPr bwMode="auto">
              <a:xfrm>
                <a:off x="2959136" y="893963"/>
                <a:ext cx="1639032" cy="2276822"/>
              </a:xfrm>
              <a:prstGeom prst="rect">
                <a:avLst/>
              </a:prstGeom>
              <a:ln>
                <a:solidFill>
                  <a:schemeClr val="bg1"/>
                </a:solidFill>
              </a:ln>
              <a:effectLst/>
              <a:extLst>
                <a:ext uri="{909E8E84-426E-40DD-AFC4-6F175D3DCCD1}">
                  <a14:hiddenFill xmlns:a14="http://schemas.microsoft.com/office/drawing/2010/main">
                    <a:solidFill>
                      <a:srgbClr val="FFFFFF"/>
                    </a:solidFill>
                  </a14:hiddenFill>
                </a:ext>
              </a:extLst>
            </p:spPr>
          </p:pic>
          <p:sp>
            <p:nvSpPr>
              <p:cNvPr id="20" name="Seta: para a Direita 19">
                <a:extLst>
                  <a:ext uri="{FF2B5EF4-FFF2-40B4-BE49-F238E27FC236}">
                    <a16:creationId xmlns:a16="http://schemas.microsoft.com/office/drawing/2014/main" id="{9E7B669D-D122-B85C-EF29-D7C41702E757}"/>
                  </a:ext>
                </a:extLst>
              </p:cNvPr>
              <p:cNvSpPr/>
              <p:nvPr/>
            </p:nvSpPr>
            <p:spPr>
              <a:xfrm>
                <a:off x="6863287" y="1903935"/>
                <a:ext cx="252000" cy="432000"/>
              </a:xfrm>
              <a:prstGeom prst="rightArrow">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21" name="Seta: para a Direita 20">
                <a:extLst>
                  <a:ext uri="{FF2B5EF4-FFF2-40B4-BE49-F238E27FC236}">
                    <a16:creationId xmlns:a16="http://schemas.microsoft.com/office/drawing/2014/main" id="{8AD571AD-8384-D6FB-8414-26D771F0470E}"/>
                  </a:ext>
                </a:extLst>
              </p:cNvPr>
              <p:cNvSpPr/>
              <p:nvPr/>
            </p:nvSpPr>
            <p:spPr>
              <a:xfrm>
                <a:off x="4687383" y="1903935"/>
                <a:ext cx="252000" cy="432000"/>
              </a:xfrm>
              <a:prstGeom prst="rightArrow">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pic>
            <p:nvPicPr>
              <p:cNvPr id="3" name="Imagem 2" descr="Tatuagem de papel&#10;&#10;Descrição gerada automaticamente com confiança baixa">
                <a:extLst>
                  <a:ext uri="{FF2B5EF4-FFF2-40B4-BE49-F238E27FC236}">
                    <a16:creationId xmlns:a16="http://schemas.microsoft.com/office/drawing/2014/main" id="{6D686BA9-57A2-76E2-2BB1-D3BAE46978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8598" y="911070"/>
                <a:ext cx="1639031" cy="2313871"/>
              </a:xfrm>
              <a:prstGeom prst="rect">
                <a:avLst/>
              </a:prstGeom>
              <a:ln>
                <a:solidFill>
                  <a:schemeClr val="bg1"/>
                </a:solidFill>
              </a:ln>
              <a:effectLst/>
            </p:spPr>
          </p:pic>
          <p:sp>
            <p:nvSpPr>
              <p:cNvPr id="29" name="CaixaDeTexto 28">
                <a:extLst>
                  <a:ext uri="{FF2B5EF4-FFF2-40B4-BE49-F238E27FC236}">
                    <a16:creationId xmlns:a16="http://schemas.microsoft.com/office/drawing/2014/main" id="{A5A1C147-265B-0D93-BCE8-3105CEA6FAD5}"/>
                  </a:ext>
                </a:extLst>
              </p:cNvPr>
              <p:cNvSpPr txBox="1"/>
              <p:nvPr/>
            </p:nvSpPr>
            <p:spPr>
              <a:xfrm>
                <a:off x="5206679" y="3224941"/>
                <a:ext cx="928459"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Nov-1974</a:t>
                </a:r>
              </a:p>
            </p:txBody>
          </p:sp>
          <p:sp>
            <p:nvSpPr>
              <p:cNvPr id="30" name="CaixaDeTexto 29">
                <a:extLst>
                  <a:ext uri="{FF2B5EF4-FFF2-40B4-BE49-F238E27FC236}">
                    <a16:creationId xmlns:a16="http://schemas.microsoft.com/office/drawing/2014/main" id="{39A26D24-6761-91C5-4934-DC727122B251}"/>
                  </a:ext>
                </a:extLst>
              </p:cNvPr>
              <p:cNvSpPr txBox="1"/>
              <p:nvPr/>
            </p:nvSpPr>
            <p:spPr>
              <a:xfrm>
                <a:off x="107906" y="3224941"/>
                <a:ext cx="2523448"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“Tratado...” impresso em 1928</a:t>
                </a:r>
              </a:p>
            </p:txBody>
          </p:sp>
          <p:pic>
            <p:nvPicPr>
              <p:cNvPr id="7" name="Imagem 6" descr="Padrão do plano de fundo&#10;&#10;Descrição gerada automaticamente com confiança média">
                <a:extLst>
                  <a:ext uri="{FF2B5EF4-FFF2-40B4-BE49-F238E27FC236}">
                    <a16:creationId xmlns:a16="http://schemas.microsoft.com/office/drawing/2014/main" id="{607E72DF-D57B-1F9B-D780-AECF6B73E5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6289" y="896188"/>
                <a:ext cx="1639031" cy="2330340"/>
              </a:xfrm>
              <a:prstGeom prst="rect">
                <a:avLst/>
              </a:prstGeom>
              <a:ln>
                <a:solidFill>
                  <a:schemeClr val="bg1"/>
                </a:solidFill>
              </a:ln>
              <a:effectLst/>
            </p:spPr>
          </p:pic>
          <p:sp>
            <p:nvSpPr>
              <p:cNvPr id="31" name="CaixaDeTexto 30">
                <a:extLst>
                  <a:ext uri="{FF2B5EF4-FFF2-40B4-BE49-F238E27FC236}">
                    <a16:creationId xmlns:a16="http://schemas.microsoft.com/office/drawing/2014/main" id="{A0A24274-D6CF-221A-2BCD-532ECF172949}"/>
                  </a:ext>
                </a:extLst>
              </p:cNvPr>
              <p:cNvSpPr txBox="1"/>
              <p:nvPr/>
            </p:nvSpPr>
            <p:spPr>
              <a:xfrm>
                <a:off x="7619070" y="3224941"/>
                <a:ext cx="901209"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Jun-1984</a:t>
                </a:r>
              </a:p>
            </p:txBody>
          </p:sp>
          <p:sp>
            <p:nvSpPr>
              <p:cNvPr id="2" name="CaixaDeTexto 1">
                <a:extLst>
                  <a:ext uri="{FF2B5EF4-FFF2-40B4-BE49-F238E27FC236}">
                    <a16:creationId xmlns:a16="http://schemas.microsoft.com/office/drawing/2014/main" id="{D929D005-6D1D-BFC3-3114-FDA55310A0C4}"/>
                  </a:ext>
                </a:extLst>
              </p:cNvPr>
              <p:cNvSpPr txBox="1"/>
              <p:nvPr/>
            </p:nvSpPr>
            <p:spPr>
              <a:xfrm>
                <a:off x="1059488" y="93573"/>
                <a:ext cx="3636000" cy="646331"/>
              </a:xfrm>
              <a:prstGeom prst="rect">
                <a:avLst/>
              </a:prstGeom>
              <a:solidFill>
                <a:schemeClr val="accent4">
                  <a:lumMod val="20000"/>
                  <a:lumOff val="80000"/>
                </a:schemeClr>
              </a:solidFill>
            </p:spPr>
            <p:txBody>
              <a:bodyPr wrap="square" rtlCol="0" anchor="ctr" anchorCtr="0">
                <a:spAutoFit/>
              </a:bodyPr>
              <a:lstStyle/>
              <a:p>
                <a:pPr algn="just"/>
                <a:r>
                  <a:rPr lang="pt-BR" sz="1200" dirty="0">
                    <a:latin typeface="Arial Nova Cond Light" panose="020B0306020202020204" pitchFamily="34" charset="0"/>
                    <a:ea typeface="Verdana" pitchFamily="34" charset="0"/>
                    <a:cs typeface="Verdana" pitchFamily="34" charset="0"/>
                  </a:rPr>
                  <a:t>Nas 146 páginas finais do “Tratado...” constam 140 máximas. São em geral textos sintéticos e foram publicadas em livreto avulso, de 1964 e 1974.</a:t>
                </a:r>
              </a:p>
            </p:txBody>
          </p:sp>
          <p:sp>
            <p:nvSpPr>
              <p:cNvPr id="4" name="CaixaDeTexto 3">
                <a:extLst>
                  <a:ext uri="{FF2B5EF4-FFF2-40B4-BE49-F238E27FC236}">
                    <a16:creationId xmlns:a16="http://schemas.microsoft.com/office/drawing/2014/main" id="{1F4A8828-0982-80AF-69D1-D4CB56D18EC7}"/>
                  </a:ext>
                </a:extLst>
              </p:cNvPr>
              <p:cNvSpPr txBox="1"/>
              <p:nvPr/>
            </p:nvSpPr>
            <p:spPr>
              <a:xfrm>
                <a:off x="4805775" y="80127"/>
                <a:ext cx="4160021" cy="646331"/>
              </a:xfrm>
              <a:prstGeom prst="rect">
                <a:avLst/>
              </a:prstGeom>
              <a:solidFill>
                <a:schemeClr val="accent4">
                  <a:lumMod val="20000"/>
                  <a:lumOff val="80000"/>
                </a:schemeClr>
              </a:solidFill>
            </p:spPr>
            <p:txBody>
              <a:bodyPr wrap="square" rtlCol="0">
                <a:spAutoFit/>
              </a:bodyPr>
              <a:lstStyle>
                <a:defPPr>
                  <a:defRPr lang="pt-BR"/>
                </a:defPPr>
                <a:lvl1pPr>
                  <a:defRPr sz="1400" b="1">
                    <a:latin typeface="Verdana" pitchFamily="34" charset="0"/>
                    <a:ea typeface="Verdana" pitchFamily="34" charset="0"/>
                    <a:cs typeface="Verdana" pitchFamily="34" charset="0"/>
                  </a:defRPr>
                </a:lvl1pPr>
              </a:lstStyle>
              <a:p>
                <a:pPr algn="just"/>
                <a:r>
                  <a:rPr lang="pt-BR" sz="1200" b="0" dirty="0">
                    <a:latin typeface="Arial Nova Cond Light" panose="020B0306020202020204" pitchFamily="34" charset="0"/>
                  </a:rPr>
                  <a:t>Do texto de 1974 foram selecionadas 65 máximas e complementadas, numa linguagem atual, de 2 a 3 páginas por máxima  </a:t>
                </a:r>
                <a:r>
                  <a:rPr lang="pt-BR" sz="1200" b="0" dirty="0">
                    <a:latin typeface="Arial Nova Cond Light" panose="020B0306020202020204" pitchFamily="34" charset="0"/>
                    <a:sym typeface="Wingdings" panose="05000000000000000000" pitchFamily="2" charset="2"/>
                  </a:rPr>
                  <a:t>  1984</a:t>
                </a:r>
                <a:endParaRPr lang="pt-BR" sz="1200" b="0" dirty="0">
                  <a:latin typeface="Arial Nova Cond Light" panose="020B0306020202020204" pitchFamily="34" charset="0"/>
                </a:endParaRPr>
              </a:p>
            </p:txBody>
          </p:sp>
          <p:sp>
            <p:nvSpPr>
              <p:cNvPr id="9" name="CaixaDeTexto 8">
                <a:extLst>
                  <a:ext uri="{FF2B5EF4-FFF2-40B4-BE49-F238E27FC236}">
                    <a16:creationId xmlns:a16="http://schemas.microsoft.com/office/drawing/2014/main" id="{6E9059D8-FF65-536B-C3EE-F69C21B7ACEC}"/>
                  </a:ext>
                </a:extLst>
              </p:cNvPr>
              <p:cNvSpPr txBox="1"/>
              <p:nvPr/>
            </p:nvSpPr>
            <p:spPr>
              <a:xfrm>
                <a:off x="3322312" y="3224941"/>
                <a:ext cx="885179"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abr-1964</a:t>
                </a:r>
              </a:p>
            </p:txBody>
          </p:sp>
          <p:pic>
            <p:nvPicPr>
              <p:cNvPr id="16" name="Imagem 15" descr="Uma imagem contendo mesa, livro, comida&#10;&#10;Descrição gerada automaticamente">
                <a:extLst>
                  <a:ext uri="{FF2B5EF4-FFF2-40B4-BE49-F238E27FC236}">
                    <a16:creationId xmlns:a16="http://schemas.microsoft.com/office/drawing/2014/main" id="{6B17FB89-4CCE-2777-8660-97A846C82DBB}"/>
                  </a:ext>
                </a:extLst>
              </p:cNvPr>
              <p:cNvPicPr>
                <a:picLocks noChangeAspect="1"/>
              </p:cNvPicPr>
              <p:nvPr/>
            </p:nvPicPr>
            <p:blipFill rotWithShape="1">
              <a:blip r:embed="rId8">
                <a:extLst>
                  <a:ext uri="{28A0092B-C50C-407E-A947-70E740481C1C}">
                    <a14:useLocalDpi xmlns:a14="http://schemas.microsoft.com/office/drawing/2010/main" val="0"/>
                  </a:ext>
                </a:extLst>
              </a:blip>
              <a:srcRect l="26348" t="9890" r="27627" b="10205"/>
              <a:stretch/>
            </p:blipFill>
            <p:spPr>
              <a:xfrm>
                <a:off x="163770" y="851684"/>
                <a:ext cx="2340570" cy="2285753"/>
              </a:xfrm>
              <a:prstGeom prst="rect">
                <a:avLst/>
              </a:prstGeom>
              <a:ln>
                <a:solidFill>
                  <a:schemeClr val="bg1"/>
                </a:solidFill>
              </a:ln>
              <a:effectLst/>
            </p:spPr>
          </p:pic>
          <p:sp>
            <p:nvSpPr>
              <p:cNvPr id="18" name="Seta: Dobrada 17">
                <a:extLst>
                  <a:ext uri="{FF2B5EF4-FFF2-40B4-BE49-F238E27FC236}">
                    <a16:creationId xmlns:a16="http://schemas.microsoft.com/office/drawing/2014/main" id="{F07A99EA-45FD-B6E2-5F0F-FF50E960279D}"/>
                  </a:ext>
                </a:extLst>
              </p:cNvPr>
              <p:cNvSpPr/>
              <p:nvPr/>
            </p:nvSpPr>
            <p:spPr>
              <a:xfrm>
                <a:off x="593387" y="321013"/>
                <a:ext cx="364433" cy="428017"/>
              </a:xfrm>
              <a:prstGeom prst="bentArrow">
                <a:avLst>
                  <a:gd name="adj1" fmla="val 35677"/>
                  <a:gd name="adj2" fmla="val 50000"/>
                  <a:gd name="adj3" fmla="val 25000"/>
                  <a:gd name="adj4" fmla="val 43750"/>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19" name="Seta: Dobrada 18">
                <a:extLst>
                  <a:ext uri="{FF2B5EF4-FFF2-40B4-BE49-F238E27FC236}">
                    <a16:creationId xmlns:a16="http://schemas.microsoft.com/office/drawing/2014/main" id="{045A69D7-261E-80EE-1705-33CDAD7DDD65}"/>
                  </a:ext>
                </a:extLst>
              </p:cNvPr>
              <p:cNvSpPr/>
              <p:nvPr/>
            </p:nvSpPr>
            <p:spPr>
              <a:xfrm flipV="1">
                <a:off x="2528706" y="929008"/>
                <a:ext cx="364433" cy="428017"/>
              </a:xfrm>
              <a:prstGeom prst="bentArrow">
                <a:avLst>
                  <a:gd name="adj1" fmla="val 35677"/>
                  <a:gd name="adj2" fmla="val 50000"/>
                  <a:gd name="adj3" fmla="val 25000"/>
                  <a:gd name="adj4" fmla="val 43750"/>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grpSp>
      </p:grpSp>
    </p:spTree>
    <p:extLst>
      <p:ext uri="{BB962C8B-B14F-4D97-AF65-F5344CB8AC3E}">
        <p14:creationId xmlns:p14="http://schemas.microsoft.com/office/powerpoint/2010/main" val="2852542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2AC424D-8C8F-4DA2-B3C6-CF45C447EA59}"/>
              </a:ext>
            </a:extLst>
          </p:cNvPr>
          <p:cNvSpPr txBox="1"/>
          <p:nvPr/>
        </p:nvSpPr>
        <p:spPr>
          <a:xfrm>
            <a:off x="894522" y="536881"/>
            <a:ext cx="7354956" cy="1585049"/>
          </a:xfrm>
          <a:prstGeom prst="rect">
            <a:avLst/>
          </a:prstGeom>
          <a:solidFill>
            <a:srgbClr val="FFFF00"/>
          </a:solidFill>
        </p:spPr>
        <p:txBody>
          <a:bodyPr wrap="square">
            <a:spAutoFit/>
          </a:bodyPr>
          <a:lstStyle/>
          <a:p>
            <a:pPr lvl="0" algn="ctr">
              <a:lnSpc>
                <a:spcPct val="115000"/>
              </a:lnSpc>
              <a:spcAft>
                <a:spcPts val="600"/>
              </a:spcAft>
            </a:pPr>
            <a:r>
              <a:rPr lang="pt-BR" sz="4000" b="1" dirty="0">
                <a:latin typeface="Arial" panose="020B0604020202020204" pitchFamily="34" charset="0"/>
                <a:cs typeface="Arial" panose="020B0604020202020204" pitchFamily="34" charset="0"/>
              </a:rPr>
              <a:t>Comentários sobre </a:t>
            </a:r>
          </a:p>
          <a:p>
            <a:pPr lvl="0" algn="ctr">
              <a:lnSpc>
                <a:spcPct val="115000"/>
              </a:lnSpc>
              <a:spcAft>
                <a:spcPts val="600"/>
              </a:spcAft>
            </a:pPr>
            <a:r>
              <a:rPr lang="pt-BR" sz="4000" b="1" dirty="0">
                <a:latin typeface="Arial" panose="020B0604020202020204" pitchFamily="34" charset="0"/>
                <a:cs typeface="Arial" panose="020B0604020202020204" pitchFamily="34" charset="0"/>
              </a:rPr>
              <a:t>a Máxima </a:t>
            </a:r>
            <a:r>
              <a:rPr lang="pt-BR" sz="4000" b="1">
                <a:latin typeface="Arial" panose="020B0604020202020204" pitchFamily="34" charset="0"/>
                <a:cs typeface="Arial" panose="020B0604020202020204" pitchFamily="34" charset="0"/>
              </a:rPr>
              <a:t>n</a:t>
            </a:r>
            <a:r>
              <a:rPr lang="pt-BR" sz="4000" b="1" baseline="30000">
                <a:latin typeface="Arial" panose="020B0604020202020204" pitchFamily="34" charset="0"/>
                <a:cs typeface="Arial" panose="020B0604020202020204" pitchFamily="34" charset="0"/>
              </a:rPr>
              <a:t>o</a:t>
            </a:r>
            <a:r>
              <a:rPr lang="pt-BR" sz="4000" b="1">
                <a:latin typeface="Arial" panose="020B0604020202020204" pitchFamily="34" charset="0"/>
                <a:cs typeface="Arial" panose="020B0604020202020204" pitchFamily="34" charset="0"/>
              </a:rPr>
              <a:t>  26</a:t>
            </a:r>
            <a:endParaRPr lang="pt-BR" sz="4000" b="1" dirty="0">
              <a:latin typeface="Arial" panose="020B0604020202020204" pitchFamily="34" charset="0"/>
              <a:cs typeface="Arial" panose="020B0604020202020204" pitchFamily="34" charset="0"/>
            </a:endParaRPr>
          </a:p>
        </p:txBody>
      </p:sp>
      <p:sp>
        <p:nvSpPr>
          <p:cNvPr id="7" name="CaixaDeTexto 6">
            <a:extLst>
              <a:ext uri="{FF2B5EF4-FFF2-40B4-BE49-F238E27FC236}">
                <a16:creationId xmlns:a16="http://schemas.microsoft.com/office/drawing/2014/main" id="{617E9007-4B41-C3AF-C246-07AC702CA937}"/>
              </a:ext>
            </a:extLst>
          </p:cNvPr>
          <p:cNvSpPr txBox="1"/>
          <p:nvPr/>
        </p:nvSpPr>
        <p:spPr>
          <a:xfrm>
            <a:off x="710220" y="4120545"/>
            <a:ext cx="7462230" cy="830997"/>
          </a:xfrm>
          <a:prstGeom prst="rect">
            <a:avLst/>
          </a:prstGeom>
          <a:solidFill>
            <a:schemeClr val="accent4">
              <a:lumMod val="20000"/>
              <a:lumOff val="80000"/>
            </a:schemeClr>
          </a:solidFill>
        </p:spPr>
        <p:txBody>
          <a:bodyPr wrap="square">
            <a:spAutoFit/>
          </a:bodyPr>
          <a:lstStyle/>
          <a:p>
            <a:endParaRPr lang="pt-BR" altLang="ja-JP" sz="1600" b="1" dirty="0">
              <a:effectLst/>
              <a:latin typeface="Verdana" panose="020B0604030504040204" pitchFamily="34" charset="0"/>
              <a:ea typeface="Meiryo" panose="020B0604030504040204" pitchFamily="34" charset="-128"/>
              <a:cs typeface="Meiryo" panose="020B0604030504040204" pitchFamily="34" charset="-128"/>
            </a:endParaRPr>
          </a:p>
          <a:p>
            <a:pPr algn="ctr"/>
            <a:r>
              <a:rPr lang="ja-JP" altLang="pt-BR" sz="3200" b="1">
                <a:effectLst/>
                <a:latin typeface="Verdana" panose="020B0604030504040204" pitchFamily="34" charset="0"/>
                <a:ea typeface="Meiryo" panose="020B0604030504040204" pitchFamily="34" charset="-128"/>
                <a:cs typeface="Meiryo" panose="020B0604030504040204" pitchFamily="34" charset="-128"/>
              </a:rPr>
              <a:t>大小の事変みな箴戒となす</a:t>
            </a:r>
            <a:endParaRPr lang="pt-BR" sz="1200" dirty="0"/>
          </a:p>
        </p:txBody>
      </p:sp>
      <p:sp>
        <p:nvSpPr>
          <p:cNvPr id="16" name="CaixaDeTexto 15">
            <a:extLst>
              <a:ext uri="{FF2B5EF4-FFF2-40B4-BE49-F238E27FC236}">
                <a16:creationId xmlns:a16="http://schemas.microsoft.com/office/drawing/2014/main" id="{B076F212-C67F-83E0-D444-3246048C05D9}"/>
              </a:ext>
            </a:extLst>
          </p:cNvPr>
          <p:cNvSpPr txBox="1"/>
          <p:nvPr/>
        </p:nvSpPr>
        <p:spPr>
          <a:xfrm>
            <a:off x="262545" y="2736502"/>
            <a:ext cx="8519505" cy="954107"/>
          </a:xfrm>
          <a:prstGeom prst="rect">
            <a:avLst/>
          </a:prstGeom>
          <a:noFill/>
        </p:spPr>
        <p:txBody>
          <a:bodyPr wrap="square">
            <a:spAutoFit/>
          </a:bodyPr>
          <a:lstStyle/>
          <a:p>
            <a:pPr algn="just"/>
            <a:r>
              <a:rPr lang="pt-BR" sz="2800" b="1">
                <a:effectLst/>
                <a:latin typeface="Verdana" panose="020B0604030504040204" pitchFamily="34" charset="0"/>
                <a:ea typeface="MS Mincho" panose="02020609040205080304" pitchFamily="49" charset="-128"/>
                <a:cs typeface="Meiryo" panose="020B0604030504040204" pitchFamily="34" charset="-128"/>
              </a:rPr>
              <a:t>Todo incidente, grave ou pequeno, é um aviso para se atentar </a:t>
            </a:r>
            <a:endParaRPr lang="pt-BR" sz="2800" dirty="0"/>
          </a:p>
        </p:txBody>
      </p:sp>
      <p:sp>
        <p:nvSpPr>
          <p:cNvPr id="2" name="CaixaDeTexto 1">
            <a:extLst>
              <a:ext uri="{FF2B5EF4-FFF2-40B4-BE49-F238E27FC236}">
                <a16:creationId xmlns:a16="http://schemas.microsoft.com/office/drawing/2014/main" id="{CB599447-1679-1D29-78A6-22E07C764DFA}"/>
              </a:ext>
            </a:extLst>
          </p:cNvPr>
          <p:cNvSpPr txBox="1"/>
          <p:nvPr/>
        </p:nvSpPr>
        <p:spPr>
          <a:xfrm>
            <a:off x="894522" y="5859454"/>
            <a:ext cx="7803748" cy="461665"/>
          </a:xfrm>
          <a:prstGeom prst="rect">
            <a:avLst/>
          </a:prstGeom>
          <a:noFill/>
        </p:spPr>
        <p:txBody>
          <a:bodyPr wrap="square">
            <a:spAutoFit/>
          </a:bodyPr>
          <a:lstStyle/>
          <a:p>
            <a:pPr algn="ctr"/>
            <a:r>
              <a:rPr lang="pl-PL" sz="2400" i="1">
                <a:effectLst/>
                <a:latin typeface="Souvenir Lt BT" panose="02080503040505020303" pitchFamily="18" charset="0"/>
                <a:ea typeface="MS Mincho" panose="02020609040205080304" pitchFamily="49" charset="-128"/>
                <a:cs typeface="Meiryo" panose="020B0604030504040204" pitchFamily="34" charset="-128"/>
              </a:rPr>
              <a:t>Daishou No Jihen Mina Shinkai To Nasu </a:t>
            </a:r>
            <a:endParaRPr lang="pt-BR" sz="2400" i="1" dirty="0">
              <a:latin typeface="Souvenir Lt BT" panose="02080503040505020303" pitchFamily="18" charset="0"/>
            </a:endParaRPr>
          </a:p>
        </p:txBody>
      </p:sp>
    </p:spTree>
    <p:extLst>
      <p:ext uri="{BB962C8B-B14F-4D97-AF65-F5344CB8AC3E}">
        <p14:creationId xmlns:p14="http://schemas.microsoft.com/office/powerpoint/2010/main" val="1568014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09CC929-0B78-B2B9-30A6-0E9603D7039C}"/>
              </a:ext>
            </a:extLst>
          </p:cNvPr>
          <p:cNvSpPr txBox="1"/>
          <p:nvPr/>
        </p:nvSpPr>
        <p:spPr>
          <a:xfrm>
            <a:off x="114299" y="39604"/>
            <a:ext cx="8886825" cy="646331"/>
          </a:xfrm>
          <a:prstGeom prst="rect">
            <a:avLst/>
          </a:prstGeom>
          <a:noFill/>
        </p:spPr>
        <p:txBody>
          <a:bodyPr wrap="square">
            <a:spAutoFit/>
          </a:bodyPr>
          <a:lstStyle/>
          <a:p>
            <a:pPr marL="342900" indent="-342900">
              <a:buAutoNum type="arabicPeriod"/>
            </a:pPr>
            <a:r>
              <a:rPr lang="pt-BR" b="1">
                <a:effectLst/>
                <a:highlight>
                  <a:srgbClr val="FFFF00"/>
                </a:highlight>
                <a:latin typeface="Verdana" panose="020B0604030504040204" pitchFamily="34" charset="0"/>
                <a:ea typeface="Meiryo" panose="020B0604030504040204" pitchFamily="34" charset="-128"/>
                <a:cs typeface="Meiryo" panose="020B0604030504040204" pitchFamily="34" charset="-128"/>
              </a:rPr>
              <a:t>Máxima 26 </a:t>
            </a:r>
            <a:r>
              <a:rPr lang="pt-BR"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no </a:t>
            </a:r>
            <a:r>
              <a:rPr lang="pt-BR" sz="18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Tratado da Ciência da Moral, vol. 9</a:t>
            </a:r>
          </a:p>
          <a:p>
            <a:r>
              <a:rPr lang="pt-BR" b="1" dirty="0">
                <a:latin typeface="Verdana" panose="020B0604030504040204" pitchFamily="34" charset="0"/>
                <a:ea typeface="Meiryo" panose="020B0604030504040204" pitchFamily="34" charset="-128"/>
                <a:cs typeface="Meiryo" panose="020B0604030504040204" pitchFamily="34" charset="-128"/>
              </a:rPr>
              <a:t>                                          </a:t>
            </a:r>
            <a:r>
              <a:rPr lang="pt-BR" sz="1800" dirty="0">
                <a:effectLst/>
                <a:latin typeface="Verdana" panose="020B0604030504040204" pitchFamily="34" charset="0"/>
                <a:ea typeface="Meiryo" panose="020B0604030504040204" pitchFamily="34" charset="-128"/>
                <a:cs typeface="Meiryo" panose="020B0604030504040204" pitchFamily="34" charset="-128"/>
              </a:rPr>
              <a:t>(</a:t>
            </a:r>
            <a:r>
              <a:rPr lang="pt-BR" sz="1800" b="1"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redação original de 1926</a:t>
            </a:r>
            <a:r>
              <a:rPr lang="pt-BR" sz="1800" dirty="0">
                <a:effectLst/>
                <a:latin typeface="Verdana" panose="020B0604030504040204" pitchFamily="34" charset="0"/>
                <a:ea typeface="Meiryo" panose="020B0604030504040204" pitchFamily="34" charset="-128"/>
                <a:cs typeface="Meiryo" panose="020B0604030504040204" pitchFamily="34" charset="-128"/>
              </a:rPr>
              <a:t>)</a:t>
            </a:r>
            <a:endParaRPr lang="pt-BR" dirty="0"/>
          </a:p>
        </p:txBody>
      </p:sp>
      <p:sp>
        <p:nvSpPr>
          <p:cNvPr id="3" name="CaixaDeTexto 2">
            <a:extLst>
              <a:ext uri="{FF2B5EF4-FFF2-40B4-BE49-F238E27FC236}">
                <a16:creationId xmlns:a16="http://schemas.microsoft.com/office/drawing/2014/main" id="{8F98C9A1-0BD4-7C40-3F99-397E9F5C4224}"/>
              </a:ext>
            </a:extLst>
          </p:cNvPr>
          <p:cNvSpPr txBox="1"/>
          <p:nvPr/>
        </p:nvSpPr>
        <p:spPr>
          <a:xfrm>
            <a:off x="114299" y="690006"/>
            <a:ext cx="8856000" cy="6124754"/>
          </a:xfrm>
          <a:prstGeom prst="rect">
            <a:avLst/>
          </a:prstGeom>
          <a:noFill/>
        </p:spPr>
        <p:txBody>
          <a:bodyPr wrap="square">
            <a:spAutoFit/>
          </a:bodyPr>
          <a:lstStyle/>
          <a:p>
            <a:pPr algn="just">
              <a:lnSpc>
                <a:spcPts val="2800"/>
              </a:lnSpc>
            </a:pPr>
            <a:r>
              <a:rPr lang="pt-BR" sz="2000" dirty="0">
                <a:effectLst/>
                <a:latin typeface="Verdana" panose="020B0604030504040204" pitchFamily="34" charset="0"/>
                <a:ea typeface="Meiryo" panose="020B0604030504040204" pitchFamily="34" charset="-128"/>
                <a:cs typeface="Meiryo" panose="020B0604030504040204" pitchFamily="34" charset="-128"/>
              </a:rPr>
              <a:t>Todo incidente, grande ou pequeno, é um aviso que deve ser levado em consideração. Na prática da moralidade suprema, não se discute se o local, o momento ou a posição são favoráveis ou ominosos </a:t>
            </a:r>
            <a:r>
              <a:rPr lang="pt-BR" sz="1400" dirty="0">
                <a:effectLst/>
                <a:latin typeface="Verdana" panose="020B0604030504040204" pitchFamily="34" charset="0"/>
                <a:ea typeface="Meiryo" panose="020B0604030504040204" pitchFamily="34" charset="-128"/>
                <a:cs typeface="Meiryo" panose="020B0604030504040204" pitchFamily="34" charset="-128"/>
              </a:rPr>
              <a:t>(infeliz, azarado, inadequado) </a:t>
            </a:r>
            <a:r>
              <a:rPr lang="pt-BR" sz="2000" dirty="0">
                <a:effectLst/>
                <a:latin typeface="Verdana" panose="020B0604030504040204" pitchFamily="34" charset="0"/>
                <a:ea typeface="Meiryo" panose="020B0604030504040204" pitchFamily="34" charset="-128"/>
                <a:cs typeface="Meiryo" panose="020B0604030504040204" pitchFamily="34" charset="-128"/>
              </a:rPr>
              <a:t>— como era comum na astrologia e outras práticas semelhantes da antiguidade — e nem se adotam crenças supersticiosas. Por outro lado, </a:t>
            </a:r>
            <a:r>
              <a:rPr lang="pt-BR" sz="2000" dirty="0">
                <a:effectLst/>
                <a:latin typeface="Verdana" panose="020B0604030504040204" pitchFamily="34" charset="0"/>
                <a:ea typeface="Meiryo" panose="020B0604030504040204" pitchFamily="34" charset="-128"/>
                <a:cs typeface="Verdana" panose="020B0604030504040204" pitchFamily="34" charset="0"/>
              </a:rPr>
              <a:t>é</a:t>
            </a:r>
            <a:r>
              <a:rPr lang="pt-BR" sz="2000" dirty="0">
                <a:effectLst/>
                <a:latin typeface="Verdana" panose="020B0604030504040204" pitchFamily="34" charset="0"/>
                <a:ea typeface="Meiryo" panose="020B0604030504040204" pitchFamily="34" charset="-128"/>
                <a:cs typeface="Meiryo" panose="020B0604030504040204" pitchFamily="34" charset="-128"/>
              </a:rPr>
              <a:t> bem verdade que toda a ascens</a:t>
            </a:r>
            <a:r>
              <a:rPr lang="pt-BR" sz="2000" dirty="0">
                <a:effectLst/>
                <a:latin typeface="Verdana" panose="020B0604030504040204" pitchFamily="34" charset="0"/>
                <a:ea typeface="Meiryo" panose="020B0604030504040204" pitchFamily="34" charset="-128"/>
                <a:cs typeface="Verdana" panose="020B0604030504040204" pitchFamily="34" charset="0"/>
              </a:rPr>
              <a:t>ã</a:t>
            </a:r>
            <a:r>
              <a:rPr lang="pt-BR" sz="2000" dirty="0">
                <a:effectLst/>
                <a:latin typeface="Verdana" panose="020B0604030504040204" pitchFamily="34" charset="0"/>
                <a:ea typeface="Meiryo" panose="020B0604030504040204" pitchFamily="34" charset="-128"/>
                <a:cs typeface="Meiryo" panose="020B0604030504040204" pitchFamily="34" charset="-128"/>
              </a:rPr>
              <a:t>o ou queda, sucesso ou fracasso, n</a:t>
            </a:r>
            <a:r>
              <a:rPr lang="pt-BR" sz="2000" dirty="0">
                <a:effectLst/>
                <a:latin typeface="Verdana" panose="020B0604030504040204" pitchFamily="34" charset="0"/>
                <a:ea typeface="Meiryo" panose="020B0604030504040204" pitchFamily="34" charset="-128"/>
                <a:cs typeface="Verdana" panose="020B0604030504040204" pitchFamily="34" charset="0"/>
              </a:rPr>
              <a:t>ã</a:t>
            </a:r>
            <a:r>
              <a:rPr lang="pt-BR" sz="2000" dirty="0">
                <a:effectLst/>
                <a:latin typeface="Verdana" panose="020B0604030504040204" pitchFamily="34" charset="0"/>
                <a:ea typeface="Meiryo" panose="020B0604030504040204" pitchFamily="34" charset="-128"/>
                <a:cs typeface="Meiryo" panose="020B0604030504040204" pitchFamily="34" charset="-128"/>
              </a:rPr>
              <a:t>o </a:t>
            </a:r>
            <a:r>
              <a:rPr lang="pt-BR" sz="2000" dirty="0">
                <a:effectLst/>
                <a:latin typeface="Verdana" panose="020B0604030504040204" pitchFamily="34" charset="0"/>
                <a:ea typeface="Meiryo" panose="020B0604030504040204" pitchFamily="34" charset="-128"/>
                <a:cs typeface="Verdana" panose="020B0604030504040204" pitchFamily="34" charset="0"/>
              </a:rPr>
              <a:t>é</a:t>
            </a:r>
            <a:r>
              <a:rPr lang="pt-BR" sz="2000" dirty="0">
                <a:effectLst/>
                <a:latin typeface="Verdana" panose="020B0604030504040204" pitchFamily="34" charset="0"/>
                <a:ea typeface="Meiryo" panose="020B0604030504040204" pitchFamily="34" charset="-128"/>
                <a:cs typeface="Meiryo" panose="020B0604030504040204" pitchFamily="34" charset="-128"/>
              </a:rPr>
              <a:t> um resultado instant</a:t>
            </a:r>
            <a:r>
              <a:rPr lang="pt-BR" sz="2000" dirty="0">
                <a:effectLst/>
                <a:latin typeface="Verdana" panose="020B0604030504040204" pitchFamily="34" charset="0"/>
                <a:ea typeface="Meiryo" panose="020B0604030504040204" pitchFamily="34" charset="-128"/>
                <a:cs typeface="Verdana" panose="020B0604030504040204" pitchFamily="34" charset="0"/>
              </a:rPr>
              <a:t>â</a:t>
            </a:r>
            <a:r>
              <a:rPr lang="pt-BR" sz="2000" dirty="0">
                <a:effectLst/>
                <a:latin typeface="Verdana" panose="020B0604030504040204" pitchFamily="34" charset="0"/>
                <a:ea typeface="Meiryo" panose="020B0604030504040204" pitchFamily="34" charset="-128"/>
                <a:cs typeface="Meiryo" panose="020B0604030504040204" pitchFamily="34" charset="-128"/>
              </a:rPr>
              <a:t>neo; um incidente importante </a:t>
            </a:r>
            <a:r>
              <a:rPr lang="pt-BR" sz="2000" dirty="0">
                <a:effectLst/>
                <a:latin typeface="Verdana" panose="020B0604030504040204" pitchFamily="34" charset="0"/>
                <a:ea typeface="Meiryo" panose="020B0604030504040204" pitchFamily="34" charset="-128"/>
                <a:cs typeface="Verdana" panose="020B0604030504040204" pitchFamily="34" charset="0"/>
              </a:rPr>
              <a:t>é</a:t>
            </a:r>
            <a:r>
              <a:rPr lang="pt-BR" sz="2000" dirty="0">
                <a:effectLst/>
                <a:latin typeface="Verdana" panose="020B0604030504040204" pitchFamily="34" charset="0"/>
                <a:ea typeface="Meiryo" panose="020B0604030504040204" pitchFamily="34" charset="-128"/>
                <a:cs typeface="Meiryo" panose="020B0604030504040204" pitchFamily="34" charset="-128"/>
              </a:rPr>
              <a:t> sempre prenunciado por outros menores. Isto não é a mesma superstição que se acredita entre algumas religiões ou pessoas ignorantes. Está registrado nos ensinamentos dos Grandes Mestres e é também uma verdade infalível comprovada pela história e pela experiência humana. Portanto, quando algum incidente acontece, seja o que for, devemos prestar a máxima atenção e estar alerta, tomando todas as medidas para evitar um grande desastre. </a:t>
            </a:r>
          </a:p>
          <a:p>
            <a:pPr algn="just"/>
            <a:r>
              <a:rPr lang="pt-BR" sz="1400" dirty="0">
                <a:solidFill>
                  <a:srgbClr val="EE0000"/>
                </a:solidFill>
                <a:effectLst/>
                <a:latin typeface="Verdana" panose="020B0604030504040204" pitchFamily="34" charset="0"/>
                <a:ea typeface="Meiryo" panose="020B0604030504040204" pitchFamily="34" charset="-128"/>
                <a:cs typeface="Meiryo" panose="020B0604030504040204" pitchFamily="34" charset="-128"/>
              </a:rPr>
              <a:t>[No Japão recentemente (1928) ocorreram sucessivamente – no âmbito nacional e social – desastres naturais e outros incidentes difíceis de controlar, mas é lamentável que políticos, empresários e até mesmo educadores não demonstrem nenhuma atitude de autorreflexão]</a:t>
            </a:r>
            <a:endParaRPr lang="pt-BR" dirty="0"/>
          </a:p>
        </p:txBody>
      </p:sp>
    </p:spTree>
    <p:extLst>
      <p:ext uri="{BB962C8B-B14F-4D97-AF65-F5344CB8AC3E}">
        <p14:creationId xmlns:p14="http://schemas.microsoft.com/office/powerpoint/2010/main" val="86071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8AC5FD1-CEEB-0810-D5AB-50184AB97A25}"/>
              </a:ext>
            </a:extLst>
          </p:cNvPr>
          <p:cNvSpPr txBox="1"/>
          <p:nvPr/>
        </p:nvSpPr>
        <p:spPr>
          <a:xfrm>
            <a:off x="139226" y="7159"/>
            <a:ext cx="8774349"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1a.</a:t>
            </a:r>
            <a:r>
              <a:rPr lang="pt-BR" sz="2400"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2400" b="1">
                <a:effectLst/>
                <a:highlight>
                  <a:srgbClr val="FFFF00"/>
                </a:highlight>
                <a:latin typeface="Verdana" panose="020B0604030504040204" pitchFamily="34" charset="0"/>
                <a:ea typeface="Meiryo" panose="020B0604030504040204" pitchFamily="34" charset="-128"/>
                <a:cs typeface="Meiryo" panose="020B0604030504040204" pitchFamily="34" charset="-128"/>
              </a:rPr>
              <a:t>Máxima 26 </a:t>
            </a:r>
            <a:r>
              <a:rPr lang="pt-BR">
                <a:effectLst/>
                <a:highlight>
                  <a:srgbClr val="FFFF00"/>
                </a:highlight>
                <a:latin typeface="Verdana" panose="020B0604030504040204" pitchFamily="34" charset="0"/>
                <a:ea typeface="Meiryo" panose="020B0604030504040204" pitchFamily="34" charset="-128"/>
                <a:cs typeface="Meiryo" panose="020B0604030504040204" pitchFamily="34" charset="-128"/>
              </a:rPr>
              <a:t>(na edição </a:t>
            </a:r>
            <a:r>
              <a:rPr lang="pt-BR"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revisada em 1984)</a:t>
            </a:r>
            <a:endParaRPr lang="pt-BR" sz="2400" dirty="0"/>
          </a:p>
        </p:txBody>
      </p:sp>
      <p:sp>
        <p:nvSpPr>
          <p:cNvPr id="6" name="CaixaDeTexto 5">
            <a:extLst>
              <a:ext uri="{FF2B5EF4-FFF2-40B4-BE49-F238E27FC236}">
                <a16:creationId xmlns:a16="http://schemas.microsoft.com/office/drawing/2014/main" id="{DAC84045-DD9D-2672-4965-00C1390F043E}"/>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4" name="CaixaDeTexto 3">
            <a:extLst>
              <a:ext uri="{FF2B5EF4-FFF2-40B4-BE49-F238E27FC236}">
                <a16:creationId xmlns:a16="http://schemas.microsoft.com/office/drawing/2014/main" id="{E2147F03-B1EA-3C7B-AD24-88116E4E9F67}"/>
              </a:ext>
            </a:extLst>
          </p:cNvPr>
          <p:cNvSpPr txBox="1"/>
          <p:nvPr/>
        </p:nvSpPr>
        <p:spPr>
          <a:xfrm>
            <a:off x="263370" y="824403"/>
            <a:ext cx="8683150" cy="5590248"/>
          </a:xfrm>
          <a:prstGeom prst="rect">
            <a:avLst/>
          </a:prstGeom>
          <a:noFill/>
        </p:spPr>
        <p:txBody>
          <a:bodyPr wrap="square">
            <a:spAutoFit/>
          </a:bodyPr>
          <a:lstStyle/>
          <a:p>
            <a:pPr algn="just">
              <a:spcAft>
                <a:spcPts val="1800"/>
              </a:spcAft>
              <a:buNone/>
            </a:pPr>
            <a:r>
              <a:rPr lang="x-none" sz="22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26. </a:t>
            </a:r>
            <a:r>
              <a:rPr lang="pt-BR" sz="22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Todo i</a:t>
            </a:r>
            <a:r>
              <a:rPr lang="x-none" sz="22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ncidente</a:t>
            </a:r>
            <a:r>
              <a:rPr lang="pt-BR" sz="22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a:t>
            </a:r>
            <a:r>
              <a:rPr lang="x-none" sz="22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grave ou </a:t>
            </a:r>
            <a:r>
              <a:rPr lang="pt-BR" sz="22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pequeno, é</a:t>
            </a:r>
            <a:r>
              <a:rPr lang="x-none" sz="22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um aviso</a:t>
            </a:r>
            <a:r>
              <a:rPr lang="pt-BR" sz="22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para se atentar </a:t>
            </a:r>
          </a:p>
          <a:p>
            <a:pPr algn="just">
              <a:lnSpc>
                <a:spcPts val="2900"/>
              </a:lnSpc>
              <a:spcAft>
                <a:spcPts val="600"/>
              </a:spcAft>
              <a:buNone/>
            </a:pPr>
            <a:r>
              <a:rPr lang="x-none" sz="22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Esta máxima refere-se ao estado mental capaz de evitar antecipadamente os incidentes e infortúnios.</a:t>
            </a:r>
            <a:endParaRPr lang="pt-BR" sz="22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lnSpc>
                <a:spcPts val="2900"/>
              </a:lnSpc>
              <a:spcAft>
                <a:spcPts val="600"/>
              </a:spcAft>
              <a:buNone/>
            </a:pPr>
            <a:r>
              <a:rPr lang="x-none" sz="22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a:t>
            </a:r>
            <a:r>
              <a:rPr lang="x-none" sz="2200" i="1"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Incidente</a:t>
            </a:r>
            <a:r>
              <a:rPr lang="x-none" sz="22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a:t>
            </a:r>
            <a:r>
              <a:rPr lang="pt-BR" sz="22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é um</a:t>
            </a:r>
            <a:r>
              <a:rPr lang="x-none" sz="22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fato anorma</a:t>
            </a:r>
            <a:r>
              <a:rPr lang="pt-BR" sz="22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l</a:t>
            </a:r>
            <a:r>
              <a:rPr lang="x-none" sz="22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e “</a:t>
            </a:r>
            <a:r>
              <a:rPr lang="x-none" sz="2200" i="1"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aviso</a:t>
            </a:r>
            <a:r>
              <a:rPr lang="x-none" sz="22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quer dizer advertência ou um “</a:t>
            </a:r>
            <a:r>
              <a:rPr lang="x-none" sz="2200" i="1"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sinal</a:t>
            </a:r>
            <a:r>
              <a:rPr lang="x-none" sz="22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a:t>
            </a:r>
            <a:r>
              <a:rPr lang="x-none" sz="2200" i="1"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de</a:t>
            </a:r>
            <a:r>
              <a:rPr lang="x-none" sz="22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a:t>
            </a:r>
            <a:r>
              <a:rPr lang="x-none" sz="2200" i="1"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alerta</a:t>
            </a:r>
            <a:r>
              <a:rPr lang="x-none" sz="22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Em suma, esta máxima nos ensina que </a:t>
            </a:r>
            <a:r>
              <a:rPr lang="x-none" sz="2200" dirty="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na vida cotidiana – quando nos defrontamos com fatos e acontecimentos anormais, sejam eles graves ou </a:t>
            </a:r>
            <a:r>
              <a:rPr lang="pt-BR" sz="2200" dirty="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pequenos</a:t>
            </a:r>
            <a:r>
              <a:rPr lang="x-none" sz="2200" dirty="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 –, devemos aproveitar a oportunidade para uma reflexão e ficar muito atento de modo a evitar antecipadamente incidentes e infortúnios</a:t>
            </a:r>
            <a:r>
              <a:rPr lang="x-none" sz="22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a:t>
            </a:r>
            <a:endParaRPr lang="pt-BR" sz="22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lnSpc>
                <a:spcPts val="2900"/>
              </a:lnSpc>
              <a:spcAft>
                <a:spcPts val="600"/>
              </a:spcAft>
              <a:buNone/>
            </a:pPr>
            <a:r>
              <a:rPr lang="x-none" sz="22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No clássico chinês </a:t>
            </a:r>
            <a:r>
              <a:rPr lang="x-none" sz="2200" i="1"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I Ching</a:t>
            </a:r>
            <a:r>
              <a:rPr lang="x-none" sz="22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se encontra um aforismo que diz: “</a:t>
            </a:r>
            <a:r>
              <a:rPr lang="x-none" sz="2200" i="1"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Incidentes como o do súdito que assassina o soberano, ou o do filho que assassina o pai nunca ocorrem repentinamente; são resultados acumulados de pequenos desentendimentos e insatisfações do dia-a-dia</a:t>
            </a:r>
            <a:r>
              <a:rPr lang="x-none" sz="22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a:t>
            </a:r>
            <a:endParaRPr lang="pt-BR" sz="22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65902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B4E43434-798C-8F26-5B35-6F4482EFE2C7}"/>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3" name="CaixaDeTexto 2">
            <a:extLst>
              <a:ext uri="{FF2B5EF4-FFF2-40B4-BE49-F238E27FC236}">
                <a16:creationId xmlns:a16="http://schemas.microsoft.com/office/drawing/2014/main" id="{BAE45D42-0B33-5DD5-8916-6678FC9867EC}"/>
              </a:ext>
            </a:extLst>
          </p:cNvPr>
          <p:cNvSpPr txBox="1"/>
          <p:nvPr/>
        </p:nvSpPr>
        <p:spPr>
          <a:xfrm>
            <a:off x="258184" y="360597"/>
            <a:ext cx="8627632" cy="5801203"/>
          </a:xfrm>
          <a:prstGeom prst="rect">
            <a:avLst/>
          </a:prstGeom>
          <a:noFill/>
        </p:spPr>
        <p:txBody>
          <a:bodyPr wrap="square">
            <a:spAutoFit/>
          </a:bodyPr>
          <a:lstStyle/>
          <a:p>
            <a:pPr algn="just">
              <a:lnSpc>
                <a:spcPts val="3200"/>
              </a:lnSpc>
              <a:spcAft>
                <a:spcPts val="600"/>
              </a:spcAft>
              <a:buNone/>
            </a:pPr>
            <a:r>
              <a:rPr lang="x-none" sz="22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Nos dias de hoje, os problemas da delinquência juvenil têm a sua origem na leniência, na interferência excessiva dos pais e na falta de diálogo entre pais e filhos e, também, na deterioração da moralidade no ambiente social. Mas, independentemente das causas, a delinquência não surge repentinamente e certamente alguns indícios aparecerão antes, nas atitudes e posturas dos filhos. Alguns sinais são, por exemplo, a escalada de atitudes rebeldes, o isolamento ou a preferência pelas roupas vistosas. Os pais não podem deixar de observar essa mudança de atitudes e devem pensar muito bem nos seus significados, refletindo sobre os sentimentos utilizados com relação aos filhos e a educação adotada. É muito importante manter continuamente atitudes de equilíbrio entre o amor e a austeridade. Orientando corretamente os filhos – com base nessas atitudes – podemos evitar antecipadamente a delinquência.</a:t>
            </a:r>
            <a:endParaRPr lang="pt-BR" sz="22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61060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5851A35-B1FA-B963-FEBE-BFED6DAC9966}"/>
              </a:ext>
            </a:extLst>
          </p:cNvPr>
          <p:cNvSpPr txBox="1"/>
          <p:nvPr/>
        </p:nvSpPr>
        <p:spPr>
          <a:xfrm>
            <a:off x="188258" y="492091"/>
            <a:ext cx="8767483" cy="5672579"/>
          </a:xfrm>
          <a:prstGeom prst="rect">
            <a:avLst/>
          </a:prstGeom>
          <a:noFill/>
        </p:spPr>
        <p:txBody>
          <a:bodyPr wrap="square">
            <a:spAutoFit/>
          </a:bodyPr>
          <a:lstStyle/>
          <a:p>
            <a:pPr algn="just">
              <a:lnSpc>
                <a:spcPts val="3000"/>
              </a:lnSpc>
              <a:spcAft>
                <a:spcPts val="600"/>
              </a:spcAft>
            </a:pPr>
            <a:r>
              <a:rPr lang="x-none" sz="2400">
                <a:solidFill>
                  <a:srgbClr val="000000"/>
                </a:solidFill>
                <a:latin typeface="Souvenir Lt BT" panose="02080503040505020303" pitchFamily="18" charset="0"/>
                <a:ea typeface="MS Mincho" panose="02020609040205080304" pitchFamily="49" charset="-128"/>
                <a:cs typeface="Times New Roman" panose="02020603050405020304" pitchFamily="18" charset="0"/>
              </a:rPr>
              <a:t>Com relação à saúde podemos afirmar a mesma coisa. Geralmente confiamos demais na nossa própria saúde e abusamos ou menosprezamos os pequenos sintomas que podem resultar na doença.</a:t>
            </a:r>
            <a:endParaRPr lang="pt-BR" sz="2400">
              <a:solidFill>
                <a:srgbClr val="000000"/>
              </a:solidFill>
              <a:latin typeface="Souvenir Lt BT" panose="02080503040505020303" pitchFamily="18" charset="0"/>
              <a:ea typeface="MS Mincho" panose="02020609040205080304" pitchFamily="49" charset="-128"/>
              <a:cs typeface="Times New Roman" panose="02020603050405020304" pitchFamily="18" charset="0"/>
            </a:endParaRPr>
          </a:p>
          <a:p>
            <a:pPr algn="just">
              <a:lnSpc>
                <a:spcPts val="3000"/>
              </a:lnSpc>
              <a:spcAft>
                <a:spcPts val="600"/>
              </a:spcAft>
              <a:buNone/>
            </a:pPr>
            <a:r>
              <a:rPr lang="x-none" sz="24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No local de trabalho, às vezes cometemos deslizes e podemos ser advertidos pela chefia ou pelo cliente. Mesmo nesse caso não podemos ignorá-los como se fossem fatos </a:t>
            </a:r>
            <a:r>
              <a:rPr lang="pt-BR" sz="24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pequenos</a:t>
            </a:r>
            <a:r>
              <a:rPr lang="x-none" sz="24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sendo necessário corrigir a nossa postura mental enfocando-os como oportunidades para reflexão.</a:t>
            </a:r>
            <a:endParaRPr lang="pt-BR" sz="24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lnSpc>
                <a:spcPts val="3000"/>
              </a:lnSpc>
              <a:spcAft>
                <a:spcPts val="600"/>
              </a:spcAft>
              <a:buNone/>
            </a:pPr>
            <a:r>
              <a:rPr lang="x-none" sz="24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Um fato grave é sempre antecedido de problemas de menor escala. Por isso, é importante que qualquer fato anormal seja motivo de muita atenção, considerando-os como um “aviso” para evitar antecipadamente um incidente.</a:t>
            </a:r>
            <a:endParaRPr lang="pt-BR" sz="24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r">
              <a:lnSpc>
                <a:spcPts val="3000"/>
              </a:lnSpc>
              <a:buNone/>
            </a:pPr>
            <a:r>
              <a:rPr lang="pt-BR">
                <a:effectLst/>
                <a:latin typeface="Souvenir Lt BT" panose="02080503040505020303" pitchFamily="18" charset="0"/>
                <a:ea typeface="Meiryo" panose="020B0604030504040204" pitchFamily="34" charset="-128"/>
                <a:cs typeface="Meiryo" panose="020B0604030504040204" pitchFamily="34" charset="-128"/>
              </a:rPr>
              <a:t>Do </a:t>
            </a:r>
            <a:r>
              <a:rPr lang="pt-BR" i="1">
                <a:effectLst/>
                <a:latin typeface="Souvenir Lt BT" panose="02080503040505020303" pitchFamily="18" charset="0"/>
                <a:ea typeface="Meiryo" panose="020B0604030504040204" pitchFamily="34" charset="-128"/>
                <a:cs typeface="Meiryo" panose="020B0604030504040204" pitchFamily="34" charset="-128"/>
              </a:rPr>
              <a:t>Kakuguen</a:t>
            </a:r>
            <a:r>
              <a:rPr lang="pt-BR">
                <a:effectLst/>
                <a:latin typeface="Souvenir Lt BT" panose="02080503040505020303" pitchFamily="18" charset="0"/>
                <a:ea typeface="Meiryo" panose="020B0604030504040204" pitchFamily="34" charset="-128"/>
                <a:cs typeface="Meiryo" panose="020B0604030504040204" pitchFamily="34" charset="-128"/>
              </a:rPr>
              <a:t>, págs. 68~69</a:t>
            </a:r>
            <a:endParaRPr lang="pt-BR"/>
          </a:p>
        </p:txBody>
      </p:sp>
    </p:spTree>
    <p:extLst>
      <p:ext uri="{BB962C8B-B14F-4D97-AF65-F5344CB8AC3E}">
        <p14:creationId xmlns:p14="http://schemas.microsoft.com/office/powerpoint/2010/main" val="1857503039"/>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37634</TotalTime>
  <Words>4366</Words>
  <Application>Microsoft Office PowerPoint</Application>
  <PresentationFormat>Apresentação na tela (4:3)</PresentationFormat>
  <Paragraphs>125</Paragraphs>
  <Slides>30</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30</vt:i4>
      </vt:variant>
    </vt:vector>
  </HeadingPairs>
  <TitlesOfParts>
    <vt:vector size="39" baseType="lpstr">
      <vt:lpstr>Meiryo</vt:lpstr>
      <vt:lpstr>Arial</vt:lpstr>
      <vt:lpstr>Arial Nova Cond Light</vt:lpstr>
      <vt:lpstr>Calibri</vt:lpstr>
      <vt:lpstr>Calibri Light</vt:lpstr>
      <vt:lpstr>Souvenir Lt BT</vt:lpstr>
      <vt:lpstr>Times New Roman</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Hiroaki Makibara2</dc:creator>
  <cp:lastModifiedBy>Hiroaki Makibara2</cp:lastModifiedBy>
  <cp:revision>637</cp:revision>
  <cp:lastPrinted>2021-02-15T17:48:40Z</cp:lastPrinted>
  <dcterms:created xsi:type="dcterms:W3CDTF">2020-12-25T17:38:58Z</dcterms:created>
  <dcterms:modified xsi:type="dcterms:W3CDTF">2026-01-26T13:01:48Z</dcterms:modified>
</cp:coreProperties>
</file>