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655" r:id="rId2"/>
    <p:sldId id="656" r:id="rId3"/>
    <p:sldId id="657" r:id="rId4"/>
    <p:sldId id="658" r:id="rId5"/>
    <p:sldId id="6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6F887-FB14-4DCB-8FD8-4FE2D09F8C01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33E8-7170-441C-AE3F-476936EDD7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063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133E8-7170-441C-AE3F-476936EDD7D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22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C946A-36AD-1CCA-115A-9545B06A5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6EAB52-57D2-12B4-647D-2D5CC229D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165AB3-19BC-E065-8DB6-55CCBCFC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17AF52-8433-A994-96CC-10174CA34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4EE2AF-7AE6-4D6F-E6A7-D10758A47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16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B5A20-30EF-8725-CD01-546EB454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2135A7B-3785-595C-3663-206262EE3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76A83E-3B05-D9EF-EC32-9E6E8A8D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7A2999-F03C-8C1F-1DBC-AA308B86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EAC0DF-66D8-460C-93E8-04AAFDC9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252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AA1B74-2D5D-AE8C-0E76-CA58A5EBD3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3A1F282-6012-8572-20ED-0D0ABD8E8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F9F89A-5C0C-F7D6-8B37-798F4C1BE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CF9A27-DC18-26AF-9FB1-1BBA6951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884596-03E1-DDC2-BB52-319355D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42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9E57F-649C-5304-27F8-FE36C89C6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6822CC-122A-EB5F-D4CF-BD3D01EE2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6BBF8B-8BF4-5ABB-9210-555DD881D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6877E2-F2AD-69D0-9AFC-85D3767C3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736AD7-DB65-CBB2-ABA4-03F8D5B2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5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65671-3427-560E-4922-4B1D02255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B43A75-1C8E-AF42-664D-EE870AFC9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072716-C219-4D63-9C5E-8DD46105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F4C4D5-749C-87CF-17DD-24B84622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6DE42F-D66A-0E8E-DFA8-D60597A1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472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C9264-0306-2FCE-0AF1-95FA3929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DFD0D1-5876-E69E-4B03-F31C01E5D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A17C8B4-B1A5-72D7-F33D-BE78B4855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65E7BC-70F7-A7BD-C3F6-3CA85DABC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B77AC4-E7A0-6AA8-5E51-02EC829D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8267C0B-13C2-A8B4-C3D3-EC135AA1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55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C1F521-6E62-6496-6BC5-8A2949957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3683E3-B957-4B28-C6C6-530207D3F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AF3BCC-CA43-C4E4-7457-7CBA5EEED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4B0A631-C225-616A-F3A4-92EABF487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31BC99E-497F-F432-0B99-EBD0A989F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050BA79-5C3D-48FF-0F5D-0DF86F7DC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028D951-2B92-FAA9-7FCB-501C16A3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FA213E1-5CAA-4562-3ED7-9C096062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51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3EC4F9-10BA-5E92-C1C8-165B47DB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83AE6E6-3A46-FC63-B0E7-560616B5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5B18233-B5C1-960C-0E5B-D9EE1C26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510F83-EA74-308F-9265-D90954AA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01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F40383E-03D5-4F99-D4B3-2ABEE308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2C9827-E8EB-01AD-044A-2D348B9F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D5B2B5-805C-F175-D58C-B1C9CEA34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4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A3A57-F4AA-DA52-6EC6-03C6E7043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D23645-8F79-CD87-E471-607F28FD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29ACCC-B5AC-F77A-57FB-306E1B8CA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98134E-6D4C-244B-19B0-CC76495E6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FE42A2-4B40-F127-25DD-048C779D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6668028-F14D-7C41-628F-A92EC1516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62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2A0282-F1EF-B83F-DFFC-D236E865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FB219C3-4B2B-8C0E-3300-B87F3664A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5445F8-2266-8D52-D434-7624DE045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56EB17-DB0D-2E69-88F0-5A4657418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1BAA1E-14C7-7EAB-3FC6-69A131CD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B6C975-5DE7-373D-3C8C-D7A5BF64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30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EB19B5A-A9E6-D974-1665-4BA3F4593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D1E091-BD58-0839-E24A-BB5FAABA3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048240-0829-72F6-74C6-3C513DD66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5A6AA8-369D-4B07-8166-4EC507C461E0}" type="datetimeFigureOut">
              <a:rPr lang="pt-BR" smtClean="0"/>
              <a:t>26/01/2026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3D3BBD-A8ED-C582-FF90-A2F0610F4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8E5F5A-B6BE-C1FA-5F1D-BF361C670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5D7912-6301-4901-9DFB-39CC33551D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12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82CFB15-6C57-2CA3-39CA-5E514936C736}"/>
              </a:ext>
            </a:extLst>
          </p:cNvPr>
          <p:cNvSpPr txBox="1"/>
          <p:nvPr/>
        </p:nvSpPr>
        <p:spPr>
          <a:xfrm>
            <a:off x="1728396" y="205018"/>
            <a:ext cx="8735209" cy="6288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BR" sz="2000" b="1">
                <a:solidFill>
                  <a:srgbClr val="000000"/>
                </a:solidFill>
                <a:highlight>
                  <a:srgbClr val="FFFF00"/>
                </a:highlight>
                <a:latin typeface="Verdana" panose="020B0604030504040204" pitchFamily="34" charset="0"/>
                <a:ea typeface="FC丸ゴシック体-L"/>
                <a:cs typeface="Times New Roman" panose="02020603050405020304" pitchFamily="18" charset="0"/>
              </a:rPr>
              <a:t>Curiosidades iniciais sobre os Kakuguen’s da moralogia: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t-BR" b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Origem das citações (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kakuguen’s</a:t>
            </a:r>
            <a:r>
              <a:rPr lang="pt-BR" b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). 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Hiroike, ainda com 21 anos (1888), como professor de alunos de 2ª a 4ª série do curso primário, tinha a preocupação de ensinar às crianças alguns conceitos de vida de cunho pedagógico. Escreveu então um livro escolar com ~ 50 frases pequenas de cunho moral, fáceis de memorizar, com ritmo e identidade com as coisas práticas do dia a dia, como por exemplo: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Se reunir 3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hashi’s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 não vai conseguir quebrar.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os irmãos, se estiverem unidos, serão fortes. 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A estatura cresce com o tempo; a sobrevida dos pais diminui com o tempo. 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O monte Fuji é grandioso; mais grandioso ainda é o amor dos pais. 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As pessoas devem economizar, mesmo que sejam ricas.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As pessoas devem estudar, mesmo quando idosas.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O homem deve ser honesto e bondoso.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4000" indent="-342900" algn="just">
              <a:buFont typeface="Courier New" panose="02070309020205020404" pitchFamily="49" charset="0"/>
              <a:buChar char="o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A riqueza se constrói juntando centavo por centavo. Etc. etc.</a:t>
            </a:r>
            <a:endParaRPr lang="pt-BR" sz="2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 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27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DE1C5458-08C9-2F2B-591F-977C062637A9}"/>
              </a:ext>
            </a:extLst>
          </p:cNvPr>
          <p:cNvSpPr txBox="1"/>
          <p:nvPr/>
        </p:nvSpPr>
        <p:spPr>
          <a:xfrm>
            <a:off x="1728396" y="234126"/>
            <a:ext cx="8735209" cy="222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7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Inspirado nessa experiência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Hiroike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 incluiu na parte final do Tratado da Ciência da Moral (1926), 140 citações </a:t>
            </a:r>
            <a:r>
              <a:rPr lang="pt-BR" sz="1400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(</a:t>
            </a:r>
            <a:r>
              <a:rPr lang="pt-BR" sz="1400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Kakuguen’s</a:t>
            </a:r>
            <a:r>
              <a:rPr lang="pt-BR" sz="1400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)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</a:rPr>
              <a:t> sintetizando os conceitos da moral suprema: Destas, 65 foram selecionadas para o livro atual (edição inicial de 1984) de “Máximas da Moral Suprema”.</a:t>
            </a:r>
            <a:endParaRPr lang="pt-BR" sz="10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2700"/>
              </a:lnSpc>
            </a:pP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Todos os </a:t>
            </a:r>
            <a:r>
              <a:rPr lang="pt-BR" i="1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Kakuguen’s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de </a:t>
            </a:r>
            <a:r>
              <a:rPr lang="pt-BR" i="1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Hiroike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foram compostos por 8 ideogramas </a:t>
            </a:r>
            <a:r>
              <a:rPr lang="ja-JP" alt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（</a:t>
            </a:r>
            <a:r>
              <a:rPr lang="pt-BR" i="1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Kanji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– </a:t>
            </a:r>
            <a:r>
              <a:rPr lang="ja-JP" altLang="pt-BR">
                <a:latin typeface="Verdana" panose="020B0604030504040204" pitchFamily="34" charset="0"/>
                <a:ea typeface="Meiryo" panose="020B0604030504040204" pitchFamily="34" charset="-128"/>
                <a:cs typeface="Meiryo" panose="020B0604030504040204" pitchFamily="34" charset="-128"/>
              </a:rPr>
              <a:t>漢字</a:t>
            </a:r>
            <a:r>
              <a:rPr lang="ja-JP" alt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）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escritos em </a:t>
            </a:r>
            <a:r>
              <a:rPr lang="ja-JP" altLang="pt-BR">
                <a:latin typeface="Verdana" panose="020B0604030504040204" pitchFamily="34" charset="0"/>
                <a:ea typeface="Meiryo" panose="020B0604030504040204" pitchFamily="34" charset="-128"/>
                <a:cs typeface="Meiryo" panose="020B0604030504040204" pitchFamily="34" charset="-128"/>
              </a:rPr>
              <a:t>漢文</a:t>
            </a:r>
            <a:r>
              <a:rPr lang="ja-JP" altLang="pt-BR">
                <a:ea typeface="Verdana" panose="020B0604030504040204" pitchFamily="34" charset="0"/>
                <a:cs typeface="Meiryo" panose="020B0604030504040204" pitchFamily="34" charset="-128"/>
              </a:rPr>
              <a:t> 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(</a:t>
            </a:r>
            <a:r>
              <a:rPr lang="pt-BR" i="1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 – grafia chinesa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)</a:t>
            </a:r>
            <a:r>
              <a:rPr lang="pt-BR" baseline="30000">
                <a:solidFill>
                  <a:srgbClr val="EE0000"/>
                </a:solidFill>
                <a:highlight>
                  <a:srgbClr val="FFFF00"/>
                </a:highlight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(1)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</a:t>
            </a:r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471426C-60C0-6921-C98D-B5F3765B6B1D}"/>
              </a:ext>
            </a:extLst>
          </p:cNvPr>
          <p:cNvSpPr txBox="1"/>
          <p:nvPr/>
        </p:nvSpPr>
        <p:spPr>
          <a:xfrm>
            <a:off x="1879002" y="2730437"/>
            <a:ext cx="8584602" cy="3574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BR" baseline="30000">
                <a:solidFill>
                  <a:srgbClr val="EE0000"/>
                </a:solidFill>
                <a:highlight>
                  <a:srgbClr val="FFFF00"/>
                </a:highlight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(1)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(</a:t>
            </a:r>
            <a:r>
              <a:rPr lang="ja-JP" altLang="pt-BR">
                <a:solidFill>
                  <a:srgbClr val="000000"/>
                </a:solidFill>
                <a:latin typeface="Verdana" panose="020B0604030504040204" pitchFamily="34" charset="0"/>
                <a:ea typeface="Meiryo" panose="020B0604030504040204" pitchFamily="34" charset="-128"/>
                <a:cs typeface="Meiryo" panose="020B0604030504040204" pitchFamily="34" charset="-128"/>
              </a:rPr>
              <a:t>漢文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) ou grafia chinesa, é um sistema para escrever e ler o chinês literário clássico que foi adaptado e utilizado no Japão desde o período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Nara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(século VIII) até meados do século XX. Originalmente, o termo "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" significava simplesmente "escritos chineses clássicos" (escrita na vertical, de cima para baixo, e da direita para esquerda). Com o tempo, evoluiu para se referir a uma técnica especificamente japonesa, conhecida como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kanbun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kundoku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, que permite aos falantes de japonês lerem textos em chinês clássico (que tem uma sintaxe e gramática diferentes) ajustando a ordem das palavras e adicionando anotações gramaticais (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kaeriten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e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okurigana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) para que o texto pudesse ser lido de acordo com a estrutura da língua japonesa. 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548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85A2A37-59C5-524F-EDD4-08B0167CF0B3}"/>
              </a:ext>
            </a:extLst>
          </p:cNvPr>
          <p:cNvSpPr txBox="1"/>
          <p:nvPr/>
        </p:nvSpPr>
        <p:spPr>
          <a:xfrm>
            <a:off x="1860175" y="666024"/>
            <a:ext cx="8466268" cy="2762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b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Documentos oficiais: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O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era a escrita padrão para leis, decretos imperiais e registros governamentais.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b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Textos religiosos e educacionais: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Foi a forma pela qual o confucionismo e, inicialmente, o budismo foram introduzidos e estudados no Japão.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b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Composição literária: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Muitos dos primeiros textos literários japoneses foram compostos em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ou fortemente influenciados por ele.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E6D736C-7F1A-4734-6D14-BB3955FED5A5}"/>
              </a:ext>
            </a:extLst>
          </p:cNvPr>
          <p:cNvSpPr txBox="1"/>
          <p:nvPr/>
        </p:nvSpPr>
        <p:spPr>
          <a:xfrm>
            <a:off x="1766047" y="171686"/>
            <a:ext cx="86545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Essa forma de escrita foi fundamental no Japão antigo e medieval para:</a:t>
            </a:r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F822166-E71B-72C7-DF6B-441F0FB81854}"/>
              </a:ext>
            </a:extLst>
          </p:cNvPr>
          <p:cNvSpPr txBox="1"/>
          <p:nvPr/>
        </p:nvSpPr>
        <p:spPr>
          <a:xfrm>
            <a:off x="1860175" y="3686779"/>
            <a:ext cx="8466267" cy="1612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Embora não seja mais usado como um meio de comunicação diária, o </a:t>
            </a:r>
            <a:r>
              <a:rPr lang="pt-BR" i="1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ainda é estudado em escolas japonesas como parte do currículo de língua e literatura japonesa clássica, e sua influência permanece no vocabulário e nas estruturas de frase do japonês moderno.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31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57C9513-17C7-17CC-EE00-513BA12ABD6D}"/>
              </a:ext>
            </a:extLst>
          </p:cNvPr>
          <p:cNvSpPr txBox="1"/>
          <p:nvPr/>
        </p:nvSpPr>
        <p:spPr>
          <a:xfrm>
            <a:off x="1809077" y="70733"/>
            <a:ext cx="8579224" cy="379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Seguem dois exemplos de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Kakuguen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em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: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2257EB0-D12D-46A7-7231-307428A4947A}"/>
              </a:ext>
            </a:extLst>
          </p:cNvPr>
          <p:cNvGraphicFramePr>
            <a:graphicFrameLocks noGrp="1"/>
          </p:cNvGraphicFramePr>
          <p:nvPr/>
        </p:nvGraphicFramePr>
        <p:xfrm>
          <a:off x="2857949" y="1127942"/>
          <a:ext cx="7645329" cy="18154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4419">
                  <a:extLst>
                    <a:ext uri="{9D8B030D-6E8A-4147-A177-3AD203B41FA5}">
                      <a16:colId xmlns:a16="http://schemas.microsoft.com/office/drawing/2014/main" val="533324548"/>
                    </a:ext>
                  </a:extLst>
                </a:gridCol>
                <a:gridCol w="3890910">
                  <a:extLst>
                    <a:ext uri="{9D8B030D-6E8A-4147-A177-3AD203B41FA5}">
                      <a16:colId xmlns:a16="http://schemas.microsoft.com/office/drawing/2014/main" val="2379563787"/>
                    </a:ext>
                  </a:extLst>
                </a:gridCol>
              </a:tblGrid>
              <a:tr h="6043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ja-JP" sz="2400" b="0">
                          <a:solidFill>
                            <a:schemeClr val="tx1"/>
                          </a:solidFill>
                          <a:effectLst/>
                          <a:latin typeface="Meiryo" panose="020B0604030504040204" pitchFamily="34" charset="-128"/>
                          <a:ea typeface="Fjふで楷書体" panose="03000609000000000000" pitchFamily="65" charset="-128"/>
                        </a:rPr>
                        <a:t>自我没却神意同化</a:t>
                      </a:r>
                      <a:endParaRPr lang="pt-BR" sz="2800" b="0">
                        <a:solidFill>
                          <a:schemeClr val="tx1"/>
                        </a:solidFill>
                        <a:effectLst/>
                        <a:latin typeface="Meiryo" panose="020B0604030504040204" pitchFamily="34" charset="-128"/>
                        <a:ea typeface="Fjふで楷書体" panose="03000609000000000000" pitchFamily="65" charset="-128"/>
                        <a:cs typeface="Meiryo" panose="020B060403050404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ja-JP" altLang="pt-BR" sz="2400" b="0" kern="1200">
                          <a:solidFill>
                            <a:schemeClr val="tx1"/>
                          </a:solidFill>
                          <a:effectLst/>
                          <a:latin typeface="Meiryo" panose="020B0604030504040204" pitchFamily="34" charset="-128"/>
                          <a:ea typeface="Fjふで楷書体" panose="03000609000000000000" pitchFamily="65" charset="-128"/>
                          <a:cs typeface="+mn-cs"/>
                        </a:rPr>
                        <a:t>開発人心完成品性</a:t>
                      </a:r>
                      <a:endParaRPr lang="pt-BR" sz="2400" b="0" kern="1200">
                        <a:solidFill>
                          <a:schemeClr val="tx1"/>
                        </a:solidFill>
                        <a:effectLst/>
                        <a:latin typeface="Meiryo" panose="020B0604030504040204" pitchFamily="34" charset="-128"/>
                        <a:ea typeface="Fjふで楷書体" panose="03000609000000000000" pitchFamily="65" charset="-128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239208"/>
                  </a:ext>
                </a:extLst>
              </a:tr>
              <a:tr h="60536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ja-JP" altLang="pt-BR" sz="2000" b="0" kern="1200">
                          <a:solidFill>
                            <a:schemeClr val="tx1"/>
                          </a:solidFill>
                          <a:effectLst/>
                          <a:latin typeface="Meiryo" panose="020B0604030504040204" pitchFamily="34" charset="-128"/>
                          <a:ea typeface="Fjふで楷書体" panose="03000609000000000000" pitchFamily="65" charset="-128"/>
                          <a:cs typeface="+mn-cs"/>
                        </a:rPr>
                        <a:t>自我を没却して神意に同化す</a:t>
                      </a:r>
                      <a:endParaRPr lang="pt-BR" sz="2000" b="0" kern="1200">
                        <a:solidFill>
                          <a:schemeClr val="tx1"/>
                        </a:solidFill>
                        <a:effectLst/>
                        <a:latin typeface="Meiryo" panose="020B0604030504040204" pitchFamily="34" charset="-128"/>
                        <a:ea typeface="Fjふで楷書体" panose="03000609000000000000" pitchFamily="65" charset="-128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ja-JP" altLang="pt-BR" sz="2000" b="0" kern="1200">
                          <a:solidFill>
                            <a:schemeClr val="tx1"/>
                          </a:solidFill>
                          <a:effectLst/>
                          <a:latin typeface="Meiryo" panose="020B0604030504040204" pitchFamily="34" charset="-128"/>
                          <a:ea typeface="Fjふで楷書体" panose="03000609000000000000" pitchFamily="65" charset="-128"/>
                          <a:cs typeface="+mn-cs"/>
                        </a:rPr>
                        <a:t>人心を開発して品性を完成す</a:t>
                      </a:r>
                      <a:endParaRPr lang="pt-BR" sz="2000" b="0" kern="1200">
                        <a:solidFill>
                          <a:schemeClr val="tx1"/>
                        </a:solidFill>
                        <a:effectLst/>
                        <a:latin typeface="Meiryo" panose="020B0604030504040204" pitchFamily="34" charset="-128"/>
                        <a:ea typeface="Fjふで楷書体" panose="03000609000000000000" pitchFamily="65" charset="-128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44964"/>
                  </a:ext>
                </a:extLst>
              </a:tr>
              <a:tr h="5992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pt-BR" sz="1800" b="0">
                          <a:solidFill>
                            <a:schemeClr val="tx1"/>
                          </a:solidFill>
                          <a:effectLst/>
                          <a:latin typeface="Souvenir Lt BT" panose="02080503040505020303" pitchFamily="18" charset="0"/>
                        </a:rPr>
                        <a:t>Renunciar ao egoísmo e assimilar a vontade divina</a:t>
                      </a:r>
                      <a:endParaRPr lang="pt-BR" sz="2000" b="0">
                        <a:solidFill>
                          <a:schemeClr val="tx1"/>
                        </a:solidFill>
                        <a:effectLst/>
                        <a:latin typeface="Souvenir Lt BT" panose="02080503040505020303" pitchFamily="18" charset="0"/>
                        <a:ea typeface="Meiryo" panose="020B0604030504040204" pitchFamily="34" charset="-128"/>
                        <a:cs typeface="Meiryo" panose="020B060403050404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pt-BR" sz="1800" b="0">
                          <a:solidFill>
                            <a:schemeClr val="tx1"/>
                          </a:solidFill>
                          <a:effectLst/>
                          <a:latin typeface="Souvenir Lt BT" panose="02080503040505020303" pitchFamily="18" charset="0"/>
                        </a:rPr>
                        <a:t>Iluminar a mente humana e aperfeiçoar o caráter</a:t>
                      </a:r>
                      <a:endParaRPr lang="pt-BR" sz="2000" b="0">
                        <a:solidFill>
                          <a:schemeClr val="tx1"/>
                        </a:solidFill>
                        <a:effectLst/>
                        <a:latin typeface="Souvenir Lt BT" panose="02080503040505020303" pitchFamily="18" charset="0"/>
                        <a:ea typeface="Meiryo" panose="020B0604030504040204" pitchFamily="34" charset="-128"/>
                        <a:cs typeface="Meiryo" panose="020B060403050404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543857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8F326D7E-D4B5-DF89-85DE-3A7B08C74478}"/>
              </a:ext>
            </a:extLst>
          </p:cNvPr>
          <p:cNvSpPr txBox="1"/>
          <p:nvPr/>
        </p:nvSpPr>
        <p:spPr>
          <a:xfrm>
            <a:off x="1803699" y="654209"/>
            <a:ext cx="4572000" cy="36933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pt-BR">
                <a:latin typeface="Meiryo" panose="020B0604030504040204" pitchFamily="34" charset="-128"/>
                <a:cs typeface="Meiryo" panose="020B0604030504040204" pitchFamily="34" charset="-128"/>
              </a:rPr>
              <a:t>Escrita original em </a:t>
            </a:r>
            <a:r>
              <a:rPr lang="pt-BR" i="1">
                <a:latin typeface="Meiryo" panose="020B0604030504040204" pitchFamily="34" charset="-128"/>
                <a:cs typeface="Meiryo" panose="020B0604030504040204" pitchFamily="34" charset="-128"/>
              </a:rPr>
              <a:t>Kambun</a:t>
            </a:r>
            <a:r>
              <a:rPr lang="pt-BR">
                <a:latin typeface="Meiryo" panose="020B0604030504040204" pitchFamily="34" charset="-128"/>
                <a:cs typeface="Meiryo" panose="020B0604030504040204" pitchFamily="34" charset="-128"/>
              </a:rPr>
              <a:t>, chinês</a:t>
            </a:r>
            <a:endParaRPr lang="pt-BR"/>
          </a:p>
        </p:txBody>
      </p:sp>
      <p:sp>
        <p:nvSpPr>
          <p:cNvPr id="8" name="Arco 7">
            <a:extLst>
              <a:ext uri="{FF2B5EF4-FFF2-40B4-BE49-F238E27FC236}">
                <a16:creationId xmlns:a16="http://schemas.microsoft.com/office/drawing/2014/main" id="{5A735DEC-0703-D4F8-B228-C493B87F13EB}"/>
              </a:ext>
            </a:extLst>
          </p:cNvPr>
          <p:cNvSpPr/>
          <p:nvPr/>
        </p:nvSpPr>
        <p:spPr>
          <a:xfrm rot="5400000" flipV="1">
            <a:off x="3090275" y="411450"/>
            <a:ext cx="622137" cy="1357070"/>
          </a:xfrm>
          <a:prstGeom prst="arc">
            <a:avLst/>
          </a:prstGeom>
          <a:ln w="38100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A36BCCF-A720-799C-F0D4-09751F4E3860}"/>
              </a:ext>
            </a:extLst>
          </p:cNvPr>
          <p:cNvSpPr txBox="1"/>
          <p:nvPr/>
        </p:nvSpPr>
        <p:spPr>
          <a:xfrm>
            <a:off x="1507867" y="3995582"/>
            <a:ext cx="6104964" cy="36933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pt-BR" i="1">
                <a:latin typeface="Meiryo" panose="020B0604030504040204" pitchFamily="34" charset="-128"/>
                <a:cs typeface="Meiryo" panose="020B0604030504040204" pitchFamily="34" charset="-128"/>
              </a:rPr>
              <a:t>Kambun</a:t>
            </a:r>
            <a:r>
              <a:rPr lang="pt-BR">
                <a:latin typeface="Meiryo" panose="020B0604030504040204" pitchFamily="34" charset="-128"/>
                <a:cs typeface="Meiryo" panose="020B0604030504040204" pitchFamily="34" charset="-128"/>
              </a:rPr>
              <a:t> traduzido para o idioma japonês atual</a:t>
            </a:r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0487BBB-0BA3-26FD-A5E5-0F0AF1A2A7E4}"/>
              </a:ext>
            </a:extLst>
          </p:cNvPr>
          <p:cNvSpPr txBox="1"/>
          <p:nvPr/>
        </p:nvSpPr>
        <p:spPr>
          <a:xfrm>
            <a:off x="2052064" y="3183530"/>
            <a:ext cx="36351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>
                <a:latin typeface="Meiryo" panose="020B0604030504040204" pitchFamily="34" charset="-128"/>
                <a:cs typeface="Meiryo" panose="020B0604030504040204" pitchFamily="34" charset="-128"/>
              </a:rPr>
              <a:t>Tradução para português </a:t>
            </a:r>
            <a:endParaRPr lang="pt-BR"/>
          </a:p>
        </p:txBody>
      </p:sp>
      <p:sp>
        <p:nvSpPr>
          <p:cNvPr id="14" name="Arco 13">
            <a:extLst>
              <a:ext uri="{FF2B5EF4-FFF2-40B4-BE49-F238E27FC236}">
                <a16:creationId xmlns:a16="http://schemas.microsoft.com/office/drawing/2014/main" id="{8E3AA26B-B26E-4973-B49E-4F04C40AADF4}"/>
              </a:ext>
            </a:extLst>
          </p:cNvPr>
          <p:cNvSpPr/>
          <p:nvPr/>
        </p:nvSpPr>
        <p:spPr>
          <a:xfrm rot="16200000">
            <a:off x="2755198" y="2284922"/>
            <a:ext cx="819366" cy="1716515"/>
          </a:xfrm>
          <a:prstGeom prst="arc">
            <a:avLst/>
          </a:prstGeom>
          <a:ln w="38100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01F12D5-5E61-2105-498F-4DAC647141CD}"/>
              </a:ext>
            </a:extLst>
          </p:cNvPr>
          <p:cNvSpPr txBox="1"/>
          <p:nvPr/>
        </p:nvSpPr>
        <p:spPr>
          <a:xfrm>
            <a:off x="1663849" y="4665848"/>
            <a:ext cx="8839428" cy="2048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Na realidade,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é um pouco mais complexo para os ocidentais pois a escrita é na vertical, de cima para baixo e da esquerda para direita. Além disso,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Kambun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teve que ser adaptado para a leitura dos japoneses, inserindo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kaeriten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e </a:t>
            </a:r>
            <a:r>
              <a:rPr lang="pt-BR" i="1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okurigana</a:t>
            </a: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 nas laterais.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BR">
                <a:solidFill>
                  <a:srgbClr val="000000"/>
                </a:solidFill>
                <a:latin typeface="Verdana" panose="020B0604030504040204" pitchFamily="34" charset="0"/>
                <a:ea typeface="FC丸ゴシック体-L"/>
                <a:cs typeface="Meiryo" panose="020B0604030504040204" pitchFamily="34" charset="-128"/>
              </a:rPr>
              <a:t>A ilustração seguinte mostra apenas uma frase em chinês escrita nas 3 formas: </a:t>
            </a:r>
            <a:endParaRPr lang="pt-BR" sz="2000">
              <a:solidFill>
                <a:srgbClr val="000000"/>
              </a:solidFill>
              <a:latin typeface="Verdana" panose="020B0604030504040204" pitchFamily="34" charset="0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sp>
        <p:nvSpPr>
          <p:cNvPr id="17" name="Arco 16">
            <a:extLst>
              <a:ext uri="{FF2B5EF4-FFF2-40B4-BE49-F238E27FC236}">
                <a16:creationId xmlns:a16="http://schemas.microsoft.com/office/drawing/2014/main" id="{B2E32A9C-2507-B616-8C6B-9DA06009628D}"/>
              </a:ext>
            </a:extLst>
          </p:cNvPr>
          <p:cNvSpPr/>
          <p:nvPr/>
        </p:nvSpPr>
        <p:spPr>
          <a:xfrm rot="16200000">
            <a:off x="1076728" y="2763125"/>
            <a:ext cx="3923763" cy="2469818"/>
          </a:xfrm>
          <a:prstGeom prst="arc">
            <a:avLst>
              <a:gd name="adj1" fmla="val 16200000"/>
              <a:gd name="adj2" fmla="val 21578664"/>
            </a:avLst>
          </a:prstGeom>
          <a:ln w="38100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31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10" grpId="0" animBg="1"/>
      <p:bldP spid="13" grpId="0"/>
      <p:bldP spid="14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7E8B7775-C9DD-D9D2-4C36-71EDAF6F4866}"/>
              </a:ext>
            </a:extLst>
          </p:cNvPr>
          <p:cNvSpPr txBox="1"/>
          <p:nvPr/>
        </p:nvSpPr>
        <p:spPr>
          <a:xfrm>
            <a:off x="830942" y="1460031"/>
            <a:ext cx="1344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i="1" dirty="0" err="1">
                <a:latin typeface="Souvenir Lt BT" panose="02080503040505020303" pitchFamily="18" charset="0"/>
              </a:rPr>
              <a:t>Kambun</a:t>
            </a:r>
            <a:r>
              <a:rPr lang="pt-BR" dirty="0">
                <a:latin typeface="Souvenir Lt BT" panose="02080503040505020303" pitchFamily="18" charset="0"/>
              </a:rPr>
              <a:t> (chinês)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9FC5BC0-2C0C-60B3-D693-37823DBE8D15}"/>
              </a:ext>
            </a:extLst>
          </p:cNvPr>
          <p:cNvSpPr txBox="1"/>
          <p:nvPr/>
        </p:nvSpPr>
        <p:spPr>
          <a:xfrm>
            <a:off x="332468" y="4333216"/>
            <a:ext cx="5459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400">
                <a:latin typeface="Souvenir Lt BT" panose="02080503040505020303" pitchFamily="18" charset="0"/>
              </a:defRPr>
            </a:lvl1pPr>
          </a:lstStyle>
          <a:p>
            <a:r>
              <a:rPr lang="pt-BR" sz="1800" i="1" dirty="0" err="1"/>
              <a:t>Kambun</a:t>
            </a:r>
            <a:r>
              <a:rPr lang="pt-BR" sz="1800" dirty="0"/>
              <a:t> adaptado para a leitura dos japoneses, inserindo </a:t>
            </a:r>
            <a:r>
              <a:rPr lang="pt-BR" sz="1800" i="1" dirty="0" err="1"/>
              <a:t>kaeriten</a:t>
            </a:r>
            <a:r>
              <a:rPr lang="pt-BR" sz="1800" i="1" dirty="0"/>
              <a:t> </a:t>
            </a:r>
            <a:r>
              <a:rPr lang="pt-BR" sz="1800" dirty="0"/>
              <a:t>e </a:t>
            </a:r>
            <a:r>
              <a:rPr lang="pt-BR" sz="1800" i="1" dirty="0" err="1"/>
              <a:t>okurigana</a:t>
            </a:r>
            <a:r>
              <a:rPr lang="pt-BR" sz="1800" i="1" dirty="0"/>
              <a:t> </a:t>
            </a:r>
            <a:r>
              <a:rPr lang="pt-BR" sz="1800" dirty="0"/>
              <a:t>nas laterais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CE62099-A5E3-430D-0B74-4C3FAEFD6403}"/>
              </a:ext>
            </a:extLst>
          </p:cNvPr>
          <p:cNvSpPr txBox="1"/>
          <p:nvPr/>
        </p:nvSpPr>
        <p:spPr>
          <a:xfrm>
            <a:off x="6623691" y="1334044"/>
            <a:ext cx="334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400">
                <a:latin typeface="Souvenir Lt BT" panose="02080503040505020303" pitchFamily="18" charset="0"/>
              </a:defRPr>
            </a:lvl1pPr>
          </a:lstStyle>
          <a:p>
            <a:r>
              <a:rPr lang="pt-BR" sz="1800" i="1" dirty="0" err="1"/>
              <a:t>Kambun</a:t>
            </a:r>
            <a:r>
              <a:rPr lang="pt-BR" sz="1800" dirty="0"/>
              <a:t> transformado (traduzido) para o japonês atual</a:t>
            </a:r>
            <a:endParaRPr lang="pt-BR" sz="1800" i="1" dirty="0"/>
          </a:p>
        </p:txBody>
      </p:sp>
      <p:sp>
        <p:nvSpPr>
          <p:cNvPr id="25" name="Forma Livre: Forma 24">
            <a:extLst>
              <a:ext uri="{FF2B5EF4-FFF2-40B4-BE49-F238E27FC236}">
                <a16:creationId xmlns:a16="http://schemas.microsoft.com/office/drawing/2014/main" id="{BCA4E619-DBC5-FBF5-D9C5-35D515738AF4}"/>
              </a:ext>
            </a:extLst>
          </p:cNvPr>
          <p:cNvSpPr/>
          <p:nvPr/>
        </p:nvSpPr>
        <p:spPr>
          <a:xfrm>
            <a:off x="1634342" y="2097364"/>
            <a:ext cx="726141" cy="618565"/>
          </a:xfrm>
          <a:custGeom>
            <a:avLst/>
            <a:gdLst>
              <a:gd name="csX0" fmla="*/ 0 w 968188"/>
              <a:gd name="csY0" fmla="*/ 0 h 824753"/>
              <a:gd name="csX1" fmla="*/ 466165 w 968188"/>
              <a:gd name="csY1" fmla="*/ 681318 h 824753"/>
              <a:gd name="csX2" fmla="*/ 968188 w 968188"/>
              <a:gd name="csY2" fmla="*/ 824753 h 8247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968188" h="824753">
                <a:moveTo>
                  <a:pt x="0" y="0"/>
                </a:moveTo>
                <a:cubicBezTo>
                  <a:pt x="152400" y="271929"/>
                  <a:pt x="304800" y="543859"/>
                  <a:pt x="466165" y="681318"/>
                </a:cubicBezTo>
                <a:cubicBezTo>
                  <a:pt x="627530" y="818777"/>
                  <a:pt x="797859" y="821765"/>
                  <a:pt x="968188" y="824753"/>
                </a:cubicBezTo>
              </a:path>
            </a:pathLst>
          </a:custGeom>
          <a:noFill/>
          <a:ln w="38100">
            <a:solidFill>
              <a:srgbClr val="00B0F0"/>
            </a:solidFill>
            <a:headEnd type="none" w="med" len="med"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6" name="Forma Livre: Forma 25">
            <a:extLst>
              <a:ext uri="{FF2B5EF4-FFF2-40B4-BE49-F238E27FC236}">
                <a16:creationId xmlns:a16="http://schemas.microsoft.com/office/drawing/2014/main" id="{452D9DF2-A1D1-6E2C-20A8-7EADE407E699}"/>
              </a:ext>
            </a:extLst>
          </p:cNvPr>
          <p:cNvSpPr/>
          <p:nvPr/>
        </p:nvSpPr>
        <p:spPr>
          <a:xfrm flipH="1">
            <a:off x="6357621" y="2009957"/>
            <a:ext cx="726141" cy="618565"/>
          </a:xfrm>
          <a:custGeom>
            <a:avLst/>
            <a:gdLst>
              <a:gd name="csX0" fmla="*/ 0 w 968188"/>
              <a:gd name="csY0" fmla="*/ 0 h 824753"/>
              <a:gd name="csX1" fmla="*/ 466165 w 968188"/>
              <a:gd name="csY1" fmla="*/ 681318 h 824753"/>
              <a:gd name="csX2" fmla="*/ 968188 w 968188"/>
              <a:gd name="csY2" fmla="*/ 824753 h 8247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968188" h="824753">
                <a:moveTo>
                  <a:pt x="0" y="0"/>
                </a:moveTo>
                <a:cubicBezTo>
                  <a:pt x="152400" y="271929"/>
                  <a:pt x="304800" y="543859"/>
                  <a:pt x="466165" y="681318"/>
                </a:cubicBezTo>
                <a:cubicBezTo>
                  <a:pt x="627530" y="818777"/>
                  <a:pt x="797859" y="821765"/>
                  <a:pt x="968188" y="824753"/>
                </a:cubicBezTo>
              </a:path>
            </a:pathLst>
          </a:custGeom>
          <a:noFill/>
          <a:ln w="38100">
            <a:solidFill>
              <a:srgbClr val="00B0F0"/>
            </a:solidFill>
            <a:headEnd type="none" w="med" len="med"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4FED4745-0AF0-8805-5ED2-F6B542E32CC0}"/>
              </a:ext>
            </a:extLst>
          </p:cNvPr>
          <p:cNvSpPr txBox="1"/>
          <p:nvPr/>
        </p:nvSpPr>
        <p:spPr>
          <a:xfrm>
            <a:off x="2826899" y="3676418"/>
            <a:ext cx="9816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 err="1">
                <a:latin typeface="Souvenir Lt BT" panose="02080503040505020303" pitchFamily="18" charset="0"/>
              </a:rPr>
              <a:t>kaeriten</a:t>
            </a:r>
            <a:endParaRPr lang="pt-BR" i="1" dirty="0">
              <a:latin typeface="Souvenir Lt BT" panose="02080503040505020303" pitchFamily="18" charset="0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6849CD5-82DB-4818-B5BC-49B28C9939ED}"/>
              </a:ext>
            </a:extLst>
          </p:cNvPr>
          <p:cNvSpPr txBox="1"/>
          <p:nvPr/>
        </p:nvSpPr>
        <p:spPr>
          <a:xfrm>
            <a:off x="5119622" y="3763224"/>
            <a:ext cx="1194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 err="1">
                <a:latin typeface="Souvenir Lt BT" panose="02080503040505020303" pitchFamily="18" charset="0"/>
              </a:rPr>
              <a:t>okurigana</a:t>
            </a:r>
            <a:endParaRPr lang="pt-BR" i="1" dirty="0">
              <a:latin typeface="Souvenir Lt BT" panose="02080503040505020303" pitchFamily="18" charset="0"/>
            </a:endParaRPr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599562A8-270E-C12E-B2C7-655716774C7C}"/>
              </a:ext>
            </a:extLst>
          </p:cNvPr>
          <p:cNvGrpSpPr/>
          <p:nvPr/>
        </p:nvGrpSpPr>
        <p:grpSpPr>
          <a:xfrm>
            <a:off x="2360482" y="790442"/>
            <a:ext cx="3979838" cy="2791572"/>
            <a:chOff x="2796988" y="516545"/>
            <a:chExt cx="5306451" cy="3722096"/>
          </a:xfrm>
        </p:grpSpPr>
        <p:pic>
          <p:nvPicPr>
            <p:cNvPr id="6" name="Imagem 5" descr="Diagrama, Esquemático&#10;&#10;O conteúdo gerado por IA pode estar incorreto.">
              <a:extLst>
                <a:ext uri="{FF2B5EF4-FFF2-40B4-BE49-F238E27FC236}">
                  <a16:creationId xmlns:a16="http://schemas.microsoft.com/office/drawing/2014/main" id="{AC177AD3-0194-B1A8-1C9C-020ED3F24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96988" y="516545"/>
              <a:ext cx="5306451" cy="3722096"/>
            </a:xfrm>
            <a:prstGeom prst="rect">
              <a:avLst/>
            </a:prstGeom>
          </p:spPr>
        </p:pic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F615C45E-F598-24DE-C4D7-681F0EB5298A}"/>
                </a:ext>
              </a:extLst>
            </p:cNvPr>
            <p:cNvSpPr/>
            <p:nvPr/>
          </p:nvSpPr>
          <p:spPr>
            <a:xfrm>
              <a:off x="3657600" y="2151529"/>
              <a:ext cx="1308847" cy="4303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EAAF6D3D-C931-02C3-EC85-FF67EBA0F6D9}"/>
                </a:ext>
              </a:extLst>
            </p:cNvPr>
            <p:cNvSpPr/>
            <p:nvPr/>
          </p:nvSpPr>
          <p:spPr>
            <a:xfrm>
              <a:off x="6028766" y="2303929"/>
              <a:ext cx="1102658" cy="4303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3C82A50-D135-943F-3BEB-3B0E036A8875}"/>
              </a:ext>
            </a:extLst>
          </p:cNvPr>
          <p:cNvGrpSpPr/>
          <p:nvPr/>
        </p:nvGrpSpPr>
        <p:grpSpPr>
          <a:xfrm>
            <a:off x="2474502" y="119263"/>
            <a:ext cx="3680044" cy="347663"/>
            <a:chOff x="2223716" y="663268"/>
            <a:chExt cx="3680044" cy="347663"/>
          </a:xfrm>
        </p:grpSpPr>
        <p:grpSp>
          <p:nvGrpSpPr>
            <p:cNvPr id="12" name="Agrupar 11">
              <a:extLst>
                <a:ext uri="{FF2B5EF4-FFF2-40B4-BE49-F238E27FC236}">
                  <a16:creationId xmlns:a16="http://schemas.microsoft.com/office/drawing/2014/main" id="{BFE4B915-680A-A465-8426-5A09354755DC}"/>
                </a:ext>
              </a:extLst>
            </p:cNvPr>
            <p:cNvGrpSpPr/>
            <p:nvPr/>
          </p:nvGrpSpPr>
          <p:grpSpPr>
            <a:xfrm>
              <a:off x="2223716" y="698598"/>
              <a:ext cx="3680044" cy="288000"/>
              <a:chOff x="2223716" y="697646"/>
              <a:chExt cx="3680044" cy="288000"/>
            </a:xfrm>
          </p:grpSpPr>
          <p:sp>
            <p:nvSpPr>
              <p:cNvPr id="3" name="CaixaDeTexto 2">
                <a:extLst>
                  <a:ext uri="{FF2B5EF4-FFF2-40B4-BE49-F238E27FC236}">
                    <a16:creationId xmlns:a16="http://schemas.microsoft.com/office/drawing/2014/main" id="{C58262CA-F777-2E4B-21DA-1962B010BE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23716" y="697646"/>
                <a:ext cx="288000" cy="2880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none" lIns="0" tIns="0" rIns="0" bIns="0" rtlCol="0" anchor="ctr" anchorCtr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1</a:t>
                </a: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7E02058A-5F25-D92D-E9B2-4E155C3435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30853" y="697646"/>
                <a:ext cx="288000" cy="2880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none" lIns="0" tIns="0" rIns="0" bIns="0" rtlCol="0" anchor="ctr" anchorCtr="0">
                <a:spAutoFit/>
              </a:bodyPr>
              <a:lstStyle>
                <a:defPPr>
                  <a:defRPr lang="en-US"/>
                </a:defPPr>
                <a:lvl1pPr algn="ctr">
                  <a:defRPr b="1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defRPr>
                </a:lvl1pPr>
              </a:lstStyle>
              <a:p>
                <a:r>
                  <a:rPr lang="pt-BR" dirty="0"/>
                  <a:t>2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2A50804F-D957-00BD-867B-7EC208E80E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15760" y="697646"/>
                <a:ext cx="288000" cy="2880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none" lIns="0" tIns="0" rIns="0" bIns="0" rtlCol="0" anchor="ctr" anchorCtr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2" name="Seta: para a Direita 1">
              <a:extLst>
                <a:ext uri="{FF2B5EF4-FFF2-40B4-BE49-F238E27FC236}">
                  <a16:creationId xmlns:a16="http://schemas.microsoft.com/office/drawing/2014/main" id="{2A3FE15F-569C-63AA-5EC1-F8938013B138}"/>
                </a:ext>
              </a:extLst>
            </p:cNvPr>
            <p:cNvSpPr/>
            <p:nvPr/>
          </p:nvSpPr>
          <p:spPr>
            <a:xfrm>
              <a:off x="3065933" y="663268"/>
              <a:ext cx="276862" cy="347663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Seta: para a Direita 15">
              <a:extLst>
                <a:ext uri="{FF2B5EF4-FFF2-40B4-BE49-F238E27FC236}">
                  <a16:creationId xmlns:a16="http://schemas.microsoft.com/office/drawing/2014/main" id="{9F36DA2C-BAF3-ED66-4A1F-CCEF53789F16}"/>
                </a:ext>
              </a:extLst>
            </p:cNvPr>
            <p:cNvSpPr/>
            <p:nvPr/>
          </p:nvSpPr>
          <p:spPr>
            <a:xfrm>
              <a:off x="4762779" y="663268"/>
              <a:ext cx="276862" cy="347663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" name="Elipse 9">
            <a:extLst>
              <a:ext uri="{FF2B5EF4-FFF2-40B4-BE49-F238E27FC236}">
                <a16:creationId xmlns:a16="http://schemas.microsoft.com/office/drawing/2014/main" id="{132C15B2-5F6B-BE6D-9BD9-F8D69DA62BA1}"/>
              </a:ext>
            </a:extLst>
          </p:cNvPr>
          <p:cNvSpPr/>
          <p:nvPr/>
        </p:nvSpPr>
        <p:spPr>
          <a:xfrm>
            <a:off x="4468430" y="1899580"/>
            <a:ext cx="329333" cy="170741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6D919906-E101-6D79-9DD3-B0223F2CACFC}"/>
              </a:ext>
            </a:extLst>
          </p:cNvPr>
          <p:cNvSpPr/>
          <p:nvPr/>
        </p:nvSpPr>
        <p:spPr>
          <a:xfrm>
            <a:off x="3748891" y="2083279"/>
            <a:ext cx="430306" cy="1027469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4" name="Forma Livre: Forma 33">
            <a:extLst>
              <a:ext uri="{FF2B5EF4-FFF2-40B4-BE49-F238E27FC236}">
                <a16:creationId xmlns:a16="http://schemas.microsoft.com/office/drawing/2014/main" id="{B5BD4D2C-C1DC-CB80-FCA0-124ACABC6737}"/>
              </a:ext>
            </a:extLst>
          </p:cNvPr>
          <p:cNvSpPr/>
          <p:nvPr/>
        </p:nvSpPr>
        <p:spPr>
          <a:xfrm rot="16200000">
            <a:off x="3651647" y="3730207"/>
            <a:ext cx="726141" cy="618565"/>
          </a:xfrm>
          <a:custGeom>
            <a:avLst/>
            <a:gdLst>
              <a:gd name="csX0" fmla="*/ 0 w 968188"/>
              <a:gd name="csY0" fmla="*/ 0 h 824753"/>
              <a:gd name="csX1" fmla="*/ 466165 w 968188"/>
              <a:gd name="csY1" fmla="*/ 681318 h 824753"/>
              <a:gd name="csX2" fmla="*/ 968188 w 968188"/>
              <a:gd name="csY2" fmla="*/ 824753 h 8247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968188" h="824753">
                <a:moveTo>
                  <a:pt x="0" y="0"/>
                </a:moveTo>
                <a:cubicBezTo>
                  <a:pt x="152400" y="271929"/>
                  <a:pt x="304800" y="543859"/>
                  <a:pt x="466165" y="681318"/>
                </a:cubicBezTo>
                <a:cubicBezTo>
                  <a:pt x="627530" y="818777"/>
                  <a:pt x="797859" y="821765"/>
                  <a:pt x="968188" y="824753"/>
                </a:cubicBezTo>
              </a:path>
            </a:pathLst>
          </a:custGeom>
          <a:noFill/>
          <a:ln w="38100">
            <a:solidFill>
              <a:srgbClr val="00B0F0"/>
            </a:solidFill>
            <a:headEnd type="none" w="med" len="med"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9A28FCB8-F0FD-1A70-62B6-79AEB8DB9F23}"/>
              </a:ext>
            </a:extLst>
          </p:cNvPr>
          <p:cNvCxnSpPr>
            <a:cxnSpLocks/>
          </p:cNvCxnSpPr>
          <p:nvPr/>
        </p:nvCxnSpPr>
        <p:spPr>
          <a:xfrm flipH="1" flipV="1">
            <a:off x="4864874" y="3170842"/>
            <a:ext cx="359084" cy="623407"/>
          </a:xfrm>
          <a:prstGeom prst="straightConnector1">
            <a:avLst/>
          </a:prstGeom>
          <a:ln w="28575"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5A524C99-0580-5C6B-F616-8EC5DB4438B5}"/>
              </a:ext>
            </a:extLst>
          </p:cNvPr>
          <p:cNvCxnSpPr>
            <a:cxnSpLocks/>
          </p:cNvCxnSpPr>
          <p:nvPr/>
        </p:nvCxnSpPr>
        <p:spPr>
          <a:xfrm flipV="1">
            <a:off x="3496759" y="3141069"/>
            <a:ext cx="490818" cy="609098"/>
          </a:xfrm>
          <a:prstGeom prst="straightConnector1">
            <a:avLst/>
          </a:prstGeom>
          <a:ln w="28575"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F849C73-B0A9-948A-80BC-ED18FCFF4404}"/>
              </a:ext>
            </a:extLst>
          </p:cNvPr>
          <p:cNvSpPr txBox="1"/>
          <p:nvPr/>
        </p:nvSpPr>
        <p:spPr>
          <a:xfrm>
            <a:off x="6669271" y="3514390"/>
            <a:ext cx="5332858" cy="132343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400">
                <a:latin typeface="Souvenir Lt BT" panose="02080503040505020303" pitchFamily="18" charset="0"/>
              </a:defRPr>
            </a:lvl1pPr>
          </a:lstStyle>
          <a:p>
            <a:r>
              <a:rPr lang="pt-BR" sz="2000" dirty="0"/>
              <a:t>O japonês atual (desde o final da segunda guerra), não consegue mais interpretar o </a:t>
            </a:r>
            <a:r>
              <a:rPr lang="pt-BR" sz="2000" i="1" dirty="0" err="1"/>
              <a:t>Kambun</a:t>
            </a:r>
            <a:r>
              <a:rPr lang="pt-BR" sz="2000" i="1" dirty="0"/>
              <a:t> </a:t>
            </a:r>
            <a:r>
              <a:rPr lang="pt-BR" sz="2000" dirty="0"/>
              <a:t>a menos que se dedique a estudar  a devida tradução</a:t>
            </a:r>
          </a:p>
        </p:txBody>
      </p:sp>
      <p:sp>
        <p:nvSpPr>
          <p:cNvPr id="19" name="Seta: para a Direita 18">
            <a:extLst>
              <a:ext uri="{FF2B5EF4-FFF2-40B4-BE49-F238E27FC236}">
                <a16:creationId xmlns:a16="http://schemas.microsoft.com/office/drawing/2014/main" id="{42A4EEB5-F7CB-76EE-B82E-451720B01749}"/>
              </a:ext>
            </a:extLst>
          </p:cNvPr>
          <p:cNvSpPr>
            <a:spLocks noChangeAspect="1"/>
          </p:cNvSpPr>
          <p:nvPr/>
        </p:nvSpPr>
        <p:spPr>
          <a:xfrm rot="5400000">
            <a:off x="8160267" y="2476430"/>
            <a:ext cx="576000" cy="723297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1F7836B-FC0F-00C6-E61D-B2FFC44151E9}"/>
              </a:ext>
            </a:extLst>
          </p:cNvPr>
          <p:cNvSpPr txBox="1"/>
          <p:nvPr/>
        </p:nvSpPr>
        <p:spPr>
          <a:xfrm>
            <a:off x="211355" y="5749843"/>
            <a:ext cx="118863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>
                <a:latin typeface="Souvenir Lt BT" panose="02080503040505020303" pitchFamily="18" charset="0"/>
              </a:rPr>
              <a:t>Obs.: </a:t>
            </a:r>
            <a:r>
              <a:rPr lang="pt-BR">
                <a:latin typeface="Souvenir Lt BT" panose="02080503040505020303" pitchFamily="18" charset="0"/>
              </a:rPr>
              <a:t>Trata-se de poema de </a:t>
            </a:r>
            <a:r>
              <a:rPr lang="ja-JP" altLang="pt-BR">
                <a:latin typeface="Meiryo" panose="020B0604030504040204" pitchFamily="34" charset="-128"/>
                <a:ea typeface="Meiryo" panose="020B0604030504040204" pitchFamily="34" charset="-128"/>
              </a:rPr>
              <a:t>孟浩然  </a:t>
            </a:r>
            <a:r>
              <a:rPr lang="pt-BR" altLang="ja-JP" i="1">
                <a:latin typeface="Souvenir Lt BT" panose="02080503040505020303" pitchFamily="18" charset="0"/>
              </a:rPr>
              <a:t>Meng Haoran</a:t>
            </a:r>
            <a:r>
              <a:rPr lang="pt-BR" altLang="ja-JP">
                <a:latin typeface="Souvenir Lt BT" panose="02080503040505020303" pitchFamily="18" charset="0"/>
              </a:rPr>
              <a:t>, 689 ~ 740 poeta da época da dinastia Hang, na antiga China.  Significa: </a:t>
            </a:r>
            <a:r>
              <a:rPr lang="pt-BR">
                <a:latin typeface="Souvenir Lt BT" panose="02080503040505020303" pitchFamily="18" charset="0"/>
              </a:rPr>
              <a:t>As noites de primavera são tão confortáveis ​​e tranquilas que se dorme profundamente e acaba dormindo demais, sem perceber que o amanhecer já chegou.</a:t>
            </a:r>
          </a:p>
        </p:txBody>
      </p:sp>
    </p:spTree>
    <p:extLst>
      <p:ext uri="{BB962C8B-B14F-4D97-AF65-F5344CB8AC3E}">
        <p14:creationId xmlns:p14="http://schemas.microsoft.com/office/powerpoint/2010/main" val="203928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5" grpId="0" animBg="1"/>
      <p:bldP spid="26" grpId="0" animBg="1"/>
      <p:bldP spid="31" grpId="0"/>
      <p:bldP spid="33" grpId="0"/>
      <p:bldP spid="10" grpId="0" animBg="1"/>
      <p:bldP spid="11" grpId="0" animBg="1"/>
      <p:bldP spid="34" grpId="0" animBg="1"/>
      <p:bldP spid="15" grpId="0" animBg="1"/>
      <p:bldP spid="1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759</Words>
  <Application>Microsoft Office PowerPoint</Application>
  <PresentationFormat>Widescreen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5" baseType="lpstr">
      <vt:lpstr>Meiryo</vt:lpstr>
      <vt:lpstr>Aptos</vt:lpstr>
      <vt:lpstr>Aptos Display</vt:lpstr>
      <vt:lpstr>Arial</vt:lpstr>
      <vt:lpstr>Courier New</vt:lpstr>
      <vt:lpstr>Souvenir Lt BT</vt:lpstr>
      <vt:lpstr>Symbol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Hiroaki Makibara2</dc:creator>
  <cp:lastModifiedBy>Hiroaki Makibara2</cp:lastModifiedBy>
  <cp:revision>4</cp:revision>
  <dcterms:created xsi:type="dcterms:W3CDTF">2026-01-12T22:33:57Z</dcterms:created>
  <dcterms:modified xsi:type="dcterms:W3CDTF">2026-01-26T21:41:39Z</dcterms:modified>
</cp:coreProperties>
</file>