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handoutMasterIdLst>
    <p:handoutMasterId r:id="rId31"/>
  </p:handoutMasterIdLst>
  <p:sldIdLst>
    <p:sldId id="256" r:id="rId2"/>
    <p:sldId id="260" r:id="rId3"/>
    <p:sldId id="490" r:id="rId4"/>
    <p:sldId id="582" r:id="rId5"/>
    <p:sldId id="369" r:id="rId6"/>
    <p:sldId id="493" r:id="rId7"/>
    <p:sldId id="650" r:id="rId8"/>
    <p:sldId id="492" r:id="rId9"/>
    <p:sldId id="613" r:id="rId10"/>
    <p:sldId id="612" r:id="rId11"/>
    <p:sldId id="634" r:id="rId12"/>
    <p:sldId id="495" r:id="rId13"/>
    <p:sldId id="602" r:id="rId14"/>
    <p:sldId id="635" r:id="rId15"/>
    <p:sldId id="610" r:id="rId16"/>
    <p:sldId id="626" r:id="rId17"/>
    <p:sldId id="653" r:id="rId18"/>
    <p:sldId id="627" r:id="rId19"/>
    <p:sldId id="628" r:id="rId20"/>
    <p:sldId id="629" r:id="rId21"/>
    <p:sldId id="630" r:id="rId22"/>
    <p:sldId id="651" r:id="rId23"/>
    <p:sldId id="652" r:id="rId24"/>
    <p:sldId id="586" r:id="rId25"/>
    <p:sldId id="625" r:id="rId26"/>
    <p:sldId id="632" r:id="rId27"/>
    <p:sldId id="633" r:id="rId28"/>
    <p:sldId id="488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E699"/>
    <a:srgbClr val="FFE6CD"/>
    <a:srgbClr val="FFE2C5"/>
    <a:srgbClr val="FFCC00"/>
    <a:srgbClr val="FFEAD5"/>
    <a:srgbClr val="FFE8D1"/>
    <a:srgbClr val="FFECD9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8332DB4-B54C-4A3A-B327-A507F63278E5}" v="36" dt="2023-12-01T13:18:30.32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Estilo Claro 2 - Ênfas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1776" y="29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235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DAE279-2974-47E5-86B8-74E72E334725}" type="datetimeFigureOut">
              <a:rPr lang="pt-BR" smtClean="0"/>
              <a:t>29/06/2025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E35C61-6C20-4B0A-93FD-60CDAA51D7A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8047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27A036-49B3-4E3B-9426-C016D6EDEEF9}" type="datetimeFigureOut">
              <a:rPr lang="pt-BR" smtClean="0"/>
              <a:t>29/06/2025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24CCE3-2395-4D34-AD50-1F8CAB651E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6472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325C2-B86C-43CF-86DC-121F4CA9B9E5}" type="datetimeFigureOut">
              <a:rPr lang="pt-BR" smtClean="0"/>
              <a:t>29/06/2025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18070-5751-4095-A211-DAC6F79A98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2443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325C2-B86C-43CF-86DC-121F4CA9B9E5}" type="datetimeFigureOut">
              <a:rPr lang="pt-BR" smtClean="0"/>
              <a:t>29/06/2025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18070-5751-4095-A211-DAC6F79A98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432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325C2-B86C-43CF-86DC-121F4CA9B9E5}" type="datetimeFigureOut">
              <a:rPr lang="pt-BR" smtClean="0"/>
              <a:t>29/06/2025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18070-5751-4095-A211-DAC6F79A98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0439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325C2-B86C-43CF-86DC-121F4CA9B9E5}" type="datetimeFigureOut">
              <a:rPr lang="pt-BR" smtClean="0"/>
              <a:t>29/06/2025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18070-5751-4095-A211-DAC6F79A98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1767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325C2-B86C-43CF-86DC-121F4CA9B9E5}" type="datetimeFigureOut">
              <a:rPr lang="pt-BR" smtClean="0"/>
              <a:t>29/06/2025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18070-5751-4095-A211-DAC6F79A98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0087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325C2-B86C-43CF-86DC-121F4CA9B9E5}" type="datetimeFigureOut">
              <a:rPr lang="pt-BR" smtClean="0"/>
              <a:t>29/06/2025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18070-5751-4095-A211-DAC6F79A98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6167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325C2-B86C-43CF-86DC-121F4CA9B9E5}" type="datetimeFigureOut">
              <a:rPr lang="pt-BR" smtClean="0"/>
              <a:t>29/06/2025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18070-5751-4095-A211-DAC6F79A98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5907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325C2-B86C-43CF-86DC-121F4CA9B9E5}" type="datetimeFigureOut">
              <a:rPr lang="pt-BR" smtClean="0"/>
              <a:t>29/06/2025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18070-5751-4095-A211-DAC6F79A98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3155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325C2-B86C-43CF-86DC-121F4CA9B9E5}" type="datetimeFigureOut">
              <a:rPr lang="pt-BR" smtClean="0"/>
              <a:t>29/06/2025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18070-5751-4095-A211-DAC6F79A98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1069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325C2-B86C-43CF-86DC-121F4CA9B9E5}" type="datetimeFigureOut">
              <a:rPr lang="pt-BR" smtClean="0"/>
              <a:t>29/06/2025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18070-5751-4095-A211-DAC6F79A98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8487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325C2-B86C-43CF-86DC-121F4CA9B9E5}" type="datetimeFigureOut">
              <a:rPr lang="pt-BR" smtClean="0"/>
              <a:t>29/06/2025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18070-5751-4095-A211-DAC6F79A98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2934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325C2-B86C-43CF-86DC-121F4CA9B9E5}" type="datetimeFigureOut">
              <a:rPr lang="pt-BR" smtClean="0"/>
              <a:t>29/06/2025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E18070-5751-4095-A211-DAC6F79A98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8801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icionarioetimologico.com.br/educar/" TargetMode="Externa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juliofurtado.com.br/o-que-e-educar/" TargetMode="External"/><Relationship Id="rId2" Type="http://schemas.openxmlformats.org/officeDocument/2006/relationships/hyperlink" Target="https://pontosj.pt/especial/edutere-e-educare/" TargetMode="Externa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ciberduvidas.iscte-iul.pt/consultorio/perguntas/etimologia-de-educar/14635" TargetMode="Externa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2.emf"/><Relationship Id="rId7" Type="http://schemas.openxmlformats.org/officeDocument/2006/relationships/image" Target="../media/image15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>
            <a:extLst>
              <a:ext uri="{FF2B5EF4-FFF2-40B4-BE49-F238E27FC236}">
                <a16:creationId xmlns:a16="http://schemas.microsoft.com/office/drawing/2014/main" id="{E1CF1191-2240-4CCA-AC9B-8C42BC10A584}"/>
              </a:ext>
            </a:extLst>
          </p:cNvPr>
          <p:cNvSpPr txBox="1"/>
          <p:nvPr/>
        </p:nvSpPr>
        <p:spPr>
          <a:xfrm>
            <a:off x="4757530" y="2022448"/>
            <a:ext cx="438647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Kakuguen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= Máximas </a:t>
            </a:r>
          </a:p>
          <a:p>
            <a:endParaRPr lang="pt-BR" sz="3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Pensamento, preceito, dogma, 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provérbio, ditado, sentença, frase</a:t>
            </a:r>
          </a:p>
          <a:p>
            <a:endParaRPr lang="pt-BR" sz="2000" b="1" dirty="0">
              <a:latin typeface="Souvenir Lt BT" panose="02080503040505020303" pitchFamily="18" charset="0"/>
            </a:endParaRPr>
          </a:p>
          <a:p>
            <a:r>
              <a:rPr lang="pt-BR" sz="2000" dirty="0">
                <a:latin typeface="Souvenir Lt BT" panose="02080503040505020303" pitchFamily="18" charset="0"/>
              </a:rPr>
              <a:t> 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C4FC6218-EB62-FF9A-0A5B-59BCB28372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66" y="203200"/>
            <a:ext cx="4583064" cy="645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6223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B098574E-D14D-322A-EE3A-75EBE10843A0}"/>
              </a:ext>
            </a:extLst>
          </p:cNvPr>
          <p:cNvSpPr txBox="1"/>
          <p:nvPr/>
        </p:nvSpPr>
        <p:spPr>
          <a:xfrm>
            <a:off x="6934200" y="6441460"/>
            <a:ext cx="2038350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b="1" dirty="0">
                <a:latin typeface="Verdana" panose="020B0604030504040204" pitchFamily="34" charset="0"/>
                <a:ea typeface="Verdana" panose="020B0604030504040204" pitchFamily="34" charset="0"/>
              </a:rPr>
              <a:t>...continua...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6F55C2CF-5276-0D50-0B27-9870067CE1D0}"/>
              </a:ext>
            </a:extLst>
          </p:cNvPr>
          <p:cNvSpPr txBox="1"/>
          <p:nvPr/>
        </p:nvSpPr>
        <p:spPr>
          <a:xfrm>
            <a:off x="232012" y="923276"/>
            <a:ext cx="8407021" cy="43242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lnSpc>
                <a:spcPts val="2500"/>
              </a:lnSpc>
              <a:spcAft>
                <a:spcPts val="1800"/>
              </a:spcAft>
              <a:buNone/>
              <a:defRPr b="0">
                <a:solidFill>
                  <a:srgbClr val="000000"/>
                </a:solidFill>
                <a:effectLst/>
                <a:latin typeface="Souvenir Lt BT" panose="02080503040505020303" pitchFamily="18" charset="0"/>
                <a:ea typeface="MS Mincho" panose="02020609040205080304" pitchFamily="49" charset="-128"/>
                <a:cs typeface="Times New Roman" panose="02020603050405020304" pitchFamily="18" charset="0"/>
              </a:defRPr>
            </a:lvl1pPr>
          </a:lstStyle>
          <a:p>
            <a:r>
              <a:rPr lang="x-none" dirty="0"/>
              <a:t>No entanto, somente </a:t>
            </a:r>
            <a:r>
              <a:rPr lang="pt-BR" dirty="0"/>
              <a:t>a ampla iluminação</a:t>
            </a:r>
            <a:r>
              <a:rPr lang="x-none" dirty="0"/>
              <a:t> não será ainda capaz de promover a reforma completa da personalidade, nas pessoas. Além do </a:t>
            </a:r>
            <a:r>
              <a:rPr lang="pt-BR" dirty="0"/>
              <a:t>iluminação</a:t>
            </a:r>
            <a:r>
              <a:rPr lang="x-none" dirty="0"/>
              <a:t>, é necessário alcançar o estágio de salvação profunda. Ou seja, é necessário formar pessoas, autossuficientes e proativas, que tomem as iniciativas nas práticas da moral suprema. Pessoa autossuficiente e proativa é a que reconhece o valor da moral suprema e a define como seu referencial, no lar e no trabalho, e se dedica para elevação do caráter e desenvolvimento qualitativo da sociedade, tendo em mente a retribuição aos Ortolinos e o desenvolvimento e salvação da mente humana. Formar esse tipo de pessoas é o objetivo da educação baseada na moralogia.</a:t>
            </a:r>
            <a:endParaRPr lang="pt-BR" dirty="0"/>
          </a:p>
          <a:p>
            <a:r>
              <a:rPr lang="x-none" dirty="0"/>
              <a:t>Para uma salvação profunda, portanto, não há outra forma a não ser </a:t>
            </a:r>
            <a:r>
              <a:rPr lang="x-none" dirty="0">
                <a:solidFill>
                  <a:srgbClr val="FF0000"/>
                </a:solidFill>
              </a:rPr>
              <a:t>a influência da personalidade de uma pessoa na outra. </a:t>
            </a:r>
            <a:r>
              <a:rPr lang="x-none" dirty="0"/>
              <a:t>Por isso, a pessoa que vai se dedicar à salvação deve primeiro visar a sua própria elevação de caráter, dedicando-se ele mesmo nas práticas morais cotidianas, continuamente. Essa sua atitude de devoção é que vai despertar o sentimento moral do outro, sensibilizando-o, resultando naturalmente na influência positiva.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575030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9DC4F13F-F5F3-51B4-F30C-D47E1152D8F1}"/>
              </a:ext>
            </a:extLst>
          </p:cNvPr>
          <p:cNvSpPr txBox="1"/>
          <p:nvPr/>
        </p:nvSpPr>
        <p:spPr>
          <a:xfrm>
            <a:off x="225188" y="150125"/>
            <a:ext cx="8693624" cy="57923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2500"/>
              </a:lnSpc>
              <a:spcAft>
                <a:spcPts val="600"/>
              </a:spcAft>
              <a:buNone/>
            </a:pPr>
            <a:r>
              <a:rPr lang="x-none" sz="1800" dirty="0">
                <a:solidFill>
                  <a:srgbClr val="000000"/>
                </a:solidFill>
                <a:effectLst/>
                <a:latin typeface="Souvenir Lt BT" panose="020805030405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Como seres humanos, somos todos imperfeitos e imaturos e temos que reconhecer que somos uma existência frágil. Na </a:t>
            </a:r>
            <a:r>
              <a:rPr lang="x-none" sz="1800" i="1" dirty="0">
                <a:solidFill>
                  <a:srgbClr val="000000"/>
                </a:solidFill>
                <a:effectLst/>
                <a:latin typeface="Souvenir Lt BT" panose="020805030405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Constituição de Dezessete Artigos</a:t>
            </a:r>
            <a:r>
              <a:rPr lang="x-none" sz="1800" dirty="0">
                <a:solidFill>
                  <a:srgbClr val="000000"/>
                </a:solidFill>
                <a:effectLst/>
                <a:latin typeface="Souvenir Lt BT" panose="020805030405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de </a:t>
            </a:r>
            <a:r>
              <a:rPr lang="x-none" sz="1800" i="1" dirty="0">
                <a:solidFill>
                  <a:srgbClr val="000000"/>
                </a:solidFill>
                <a:effectLst/>
                <a:latin typeface="Souvenir Lt BT" panose="020805030405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Sh</a:t>
            </a:r>
            <a:r>
              <a:rPr lang="x-none" sz="180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Cambria" panose="02040503050406030204" pitchFamily="18" charset="0"/>
              </a:rPr>
              <a:t>ō</a:t>
            </a:r>
            <a:r>
              <a:rPr lang="x-none" sz="1800" i="1" dirty="0">
                <a:solidFill>
                  <a:srgbClr val="000000"/>
                </a:solidFill>
                <a:effectLst/>
                <a:latin typeface="Souvenir Lt BT" panose="020805030405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toku Taishi</a:t>
            </a:r>
            <a:r>
              <a:rPr lang="pt-BR" sz="1800" i="1" baseline="3000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Souvenir Lt BT" panose="020805030405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(1)</a:t>
            </a:r>
            <a:r>
              <a:rPr lang="x-none" sz="1800" i="1" dirty="0">
                <a:solidFill>
                  <a:srgbClr val="000000"/>
                </a:solidFill>
                <a:effectLst/>
                <a:latin typeface="Souvenir Lt BT" panose="020805030405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x-none" sz="1800" dirty="0">
                <a:solidFill>
                  <a:srgbClr val="000000"/>
                </a:solidFill>
                <a:effectLst/>
                <a:latin typeface="Souvenir Lt BT" panose="020805030405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consta, por exemplo, a seguinte citação: “Eu não sou necessariamente um sábio; ele não é necessariamente um tolo; somos todos, pessoas comuns”. Precisamos valorizar os encontros com cada pessoa </a:t>
            </a:r>
            <a:r>
              <a:rPr lang="x-none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Souvenir Lt BT" panose="020805030405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e, com </a:t>
            </a:r>
            <a:r>
              <a:rPr lang="x-none" sz="180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Souvenir Lt BT" panose="020805030405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sentimento intenso de compaixão e bondade, </a:t>
            </a:r>
            <a:r>
              <a:rPr lang="x-none" sz="1800" dirty="0">
                <a:solidFill>
                  <a:srgbClr val="EE0000"/>
                </a:solidFill>
                <a:effectLst/>
                <a:highlight>
                  <a:srgbClr val="FFFF00"/>
                </a:highlight>
                <a:latin typeface="Souvenir Lt BT" panose="020805030405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dedicar-se</a:t>
            </a:r>
            <a:r>
              <a:rPr lang="x-none" sz="1800" dirty="0">
                <a:solidFill>
                  <a:srgbClr val="EE0000"/>
                </a:solidFill>
                <a:effectLst/>
                <a:latin typeface="Souvenir Lt BT" panose="020805030405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ao desenvolvimento e salvação dando-lhes toda atenção, gentileza, e boa vontade</a:t>
            </a:r>
            <a:r>
              <a:rPr lang="x-none" sz="1800" dirty="0">
                <a:solidFill>
                  <a:srgbClr val="000000"/>
                </a:solidFill>
                <a:effectLst/>
                <a:latin typeface="Souvenir Lt BT" panose="020805030405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respeitando a personalidade. Mesmo em relação às pessoas com ideologia ou opinião diferente, jamais devemos impor as nossas ideias ou negar a posição da outra pessoa; ao contrário, devemos ouvi-la atentamente, com sentimento de humildade em aprender com ela e procurar diversas oportunidades de diálogo. E colaborar para que ela mesma perceba o problema e comece a tomar a iniciativa em praticar a moral suprema.</a:t>
            </a:r>
            <a:endParaRPr lang="pt-BR" sz="1800" dirty="0">
              <a:solidFill>
                <a:srgbClr val="000000"/>
              </a:solidFill>
              <a:effectLst/>
              <a:latin typeface="Souvenir Lt BT" panose="02080503040505020303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lnSpc>
                <a:spcPts val="2500"/>
              </a:lnSpc>
              <a:spcAft>
                <a:spcPts val="600"/>
              </a:spcAft>
              <a:buNone/>
            </a:pPr>
            <a:r>
              <a:rPr lang="x-none" sz="1800" dirty="0">
                <a:solidFill>
                  <a:srgbClr val="000000"/>
                </a:solidFill>
                <a:effectLst/>
                <a:latin typeface="Souvenir Lt BT" panose="020805030405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Desta forma, a regra básica nas atividades da moralogia é sempre a ampla divulgação e </a:t>
            </a:r>
            <a:r>
              <a:rPr lang="pt-BR" sz="1800" dirty="0">
                <a:solidFill>
                  <a:srgbClr val="000000"/>
                </a:solidFill>
                <a:effectLst/>
                <a:latin typeface="Souvenir Lt BT" panose="020805030405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iluminação</a:t>
            </a:r>
            <a:r>
              <a:rPr lang="x-none" sz="1800" dirty="0">
                <a:solidFill>
                  <a:srgbClr val="000000"/>
                </a:solidFill>
                <a:effectLst/>
                <a:latin typeface="Souvenir Lt BT" panose="020805030405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e ao mesmo tempo, a profunda salvação.</a:t>
            </a:r>
            <a:endParaRPr lang="pt-BR" sz="1800" dirty="0">
              <a:solidFill>
                <a:srgbClr val="000000"/>
              </a:solidFill>
              <a:effectLst/>
              <a:latin typeface="Souvenir Lt BT" panose="02080503040505020303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r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sz="1600" dirty="0">
                <a:solidFill>
                  <a:srgbClr val="000000"/>
                </a:solidFill>
                <a:effectLst/>
                <a:latin typeface="Souvenir Lt BT" panose="02080503040505020303" pitchFamily="18" charset="0"/>
                <a:ea typeface="Meiryo" panose="020B0604030504040204" pitchFamily="34" charset="-128"/>
                <a:cs typeface="Meiryo" panose="020B0604030504040204" pitchFamily="34" charset="-128"/>
              </a:rPr>
              <a:t>Do </a:t>
            </a:r>
            <a:r>
              <a:rPr lang="pt-BR" sz="1600" i="1" dirty="0" err="1">
                <a:solidFill>
                  <a:srgbClr val="000000"/>
                </a:solidFill>
                <a:effectLst/>
                <a:latin typeface="Souvenir Lt BT" panose="02080503040505020303" pitchFamily="18" charset="0"/>
                <a:ea typeface="Meiryo" panose="020B0604030504040204" pitchFamily="34" charset="-128"/>
                <a:cs typeface="Meiryo" panose="020B0604030504040204" pitchFamily="34" charset="-128"/>
              </a:rPr>
              <a:t>Kakuguen</a:t>
            </a:r>
            <a:r>
              <a:rPr lang="pt-BR" sz="1600" dirty="0">
                <a:solidFill>
                  <a:srgbClr val="000000"/>
                </a:solidFill>
                <a:effectLst/>
                <a:latin typeface="Souvenir Lt BT" panose="02080503040505020303" pitchFamily="18" charset="0"/>
                <a:ea typeface="Meiryo" panose="020B0604030504040204" pitchFamily="34" charset="-128"/>
                <a:cs typeface="Meiryo" panose="020B0604030504040204" pitchFamily="34" charset="-128"/>
              </a:rPr>
              <a:t>, págs. 35~37</a:t>
            </a:r>
            <a:endParaRPr lang="pt-BR" sz="1800" dirty="0">
              <a:solidFill>
                <a:srgbClr val="000000"/>
              </a:solidFill>
              <a:effectLst/>
              <a:latin typeface="Verdana" panose="020B0604030504040204" pitchFamily="34" charset="0"/>
              <a:ea typeface="Meiryo" panose="020B0604030504040204" pitchFamily="34" charset="-128"/>
              <a:cs typeface="Meiryo" panose="020B0604030504040204" pitchFamily="34" charset="-128"/>
            </a:endParaRPr>
          </a:p>
          <a:p>
            <a:pPr algn="just">
              <a:spcAft>
                <a:spcPts val="400"/>
              </a:spcAft>
            </a:pPr>
            <a:r>
              <a:rPr lang="pt-BR" sz="1400" i="1" baseline="30000" dirty="0">
                <a:solidFill>
                  <a:srgbClr val="FF0000"/>
                </a:solidFill>
                <a:highlight>
                  <a:srgbClr val="FFFF00"/>
                </a:highlight>
                <a:latin typeface="Souvenir Lt BT" panose="020805030405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(1)  </a:t>
            </a:r>
            <a:r>
              <a:rPr lang="x-none" sz="1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Shōtoku Taishi</a:t>
            </a:r>
            <a:r>
              <a:rPr lang="x-none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(574~622) foi regente do Japão entre anos 593 e 622. Introduziu no Japão o budismo e o confucionismo. Em 604 </a:t>
            </a:r>
            <a:r>
              <a:rPr lang="x-none" sz="1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Taishi</a:t>
            </a:r>
            <a:r>
              <a:rPr lang="x-none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promulgou a Constituição de Dezessete Artigos, com a finalidade de disciplinar o trabalho do funcionário público, tendo por base os ensinamentos de Confúcio.</a:t>
            </a:r>
            <a:endParaRPr lang="pt-BR" sz="1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MS Mincho" panose="02020609040205080304" pitchFamily="49" charset="-128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2CBC53C5-078D-FB46-A5C6-1BD958547607}"/>
              </a:ext>
            </a:extLst>
          </p:cNvPr>
          <p:cNvSpPr txBox="1"/>
          <p:nvPr/>
        </p:nvSpPr>
        <p:spPr>
          <a:xfrm>
            <a:off x="3016156" y="6051662"/>
            <a:ext cx="56979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Aft>
                <a:spcPts val="600"/>
              </a:spcAft>
            </a:pPr>
            <a:r>
              <a:rPr lang="x-none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Souvenir Lt BT" panose="020805030405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Xxx</a:t>
            </a:r>
            <a:r>
              <a:rPr lang="x-none" sz="180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Souvenir Lt BT" panose="020805030405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xxx</a:t>
            </a:r>
            <a:r>
              <a:rPr lang="x-none" sz="1800" dirty="0">
                <a:solidFill>
                  <a:srgbClr val="000000"/>
                </a:solidFill>
                <a:effectLst/>
                <a:latin typeface="Souvenir Lt BT" panose="020805030405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 = trecho revisado do livro “Máximas...”</a:t>
            </a:r>
            <a:endParaRPr lang="pt-BR" sz="1800" dirty="0">
              <a:solidFill>
                <a:srgbClr val="000000"/>
              </a:solidFill>
              <a:effectLst/>
              <a:latin typeface="Souvenir Lt BT" panose="02080503040505020303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0592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835AF7A1-C994-BA90-38F5-849BCC27F5D5}"/>
              </a:ext>
            </a:extLst>
          </p:cNvPr>
          <p:cNvSpPr txBox="1"/>
          <p:nvPr/>
        </p:nvSpPr>
        <p:spPr>
          <a:xfrm>
            <a:off x="214009" y="168083"/>
            <a:ext cx="83852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dirty="0">
                <a:effectLst/>
                <a:highlight>
                  <a:srgbClr val="FFFF00"/>
                </a:highlight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1b. Bate-papo sugerido, após leitura da Máxima </a:t>
            </a:r>
            <a:endParaRPr lang="pt-BR" sz="2400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E50C02E-49EF-7115-4FC0-5836864CA4CC}"/>
              </a:ext>
            </a:extLst>
          </p:cNvPr>
          <p:cNvSpPr txBox="1"/>
          <p:nvPr/>
        </p:nvSpPr>
        <p:spPr>
          <a:xfrm>
            <a:off x="379379" y="1387599"/>
            <a:ext cx="8385241" cy="48794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 fontAlgn="base">
              <a:lnSpc>
                <a:spcPts val="2700"/>
              </a:lnSpc>
              <a:spcBef>
                <a:spcPts val="1200"/>
              </a:spcBef>
              <a:spcAft>
                <a:spcPts val="600"/>
              </a:spcAft>
              <a:buAutoNum type="arabicPeriod"/>
            </a:pPr>
            <a:r>
              <a:rPr lang="pt-BR" sz="2000" b="1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[Iluminação ampla]</a:t>
            </a:r>
            <a:r>
              <a:rPr lang="pt-BR" sz="20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 Procurem discutir de forma concreta quais métodos podem ser considerados para “</a:t>
            </a:r>
            <a:r>
              <a:rPr lang="pt-BR" sz="2000" dirty="0">
                <a:solidFill>
                  <a:srgbClr val="FF0000"/>
                </a:solidFill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Iluminação ampla, ou de longo alcance</a:t>
            </a:r>
            <a:r>
              <a:rPr lang="pt-BR" sz="20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” de acordo com a realidade atual.</a:t>
            </a:r>
          </a:p>
          <a:p>
            <a:pPr marL="457200" indent="-457200" algn="just" fontAlgn="base">
              <a:lnSpc>
                <a:spcPts val="2700"/>
              </a:lnSpc>
              <a:spcBef>
                <a:spcPts val="1200"/>
              </a:spcBef>
              <a:spcAft>
                <a:spcPts val="600"/>
              </a:spcAft>
              <a:buAutoNum type="arabicPeriod"/>
            </a:pPr>
            <a:endParaRPr lang="pt-BR" sz="2400" dirty="0">
              <a:solidFill>
                <a:srgbClr val="000000"/>
              </a:solidFill>
              <a:effectLst/>
              <a:latin typeface="Verdana" panose="020B0604030504040204" pitchFamily="34" charset="0"/>
              <a:ea typeface="Meiryo" panose="020B0604030504040204" pitchFamily="34" charset="-128"/>
              <a:cs typeface="Meiryo" panose="020B0604030504040204" pitchFamily="34" charset="-128"/>
            </a:endParaRPr>
          </a:p>
          <a:p>
            <a:pPr marL="468000" indent="-457200" algn="just">
              <a:lnSpc>
                <a:spcPts val="2700"/>
              </a:lnSpc>
              <a:buNone/>
            </a:pPr>
            <a:r>
              <a:rPr lang="pt-BR" sz="2000" b="1" dirty="0"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2. [Salvação profunda]</a:t>
            </a:r>
            <a:r>
              <a:rPr lang="pt-BR" sz="2000" dirty="0"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 Na página 37, é mencionado que para uma salvação profunda, são importantes a “</a:t>
            </a:r>
            <a:r>
              <a:rPr lang="pt-BR" sz="2000" dirty="0">
                <a:solidFill>
                  <a:srgbClr val="EE0000"/>
                </a:solidFill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influência da personalidade de uma pessoa na outra”</a:t>
            </a:r>
            <a:r>
              <a:rPr lang="pt-BR" sz="2000" dirty="0"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 e um “</a:t>
            </a:r>
            <a:r>
              <a:rPr lang="pt-BR" sz="2000" dirty="0">
                <a:solidFill>
                  <a:srgbClr val="FF0000"/>
                </a:solidFill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sentimento intenso de compaixão e bondade na dedicação ao desenvolvimento e salvação, dando-lhes toda atenção, gentileza, e boa vontade</a:t>
            </a:r>
            <a:r>
              <a:rPr lang="pt-BR" sz="2000" dirty="0">
                <a:solidFill>
                  <a:srgbClr val="EE0000"/>
                </a:solidFill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”</a:t>
            </a:r>
            <a:r>
              <a:rPr lang="pt-BR" sz="2000" dirty="0"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. Ao desejar a felicidade das pessoas, que tipo de palavras, atitudes e ações são importantes?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29115564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967EF908-356B-FF65-2509-854952677185}"/>
              </a:ext>
            </a:extLst>
          </p:cNvPr>
          <p:cNvSpPr txBox="1"/>
          <p:nvPr/>
        </p:nvSpPr>
        <p:spPr>
          <a:xfrm>
            <a:off x="214008" y="64852"/>
            <a:ext cx="843388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dirty="0">
                <a:effectLst/>
                <a:highlight>
                  <a:srgbClr val="FFFF00"/>
                </a:highlight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2. Citações de </a:t>
            </a:r>
            <a:r>
              <a:rPr lang="pt-BR" sz="2400" b="1" i="1" dirty="0">
                <a:effectLst/>
                <a:highlight>
                  <a:srgbClr val="FFFF00"/>
                </a:highlight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Chikuro Hiroike</a:t>
            </a:r>
            <a:endParaRPr lang="pt-BR" sz="3200" i="1" dirty="0">
              <a:highlight>
                <a:srgbClr val="FFFF00"/>
              </a:highlight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4493CB4A-72FC-652B-A793-0A58CE383CA1}"/>
              </a:ext>
            </a:extLst>
          </p:cNvPr>
          <p:cNvSpPr txBox="1"/>
          <p:nvPr/>
        </p:nvSpPr>
        <p:spPr>
          <a:xfrm>
            <a:off x="89818" y="785597"/>
            <a:ext cx="8964364" cy="53546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t-BR" sz="2000" b="1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P.150</a:t>
            </a:r>
            <a:r>
              <a:rPr lang="pt-BR" sz="20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. O verdadeiro amor parental </a:t>
            </a:r>
            <a:r>
              <a:rPr lang="pt-BR" sz="14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(dos pais)</a:t>
            </a:r>
            <a:r>
              <a:rPr lang="pt-BR" sz="20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 não é apenas compreender profundamente os sentimentos do outro, mas também os de terceiros como se fossem seus, e avançar sempre refletindo se suas ações estão de acordo com os “princípios justos e corretos do universo” (=</a:t>
            </a:r>
            <a:r>
              <a:rPr lang="ja-JP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天地の公道 </a:t>
            </a:r>
            <a:r>
              <a:rPr lang="pt-BR" sz="2400" dirty="0">
                <a:solidFill>
                  <a:srgbClr val="000000"/>
                </a:solidFill>
                <a:effectLst/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= </a:t>
            </a:r>
            <a:r>
              <a:rPr lang="pt-BR" sz="20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caminho público do céu e da terra).</a:t>
            </a:r>
            <a:endParaRPr lang="pt-BR" sz="2400" dirty="0">
              <a:solidFill>
                <a:srgbClr val="000000"/>
              </a:solidFill>
              <a:effectLst/>
              <a:latin typeface="Verdana" panose="020B0604030504040204" pitchFamily="34" charset="0"/>
              <a:ea typeface="Meiryo" panose="020B0604030504040204" pitchFamily="34" charset="-128"/>
              <a:cs typeface="Meiryo" panose="020B0604030504040204" pitchFamily="34" charset="-128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t-BR" sz="20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Devemos ser sempre justos e imparciais nos pensamentos e sentimentos, em relação a todas as pessoas, mesmo que seja apenas na aparência (exteriormente, superficialmente). Sem fazer favoritismo, devemos dedicar o amor conforme a posição e situação de cada pessoa, desenvolvendo e ajudando o máximo possível, conduzindo-os a um estado de paz, tranquilidade e felicidade.</a:t>
            </a:r>
            <a:endParaRPr lang="pt-BR" sz="2400" dirty="0">
              <a:solidFill>
                <a:srgbClr val="000000"/>
              </a:solidFill>
              <a:effectLst/>
              <a:latin typeface="Verdana" panose="020B0604030504040204" pitchFamily="34" charset="0"/>
              <a:ea typeface="Meiryo" panose="020B0604030504040204" pitchFamily="34" charset="-128"/>
              <a:cs typeface="Meiryo" panose="020B0604030504040204" pitchFamily="34" charset="-128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5D016274-0A16-B433-25D1-E972721D8990}"/>
              </a:ext>
            </a:extLst>
          </p:cNvPr>
          <p:cNvSpPr txBox="1"/>
          <p:nvPr/>
        </p:nvSpPr>
        <p:spPr>
          <a:xfrm>
            <a:off x="6934200" y="6441460"/>
            <a:ext cx="2038350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b="1" dirty="0">
                <a:latin typeface="Verdana" panose="020B0604030504040204" pitchFamily="34" charset="0"/>
                <a:ea typeface="Verdana" panose="020B0604030504040204" pitchFamily="34" charset="0"/>
              </a:rPr>
              <a:t>...continua...</a:t>
            </a:r>
          </a:p>
        </p:txBody>
      </p:sp>
    </p:spTree>
    <p:extLst>
      <p:ext uri="{BB962C8B-B14F-4D97-AF65-F5344CB8AC3E}">
        <p14:creationId xmlns:p14="http://schemas.microsoft.com/office/powerpoint/2010/main" val="35663202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0BFED427-C4C9-282C-0A48-8D1CDAE7ACD0}"/>
              </a:ext>
            </a:extLst>
          </p:cNvPr>
          <p:cNvSpPr txBox="1"/>
          <p:nvPr/>
        </p:nvSpPr>
        <p:spPr>
          <a:xfrm>
            <a:off x="403860" y="371368"/>
            <a:ext cx="8336280" cy="464672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  <a:defRPr sz="2000" b="1">
                <a:solidFill>
                  <a:srgbClr val="000000"/>
                </a:solidFill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defRPr>
            </a:lvl1pPr>
          </a:lstStyle>
          <a:p>
            <a:r>
              <a:rPr lang="pt-BR" b="0" dirty="0"/>
              <a:t>É claro que nesse caminho haverá dificuldades, pois algumas pessoas poderão ser teimosas, egoístas, insensíveis; outras, ignorantes ou medíocres, sendo ambas difíceis de orientar. No entanto, mesmo nesses momentos, é importante ser paciente e persistente, às vezes repreendendo-as severamente e em outras ocasiões, tratando-as carinhosamente como se estivesse segurando um bebê nos braços ou uma mãe pássaro envolvendo seu filhote sob as asas. Deve-se prosseguir manifestando o seu amor generosamente para desenvolver as pessoas.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50234804-1FCB-6949-67B4-D71A93E8B1C8}"/>
              </a:ext>
            </a:extLst>
          </p:cNvPr>
          <p:cNvSpPr txBox="1"/>
          <p:nvPr/>
        </p:nvSpPr>
        <p:spPr>
          <a:xfrm>
            <a:off x="1249680" y="6399284"/>
            <a:ext cx="7804502" cy="379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18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“</a:t>
            </a:r>
            <a:r>
              <a:rPr lang="pt-BR" sz="1800" i="1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Shin Dan </a:t>
            </a:r>
            <a:r>
              <a:rPr lang="pt-BR" sz="1800" i="1" dirty="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Setsumei</a:t>
            </a:r>
            <a:r>
              <a:rPr lang="pt-BR" sz="1800" i="1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 Sho</a:t>
            </a:r>
            <a:r>
              <a:rPr lang="pt-BR" sz="18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 = Manual do Altar”, páginas 32-33.</a:t>
            </a:r>
            <a:endParaRPr lang="pt-BR" sz="2000" dirty="0">
              <a:solidFill>
                <a:srgbClr val="000000"/>
              </a:solidFill>
              <a:effectLst/>
              <a:latin typeface="Verdana" panose="020B0604030504040204" pitchFamily="34" charset="0"/>
              <a:ea typeface="Meiryo" panose="020B0604030504040204" pitchFamily="34" charset="-128"/>
              <a:cs typeface="Meiryo" panose="020B060403050404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049474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8C993C6C-C719-8934-19E9-1F22CB46D81D}"/>
              </a:ext>
            </a:extLst>
          </p:cNvPr>
          <p:cNvSpPr txBox="1"/>
          <p:nvPr/>
        </p:nvSpPr>
        <p:spPr>
          <a:xfrm>
            <a:off x="208548" y="149408"/>
            <a:ext cx="861461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dirty="0">
                <a:effectLst/>
                <a:highlight>
                  <a:srgbClr val="FFFF00"/>
                </a:highlight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3.</a:t>
            </a:r>
            <a:r>
              <a:rPr lang="pt-BR" sz="2400" b="1" i="1" dirty="0">
                <a:effectLst/>
                <a:highlight>
                  <a:srgbClr val="FFFF00"/>
                </a:highlight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 </a:t>
            </a:r>
            <a:r>
              <a:rPr lang="pt-BR" sz="2400" b="1" dirty="0">
                <a:highlight>
                  <a:srgbClr val="FFFF00"/>
                </a:highlight>
                <a:latin typeface="Verdana" panose="020B0604030504040204" pitchFamily="34" charset="0"/>
                <a:ea typeface="Verdana" panose="020B0604030504040204" pitchFamily="34" charset="0"/>
              </a:rPr>
              <a:t>Série Episódios de Chikuro Hiroike, vol. 2: </a:t>
            </a:r>
            <a:r>
              <a:rPr lang="pt-BR" sz="2000" dirty="0">
                <a:latin typeface="Verdana" panose="020B0604030504040204" pitchFamily="34" charset="0"/>
                <a:ea typeface="Verdana" panose="020B0604030504040204" pitchFamily="34" charset="0"/>
              </a:rPr>
              <a:t>Propagar (transmitir, difundir) o sentimento de benevolência</a:t>
            </a:r>
            <a:r>
              <a:rPr lang="pt-BR" sz="20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pt-BR" sz="2400" i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4B642EAF-F49F-3AAC-FBD4-DB0997B7A707}"/>
              </a:ext>
            </a:extLst>
          </p:cNvPr>
          <p:cNvSpPr txBox="1"/>
          <p:nvPr/>
        </p:nvSpPr>
        <p:spPr>
          <a:xfrm>
            <a:off x="6934200" y="6441460"/>
            <a:ext cx="2038350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b="1" dirty="0">
                <a:latin typeface="Verdana" panose="020B0604030504040204" pitchFamily="34" charset="0"/>
                <a:ea typeface="Verdana" panose="020B0604030504040204" pitchFamily="34" charset="0"/>
              </a:rPr>
              <a:t>...continua...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6CECDABF-327D-4512-4454-A8CEBBEA25C0}"/>
              </a:ext>
            </a:extLst>
          </p:cNvPr>
          <p:cNvSpPr txBox="1"/>
          <p:nvPr/>
        </p:nvSpPr>
        <p:spPr>
          <a:xfrm>
            <a:off x="208548" y="1130422"/>
            <a:ext cx="8764002" cy="54076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  <a:buNone/>
            </a:pPr>
            <a:r>
              <a:rPr lang="pt-BR" sz="2200" b="1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P.87: Iluminar com a luz de Deus o coração das pessoas e purificá-las</a:t>
            </a:r>
            <a:endParaRPr lang="pt-BR" sz="2200" dirty="0">
              <a:solidFill>
                <a:srgbClr val="000000"/>
              </a:solidFill>
              <a:effectLst/>
              <a:latin typeface="Verdana" panose="020B0604030504040204" pitchFamily="34" charset="0"/>
              <a:ea typeface="Meiryo" panose="020B0604030504040204" pitchFamily="34" charset="-128"/>
              <a:cs typeface="Meiryo" panose="020B0604030504040204" pitchFamily="34" charset="-128"/>
            </a:endParaRPr>
          </a:p>
          <a:p>
            <a:pPr algn="just">
              <a:lnSpc>
                <a:spcPct val="120000"/>
              </a:lnSpc>
              <a:spcAft>
                <a:spcPts val="600"/>
              </a:spcAft>
            </a:pPr>
            <a:r>
              <a:rPr lang="pt-BR" sz="22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Quando </a:t>
            </a:r>
            <a:r>
              <a:rPr lang="pt-BR" sz="2200" i="1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Hiroike</a:t>
            </a:r>
            <a:r>
              <a:rPr lang="pt-BR" sz="22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 soube da origem da palavra “</a:t>
            </a:r>
            <a:r>
              <a:rPr lang="pt-BR" sz="2200" i="1" dirty="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education</a:t>
            </a:r>
            <a:r>
              <a:rPr lang="pt-BR" sz="22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”, em inglês, ele bateu as mãos e exclamou: “Ah, é por isso que a educação até agora tem sido tão ineficaz”. A palavra “</a:t>
            </a:r>
            <a:r>
              <a:rPr lang="pt-BR" sz="2200" i="1" dirty="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education</a:t>
            </a:r>
            <a:r>
              <a:rPr lang="pt-BR" sz="22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” vem do latim. O verbo “</a:t>
            </a:r>
            <a:r>
              <a:rPr lang="pt-BR" sz="2200" i="1" dirty="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educare</a:t>
            </a:r>
            <a:r>
              <a:rPr lang="pt-BR" sz="22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”, que é a raiz da palavra, significa “educar, instruir, ensinar”, mas há outro verbo relacionado, “</a:t>
            </a:r>
            <a:r>
              <a:rPr lang="pt-BR" sz="2200" i="1" dirty="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educere</a:t>
            </a:r>
            <a:r>
              <a:rPr lang="pt-BR" sz="22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” que, além desse significado, também significa “extrair” ou “puxar para fora”. É claro que isso não significa “extrair” ou “puxar para fora” a maldade, mas </a:t>
            </a:r>
            <a:r>
              <a:rPr lang="pt-BR" sz="2200" i="1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Hiroike</a:t>
            </a:r>
            <a:r>
              <a:rPr lang="pt-BR" sz="22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, que conhecia muito bem a natureza humana, pensou o seguinte: O pensamento/sentimento humano está 99% ocupado com egoísmo(ganância/desejos). </a:t>
            </a:r>
          </a:p>
        </p:txBody>
      </p:sp>
    </p:spTree>
    <p:extLst>
      <p:ext uri="{BB962C8B-B14F-4D97-AF65-F5344CB8AC3E}">
        <p14:creationId xmlns:p14="http://schemas.microsoft.com/office/powerpoint/2010/main" val="41563272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ED42EEE0-4473-11FF-BE6A-B39A97A9B1BC}"/>
              </a:ext>
            </a:extLst>
          </p:cNvPr>
          <p:cNvSpPr txBox="1"/>
          <p:nvPr/>
        </p:nvSpPr>
        <p:spPr>
          <a:xfrm>
            <a:off x="6934200" y="6441460"/>
            <a:ext cx="2038350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b="1" dirty="0">
                <a:latin typeface="Verdana" panose="020B0604030504040204" pitchFamily="34" charset="0"/>
                <a:ea typeface="Verdana" panose="020B0604030504040204" pitchFamily="34" charset="0"/>
              </a:rPr>
              <a:t>...continua...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8622D2BD-693C-88A5-EFE4-D8D5B13BD38B}"/>
              </a:ext>
            </a:extLst>
          </p:cNvPr>
          <p:cNvSpPr txBox="1"/>
          <p:nvPr/>
        </p:nvSpPr>
        <p:spPr>
          <a:xfrm>
            <a:off x="171450" y="330876"/>
            <a:ext cx="8801100" cy="619624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15000"/>
              </a:lnSpc>
              <a:spcAft>
                <a:spcPts val="600"/>
              </a:spcAft>
              <a:buNone/>
              <a:defRPr sz="2000" b="1">
                <a:solidFill>
                  <a:srgbClr val="000000"/>
                </a:solidFill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defRPr>
            </a:lvl1pPr>
          </a:lstStyle>
          <a:p>
            <a:pPr algn="just">
              <a:lnSpc>
                <a:spcPct val="125000"/>
              </a:lnSpc>
            </a:pPr>
            <a:r>
              <a:rPr lang="pt-BR" sz="2400" b="0" dirty="0"/>
              <a:t>Por isso, se esse egoísmo for “extraído” ou “puxado para fora” e simplesmente aprimorado, os seres humanos se tornariam ainda mais malignos. </a:t>
            </a:r>
          </a:p>
          <a:p>
            <a:pPr algn="just">
              <a:lnSpc>
                <a:spcPct val="125000"/>
              </a:lnSpc>
            </a:pPr>
            <a:r>
              <a:rPr lang="pt-BR" sz="2400" b="0" dirty="0"/>
              <a:t>Em contraste com esse método de “extrair”, </a:t>
            </a:r>
            <a:r>
              <a:rPr lang="pt-BR" sz="2400" b="0" i="1" dirty="0"/>
              <a:t>Hiroike</a:t>
            </a:r>
            <a:r>
              <a:rPr lang="pt-BR" sz="2400" b="0" dirty="0"/>
              <a:t> concebeu o método de “iluminação”, que em inglês é “</a:t>
            </a:r>
            <a:r>
              <a:rPr lang="pt-BR" sz="2400" b="0" dirty="0" err="1"/>
              <a:t>enlightenment</a:t>
            </a:r>
            <a:r>
              <a:rPr lang="pt-BR" sz="2400" b="0" dirty="0"/>
              <a:t>”. Essa palavra em inglês é traduzida como “esclarecimento”, “iluminação” ou “iluminismo”, e seu significado original é “irradiar, emitir a luz” ou “iluminar”. </a:t>
            </a:r>
          </a:p>
          <a:p>
            <a:pPr algn="just">
              <a:lnSpc>
                <a:spcPct val="125000"/>
              </a:lnSpc>
            </a:pPr>
            <a:r>
              <a:rPr lang="pt-BR" sz="2400" b="0" i="1" dirty="0"/>
              <a:t>Hiroike</a:t>
            </a:r>
            <a:r>
              <a:rPr lang="pt-BR" sz="2400" b="0" dirty="0"/>
              <a:t> explicou que se trata de irradiar a luz de Deus no coração das pessoas para iluminá-las e purificá-las, ou de transplantar o pensamento/sentimento de Deus no coração das pessoas. </a:t>
            </a:r>
          </a:p>
        </p:txBody>
      </p:sp>
    </p:spTree>
    <p:extLst>
      <p:ext uri="{BB962C8B-B14F-4D97-AF65-F5344CB8AC3E}">
        <p14:creationId xmlns:p14="http://schemas.microsoft.com/office/powerpoint/2010/main" val="8395683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0AC28D5E-28DE-1169-1ACA-F241B3EEDD21}"/>
              </a:ext>
            </a:extLst>
          </p:cNvPr>
          <p:cNvSpPr txBox="1"/>
          <p:nvPr/>
        </p:nvSpPr>
        <p:spPr>
          <a:xfrm>
            <a:off x="273050" y="3189238"/>
            <a:ext cx="8597900" cy="3664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just">
              <a:lnSpc>
                <a:spcPct val="114000"/>
              </a:lnSpc>
            </a:pPr>
            <a:r>
              <a:rPr lang="pt-BR" sz="2400" b="0" dirty="0">
                <a:latin typeface="Verdana" panose="020B0604030504040204" pitchFamily="34" charset="0"/>
                <a:ea typeface="Verdana" panose="020B0604030504040204" pitchFamily="34" charset="0"/>
              </a:rPr>
              <a:t>“O pensamento/sentimento humano possui tendências egoístas, sendo ínfima a parcela de moralidade e compaixão </a:t>
            </a:r>
            <a:r>
              <a:rPr lang="pt-BR" dirty="0">
                <a:solidFill>
                  <a:srgbClr val="000000"/>
                </a:solidFill>
                <a:latin typeface="Verdana" panose="020B0604030504040204" pitchFamily="34" charset="0"/>
                <a:ea typeface="Meiryo" panose="020B0604030504040204" pitchFamily="34" charset="-128"/>
              </a:rPr>
              <a:t>(</a:t>
            </a:r>
            <a:r>
              <a:rPr lang="ja-JP" altLang="pt-BR" dirty="0">
                <a:solidFill>
                  <a:srgbClr val="000000"/>
                </a:solidFill>
                <a:latin typeface="Verdana" panose="020B0604030504040204" pitchFamily="34" charset="0"/>
                <a:ea typeface="Meiryo" panose="020B0604030504040204" pitchFamily="34" charset="-128"/>
              </a:rPr>
              <a:t>人心惟危道心惟微</a:t>
            </a:r>
            <a:r>
              <a:rPr lang="pt-BR" dirty="0">
                <a:solidFill>
                  <a:srgbClr val="000000"/>
                </a:solidFill>
                <a:latin typeface="Verdana" panose="020B0604030504040204" pitchFamily="34" charset="0"/>
                <a:ea typeface="Meiryo" panose="020B0604030504040204" pitchFamily="34" charset="-128"/>
              </a:rPr>
              <a:t>)</a:t>
            </a:r>
            <a:r>
              <a:rPr lang="pt-BR" sz="2400" b="0" dirty="0">
                <a:latin typeface="Verdana" panose="020B0604030504040204" pitchFamily="34" charset="0"/>
                <a:ea typeface="Verdana" panose="020B0604030504040204" pitchFamily="34" charset="0"/>
              </a:rPr>
              <a:t>”. </a:t>
            </a:r>
            <a:endParaRPr lang="pt-BR" sz="1100" b="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1" algn="just">
              <a:lnSpc>
                <a:spcPct val="114000"/>
              </a:lnSpc>
            </a:pPr>
            <a:endParaRPr lang="pt-BR" sz="1100" b="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>
              <a:lnSpc>
                <a:spcPct val="114000"/>
              </a:lnSpc>
            </a:pPr>
            <a:r>
              <a:rPr lang="pt-BR" sz="2400" b="0" dirty="0">
                <a:latin typeface="Verdana" panose="020B0604030504040204" pitchFamily="34" charset="0"/>
                <a:ea typeface="Verdana" panose="020B0604030504040204" pitchFamily="34" charset="0"/>
              </a:rPr>
              <a:t>Assim, mesmo que esteja coberto por instintos egoístas, a luz de Deus deveria iluminar o instinto moral como se fosse cuidar de um pequeno broto que está lutando para crescer e avançando no sentido do bem. </a:t>
            </a:r>
            <a:endParaRPr lang="pt-BR" sz="2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C2DAA026-42C1-ADD5-DC98-EDC2B1E00811}"/>
              </a:ext>
            </a:extLst>
          </p:cNvPr>
          <p:cNvSpPr txBox="1"/>
          <p:nvPr/>
        </p:nvSpPr>
        <p:spPr>
          <a:xfrm>
            <a:off x="260350" y="101600"/>
            <a:ext cx="8597900" cy="287149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lnSpc>
                <a:spcPct val="114000"/>
              </a:lnSpc>
              <a:defRPr sz="2400" b="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lvl="1" algn="just">
              <a:lnSpc>
                <a:spcPct val="114000"/>
              </a:lnSpc>
              <a:defRPr sz="2400" b="0">
                <a:latin typeface="Verdana" panose="020B0604030504040204" pitchFamily="34" charset="0"/>
                <a:ea typeface="Verdana" panose="020B0604030504040204" pitchFamily="34" charset="0"/>
              </a:defRPr>
            </a:lvl2pPr>
          </a:lstStyle>
          <a:p>
            <a:r>
              <a:rPr lang="pt-BR" dirty="0"/>
              <a:t>Em outras palavras, trata-se de transformar o pensamento animal em um pensamento/sentimento divino, ou de transformar a atitude egocêntrica em uma atitude universal e imparcial. </a:t>
            </a:r>
            <a:endParaRPr lang="pt-BR" sz="1400" dirty="0"/>
          </a:p>
          <a:p>
            <a:endParaRPr lang="pt-BR" sz="1400" dirty="0"/>
          </a:p>
          <a:p>
            <a:r>
              <a:rPr lang="pt-BR" dirty="0"/>
              <a:t>Consta o seguinte no clássico chinês “</a:t>
            </a:r>
            <a:r>
              <a:rPr lang="pt-BR" i="1" dirty="0" err="1"/>
              <a:t>Shangshu</a:t>
            </a:r>
            <a:r>
              <a:rPr lang="pt-BR" dirty="0"/>
              <a:t> </a:t>
            </a:r>
            <a:r>
              <a:rPr lang="pt-BR" sz="1800" dirty="0">
                <a:solidFill>
                  <a:srgbClr val="000000"/>
                </a:solidFill>
                <a:ea typeface="Meiryo" panose="020B0604030504040204" pitchFamily="34" charset="-128"/>
              </a:rPr>
              <a:t>(</a:t>
            </a:r>
            <a:r>
              <a:rPr lang="ja-JP" altLang="pt-BR" sz="1800" dirty="0">
                <a:solidFill>
                  <a:srgbClr val="000000"/>
                </a:solidFill>
                <a:ea typeface="Meiryo" panose="020B0604030504040204" pitchFamily="34" charset="-128"/>
              </a:rPr>
              <a:t>尚書</a:t>
            </a:r>
            <a:r>
              <a:rPr lang="pt-BR" sz="1800" dirty="0">
                <a:solidFill>
                  <a:srgbClr val="000000"/>
                </a:solidFill>
                <a:ea typeface="Meiryo" panose="020B0604030504040204" pitchFamily="34" charset="-128"/>
              </a:rPr>
              <a:t>)</a:t>
            </a:r>
            <a:r>
              <a:rPr lang="pt-BR" dirty="0"/>
              <a:t>”, capítulo “</a:t>
            </a:r>
            <a:r>
              <a:rPr lang="pt-BR" i="1" dirty="0" err="1"/>
              <a:t>Dayu</a:t>
            </a:r>
            <a:r>
              <a:rPr lang="pt-BR" dirty="0"/>
              <a:t> </a:t>
            </a:r>
            <a:r>
              <a:rPr lang="pt-BR" i="1" dirty="0" err="1"/>
              <a:t>Mo</a:t>
            </a:r>
            <a:r>
              <a:rPr lang="pt-BR" dirty="0"/>
              <a:t> </a:t>
            </a:r>
            <a:r>
              <a:rPr lang="pt-BR" sz="1800" dirty="0">
                <a:solidFill>
                  <a:srgbClr val="000000"/>
                </a:solidFill>
                <a:ea typeface="Meiryo" panose="020B0604030504040204" pitchFamily="34" charset="-128"/>
              </a:rPr>
              <a:t>(</a:t>
            </a:r>
            <a:r>
              <a:rPr lang="ja-JP" altLang="pt-BR" sz="1800" dirty="0">
                <a:solidFill>
                  <a:srgbClr val="000000"/>
                </a:solidFill>
                <a:ea typeface="Meiryo" panose="020B0604030504040204" pitchFamily="34" charset="-128"/>
              </a:rPr>
              <a:t>大禹謨篇</a:t>
            </a:r>
            <a:r>
              <a:rPr lang="pt-BR" sz="1800" dirty="0">
                <a:solidFill>
                  <a:srgbClr val="000000"/>
                </a:solidFill>
                <a:ea typeface="Meiryo" panose="020B0604030504040204" pitchFamily="34" charset="-128"/>
              </a:rPr>
              <a:t>)</a:t>
            </a:r>
            <a:r>
              <a:rPr lang="pt-BR" dirty="0"/>
              <a:t>”:</a:t>
            </a:r>
          </a:p>
        </p:txBody>
      </p:sp>
    </p:spTree>
    <p:extLst>
      <p:ext uri="{BB962C8B-B14F-4D97-AF65-F5344CB8AC3E}">
        <p14:creationId xmlns:p14="http://schemas.microsoft.com/office/powerpoint/2010/main" val="9250396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087891A6-F0C6-D0B7-A029-DAB737E93DBB}"/>
              </a:ext>
            </a:extLst>
          </p:cNvPr>
          <p:cNvSpPr txBox="1"/>
          <p:nvPr/>
        </p:nvSpPr>
        <p:spPr>
          <a:xfrm>
            <a:off x="6934200" y="6441460"/>
            <a:ext cx="2038350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b="1" dirty="0">
                <a:latin typeface="Verdana" panose="020B0604030504040204" pitchFamily="34" charset="0"/>
                <a:ea typeface="Verdana" panose="020B0604030504040204" pitchFamily="34" charset="0"/>
              </a:rPr>
              <a:t>...continua...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1436AD1D-8467-CB1E-FFAD-D1D783CEF1E7}"/>
              </a:ext>
            </a:extLst>
          </p:cNvPr>
          <p:cNvSpPr txBox="1"/>
          <p:nvPr/>
        </p:nvSpPr>
        <p:spPr>
          <a:xfrm>
            <a:off x="207643" y="188070"/>
            <a:ext cx="8707755" cy="257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pt-BR" sz="2400" b="1" i="1" dirty="0">
                <a:latin typeface="Verdana" panose="020B0604030504040204" pitchFamily="34" charset="0"/>
                <a:ea typeface="Verdana" panose="020B0604030504040204" pitchFamily="34" charset="0"/>
              </a:rPr>
              <a:t>Hiroike</a:t>
            </a:r>
            <a:r>
              <a:rPr lang="pt-BR" sz="2400" b="1" dirty="0">
                <a:latin typeface="Verdana" panose="020B0604030504040204" pitchFamily="34" charset="0"/>
                <a:ea typeface="Verdana" panose="020B0604030504040204" pitchFamily="34" charset="0"/>
              </a:rPr>
              <a:t> considerava que essa seria a verdadeira educação, e adotou a palavra “desenvolvimento” para isso. </a:t>
            </a:r>
            <a:r>
              <a:rPr lang="pt-BR" sz="2400" b="0" dirty="0">
                <a:latin typeface="Verdana" panose="020B0604030504040204" pitchFamily="34" charset="0"/>
                <a:ea typeface="Verdana" panose="020B0604030504040204" pitchFamily="34" charset="0"/>
              </a:rPr>
              <a:t>Ele utilizou também as palavras “renúncia ao egoísmo e assimilação da vontade divina” ou “realização da vontade divina” para expressar a mesma coisa (iluminação).</a:t>
            </a:r>
            <a:endParaRPr lang="pt-BR" sz="2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5EC96EF9-D11C-6FA8-E0DB-E4F196A64228}"/>
              </a:ext>
            </a:extLst>
          </p:cNvPr>
          <p:cNvSpPr txBox="1"/>
          <p:nvPr/>
        </p:nvSpPr>
        <p:spPr>
          <a:xfrm>
            <a:off x="150492" y="3104259"/>
            <a:ext cx="8822055" cy="29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Aft>
                <a:spcPts val="600"/>
              </a:spcAft>
              <a:buNone/>
            </a:pPr>
            <a:r>
              <a:rPr lang="pt-BR" sz="2400" b="1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No entanto, “desenvolvimento” refere-se principalmente ao estágio intelectual da compreensão, e a mudança mais profunda – do fundo do coração – é chamada de “salvação</a:t>
            </a:r>
            <a:r>
              <a:rPr lang="pt-BR" sz="24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”. Em inglês, seria a “</a:t>
            </a:r>
            <a:r>
              <a:rPr lang="pt-BR" sz="2400" i="1" dirty="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salvation</a:t>
            </a:r>
            <a:r>
              <a:rPr lang="pt-BR" sz="24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”. O “renascimento” – após a salvação – é chamado de "</a:t>
            </a:r>
            <a:r>
              <a:rPr lang="pt-BR" sz="2400" b="1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regeneração</a:t>
            </a:r>
            <a:r>
              <a:rPr lang="pt-BR" sz="24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". Em inglês, seria “</a:t>
            </a:r>
            <a:r>
              <a:rPr lang="pt-BR" sz="2400" i="1" dirty="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regeneration</a:t>
            </a:r>
            <a:r>
              <a:rPr lang="pt-BR" sz="24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” ou “</a:t>
            </a:r>
            <a:r>
              <a:rPr lang="pt-BR" sz="2400" i="1" dirty="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conversion</a:t>
            </a:r>
            <a:r>
              <a:rPr lang="pt-BR" sz="24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”. </a:t>
            </a:r>
          </a:p>
        </p:txBody>
      </p:sp>
    </p:spTree>
    <p:extLst>
      <p:ext uri="{BB962C8B-B14F-4D97-AF65-F5344CB8AC3E}">
        <p14:creationId xmlns:p14="http://schemas.microsoft.com/office/powerpoint/2010/main" val="14760196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74E5AF2D-C9F3-F1E8-9CA4-A31C0BA8002C}"/>
              </a:ext>
            </a:extLst>
          </p:cNvPr>
          <p:cNvSpPr txBox="1"/>
          <p:nvPr/>
        </p:nvSpPr>
        <p:spPr>
          <a:xfrm>
            <a:off x="220980" y="351591"/>
            <a:ext cx="8707120" cy="48844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  <a:buNone/>
            </a:pPr>
            <a:r>
              <a:rPr lang="pt-BR" sz="24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Como a palavra “salvação” possui uma conotação religiosa e, sendo geralmente um estágio difícil de alcançá-lo, então, no contexto da educação escolar, utiliza-se mais a palavra “</a:t>
            </a:r>
            <a:r>
              <a:rPr lang="pt-BR" sz="2400" dirty="0">
                <a:solidFill>
                  <a:srgbClr val="000000"/>
                </a:solidFill>
                <a:latin typeface="Verdana" panose="020B0604030504040204" pitchFamily="34" charset="0"/>
                <a:ea typeface="Meiryo" panose="020B0604030504040204" pitchFamily="34" charset="-128"/>
              </a:rPr>
              <a:t>iluminação/</a:t>
            </a:r>
            <a:r>
              <a:rPr lang="pt-BR" sz="2400" dirty="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desenvolvi-mento</a:t>
            </a:r>
            <a:r>
              <a:rPr lang="pt-BR" sz="24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”, mas é claro que, se essa iluminação for profunda, é a mesma coisa que salvação.</a:t>
            </a:r>
            <a:endParaRPr lang="pt-BR" sz="2800" dirty="0">
              <a:solidFill>
                <a:srgbClr val="000000"/>
              </a:solidFill>
              <a:effectLst/>
              <a:latin typeface="Verdana" panose="020B0604030504040204" pitchFamily="34" charset="0"/>
              <a:ea typeface="Meiryo" panose="020B0604030504040204" pitchFamily="34" charset="-128"/>
              <a:cs typeface="Meiryo" panose="020B0604030504040204" pitchFamily="34" charset="-128"/>
            </a:endParaRPr>
          </a:p>
          <a:p>
            <a:pPr algn="just">
              <a:lnSpc>
                <a:spcPct val="115000"/>
              </a:lnSpc>
              <a:spcAft>
                <a:spcPts val="600"/>
              </a:spcAft>
              <a:buNone/>
            </a:pPr>
            <a:r>
              <a:rPr lang="pt-BR" sz="24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Evidentemente a questão é de conteúdo, por isso, não se quer dizer aqui que a palavra “educação” seja ruim.</a:t>
            </a:r>
          </a:p>
          <a:p>
            <a:pPr>
              <a:lnSpc>
                <a:spcPct val="115000"/>
              </a:lnSpc>
              <a:spcAft>
                <a:spcPts val="600"/>
              </a:spcAft>
              <a:buNone/>
            </a:pPr>
            <a:endParaRPr lang="pt-BR" sz="2400" dirty="0">
              <a:solidFill>
                <a:srgbClr val="000000"/>
              </a:solidFill>
              <a:effectLst/>
              <a:latin typeface="Verdana" panose="020B0604030504040204" pitchFamily="34" charset="0"/>
              <a:ea typeface="Meiryo" panose="020B0604030504040204" pitchFamily="34" charset="-128"/>
              <a:cs typeface="Meiryo" panose="020B0604030504040204" pitchFamily="34" charset="-128"/>
            </a:endParaRPr>
          </a:p>
          <a:p>
            <a:pPr>
              <a:buNone/>
            </a:pPr>
            <a:r>
              <a:rPr lang="pt-BR" sz="1600" dirty="0"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Fonte:</a:t>
            </a:r>
            <a:r>
              <a:rPr lang="pt-BR" sz="1600" i="1" dirty="0"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 Série Episódios de Chikuro Hiroike, vol. 2 </a:t>
            </a:r>
            <a:r>
              <a:rPr lang="pt-BR" sz="1600" dirty="0"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contendo o artigo compilado da publicação:</a:t>
            </a:r>
            <a:r>
              <a:rPr lang="pt-BR" sz="1600" i="1" dirty="0"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 “Vivenciando a moral suprema com o mestre, </a:t>
            </a:r>
            <a:r>
              <a:rPr lang="pt-BR" sz="1600" dirty="0"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de autoria de prof. </a:t>
            </a:r>
            <a:r>
              <a:rPr lang="pt-BR" sz="1600" i="1" dirty="0" err="1"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Takeyuki</a:t>
            </a:r>
            <a:r>
              <a:rPr lang="pt-BR" sz="1600" i="1" dirty="0"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 Sou”</a:t>
            </a:r>
            <a:endParaRPr lang="pt-BR" sz="2000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7BDBCF5-EEA1-7D62-886B-5F811E50EBFA}"/>
              </a:ext>
            </a:extLst>
          </p:cNvPr>
          <p:cNvSpPr txBox="1"/>
          <p:nvPr/>
        </p:nvSpPr>
        <p:spPr>
          <a:xfrm>
            <a:off x="441960" y="5660737"/>
            <a:ext cx="8275320" cy="84183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pt-BR" sz="2000" b="1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Sobre a origem da palavra “educar”: Algumas citações.</a:t>
            </a: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pt-BR" sz="2000" b="1" dirty="0">
                <a:solidFill>
                  <a:srgbClr val="000000"/>
                </a:solidFill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Ver Complemento no </a:t>
            </a:r>
            <a:r>
              <a:rPr lang="pt-BR" sz="2000" b="1" dirty="0">
                <a:solidFill>
                  <a:srgbClr val="FF0000"/>
                </a:solidFill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item 6</a:t>
            </a:r>
            <a:endParaRPr lang="pt-BR" sz="2800" dirty="0">
              <a:solidFill>
                <a:srgbClr val="FF0000"/>
              </a:solidFill>
              <a:effectLst/>
              <a:latin typeface="Verdana" panose="020B0604030504040204" pitchFamily="34" charset="0"/>
              <a:ea typeface="Meiryo" panose="020B0604030504040204" pitchFamily="34" charset="-128"/>
              <a:cs typeface="Meiryo" panose="020B060403050404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50103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9FC9BEB-4D9B-D8B4-54B4-AC2AC8EB9D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061" y="68094"/>
            <a:ext cx="4552416" cy="6300682"/>
          </a:xfrm>
          <a:prstGeom prst="rect">
            <a:avLst/>
          </a:prstGeom>
        </p:spPr>
      </p:pic>
      <p:grpSp>
        <p:nvGrpSpPr>
          <p:cNvPr id="11" name="Agrupar 10">
            <a:extLst>
              <a:ext uri="{FF2B5EF4-FFF2-40B4-BE49-F238E27FC236}">
                <a16:creationId xmlns:a16="http://schemas.microsoft.com/office/drawing/2014/main" id="{3DB283A1-8D42-48D8-8210-B74AA7881456}"/>
              </a:ext>
            </a:extLst>
          </p:cNvPr>
          <p:cNvGrpSpPr/>
          <p:nvPr/>
        </p:nvGrpSpPr>
        <p:grpSpPr>
          <a:xfrm>
            <a:off x="312836" y="557318"/>
            <a:ext cx="8517052" cy="1776307"/>
            <a:chOff x="312836" y="557318"/>
            <a:chExt cx="8517052" cy="1776307"/>
          </a:xfrm>
        </p:grpSpPr>
        <p:sp>
          <p:nvSpPr>
            <p:cNvPr id="4" name="Retângulo: Cantos Arredondados 3">
              <a:extLst>
                <a:ext uri="{FF2B5EF4-FFF2-40B4-BE49-F238E27FC236}">
                  <a16:creationId xmlns:a16="http://schemas.microsoft.com/office/drawing/2014/main" id="{59153524-6159-431E-9476-CFA9D75D910B}"/>
                </a:ext>
              </a:extLst>
            </p:cNvPr>
            <p:cNvSpPr/>
            <p:nvPr/>
          </p:nvSpPr>
          <p:spPr>
            <a:xfrm>
              <a:off x="312836" y="1314450"/>
              <a:ext cx="4737787" cy="1019175"/>
            </a:xfrm>
            <a:prstGeom prst="roundRect">
              <a:avLst>
                <a:gd name="adj" fmla="val 3704"/>
              </a:avLst>
            </a:prstGeom>
            <a:noFill/>
            <a:ln w="28575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CaixaDeTexto 9">
              <a:extLst>
                <a:ext uri="{FF2B5EF4-FFF2-40B4-BE49-F238E27FC236}">
                  <a16:creationId xmlns:a16="http://schemas.microsoft.com/office/drawing/2014/main" id="{D1E10F56-73C0-40D4-9E6C-859D2AF6A3AE}"/>
                </a:ext>
              </a:extLst>
            </p:cNvPr>
            <p:cNvSpPr txBox="1"/>
            <p:nvPr/>
          </p:nvSpPr>
          <p:spPr>
            <a:xfrm>
              <a:off x="5382213" y="557318"/>
              <a:ext cx="3447675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t-BR" sz="1800" b="1" dirty="0">
                  <a:effectLst/>
                  <a:highlight>
                    <a:srgbClr val="FFFF00"/>
                  </a:highlight>
                  <a:latin typeface="Verdana" panose="020B0604030504040204" pitchFamily="34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Bate-papo sugerido, após leitura da Máxima </a:t>
              </a:r>
              <a:endParaRPr lang="pt-BR" dirty="0"/>
            </a:p>
          </p:txBody>
        </p:sp>
        <p:sp>
          <p:nvSpPr>
            <p:cNvPr id="6" name="Seta: para a Direita 5">
              <a:extLst>
                <a:ext uri="{FF2B5EF4-FFF2-40B4-BE49-F238E27FC236}">
                  <a16:creationId xmlns:a16="http://schemas.microsoft.com/office/drawing/2014/main" id="{43ED6FE0-1971-4DA6-8538-5AFFF1CB7B3F}"/>
                </a:ext>
              </a:extLst>
            </p:cNvPr>
            <p:cNvSpPr/>
            <p:nvPr/>
          </p:nvSpPr>
          <p:spPr>
            <a:xfrm rot="19671449">
              <a:off x="5296688" y="1188703"/>
              <a:ext cx="344859" cy="424676"/>
            </a:xfrm>
            <a:prstGeom prst="rightArrow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12" name="Agrupar 11">
            <a:extLst>
              <a:ext uri="{FF2B5EF4-FFF2-40B4-BE49-F238E27FC236}">
                <a16:creationId xmlns:a16="http://schemas.microsoft.com/office/drawing/2014/main" id="{E3BE3723-BB2A-4219-8F50-43F5603763E4}"/>
              </a:ext>
            </a:extLst>
          </p:cNvPr>
          <p:cNvGrpSpPr/>
          <p:nvPr/>
        </p:nvGrpSpPr>
        <p:grpSpPr>
          <a:xfrm>
            <a:off x="330064" y="1862488"/>
            <a:ext cx="8667435" cy="3947761"/>
            <a:chOff x="573258" y="1862488"/>
            <a:chExt cx="8667435" cy="3947761"/>
          </a:xfrm>
        </p:grpSpPr>
        <p:sp>
          <p:nvSpPr>
            <p:cNvPr id="8" name="Retângulo: Cantos Arredondados 7">
              <a:extLst>
                <a:ext uri="{FF2B5EF4-FFF2-40B4-BE49-F238E27FC236}">
                  <a16:creationId xmlns:a16="http://schemas.microsoft.com/office/drawing/2014/main" id="{7013AC2D-5B00-490B-8FB8-72D9D086B868}"/>
                </a:ext>
              </a:extLst>
            </p:cNvPr>
            <p:cNvSpPr/>
            <p:nvPr/>
          </p:nvSpPr>
          <p:spPr>
            <a:xfrm>
              <a:off x="573258" y="2611350"/>
              <a:ext cx="5033708" cy="3198899"/>
            </a:xfrm>
            <a:prstGeom prst="roundRect">
              <a:avLst>
                <a:gd name="adj" fmla="val 3704"/>
              </a:avLst>
            </a:prstGeom>
            <a:noFill/>
            <a:ln w="28575">
              <a:solidFill>
                <a:srgbClr val="00B0F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3" name="Agrupar 2">
              <a:extLst>
                <a:ext uri="{FF2B5EF4-FFF2-40B4-BE49-F238E27FC236}">
                  <a16:creationId xmlns:a16="http://schemas.microsoft.com/office/drawing/2014/main" id="{42AA1E2A-CDCF-48C2-B567-77735F2847F9}"/>
                </a:ext>
              </a:extLst>
            </p:cNvPr>
            <p:cNvGrpSpPr/>
            <p:nvPr/>
          </p:nvGrpSpPr>
          <p:grpSpPr>
            <a:xfrm>
              <a:off x="5017921" y="1862488"/>
              <a:ext cx="4222772" cy="3293209"/>
              <a:chOff x="5084182" y="418001"/>
              <a:chExt cx="4222772" cy="3293209"/>
            </a:xfrm>
          </p:grpSpPr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4B5BFDA7-578A-40B2-B58D-C82C36C404A0}"/>
                  </a:ext>
                </a:extLst>
              </p:cNvPr>
              <p:cNvSpPr txBox="1"/>
              <p:nvPr/>
            </p:nvSpPr>
            <p:spPr>
              <a:xfrm>
                <a:off x="5720858" y="418001"/>
                <a:ext cx="3586096" cy="329320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pt-BR" sz="3200" b="1" dirty="0">
                    <a:solidFill>
                      <a:srgbClr val="FF0000"/>
                    </a:solidFill>
                  </a:rPr>
                  <a:t>Bibliografia de hoje:</a:t>
                </a:r>
              </a:p>
              <a:p>
                <a:endParaRPr lang="pt-BR" sz="3200" b="1" dirty="0">
                  <a:solidFill>
                    <a:srgbClr val="FF0000"/>
                  </a:solidFill>
                </a:endParaRPr>
              </a:p>
              <a:p>
                <a:endParaRPr lang="pt-BR" sz="3200" b="1" dirty="0">
                  <a:solidFill>
                    <a:srgbClr val="FF0000"/>
                  </a:solidFill>
                </a:endParaRPr>
              </a:p>
              <a:p>
                <a:r>
                  <a:rPr lang="pt-BR" sz="2800" b="1" dirty="0">
                    <a:solidFill>
                      <a:srgbClr val="0070C0"/>
                    </a:solidFill>
                  </a:rPr>
                  <a:t>a) Roteiro básico com as referências para aprofundar os estudos desta Máxima </a:t>
                </a:r>
                <a:endParaRPr lang="pt-BR" sz="2800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2" name="Seta: para a Direita 1">
                <a:extLst>
                  <a:ext uri="{FF2B5EF4-FFF2-40B4-BE49-F238E27FC236}">
                    <a16:creationId xmlns:a16="http://schemas.microsoft.com/office/drawing/2014/main" id="{EF945D2F-5068-4E2F-AC6F-644C3CFC033E}"/>
                  </a:ext>
                </a:extLst>
              </p:cNvPr>
              <p:cNvSpPr/>
              <p:nvPr/>
            </p:nvSpPr>
            <p:spPr>
              <a:xfrm flipH="1">
                <a:off x="5084182" y="2452349"/>
                <a:ext cx="653143" cy="990600"/>
              </a:xfrm>
              <a:prstGeom prst="rightArrow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9578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F45CE3A5-7AE0-B500-B30E-671BF0F666FC}"/>
              </a:ext>
            </a:extLst>
          </p:cNvPr>
          <p:cNvSpPr txBox="1"/>
          <p:nvPr/>
        </p:nvSpPr>
        <p:spPr>
          <a:xfrm>
            <a:off x="6934200" y="6441460"/>
            <a:ext cx="2038350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b="1" dirty="0">
                <a:latin typeface="Verdana" panose="020B0604030504040204" pitchFamily="34" charset="0"/>
                <a:ea typeface="Verdana" panose="020B0604030504040204" pitchFamily="34" charset="0"/>
              </a:rPr>
              <a:t>...continua...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6034B2E3-BD65-4BF8-C88A-C4CA50654502}"/>
              </a:ext>
            </a:extLst>
          </p:cNvPr>
          <p:cNvSpPr txBox="1"/>
          <p:nvPr/>
        </p:nvSpPr>
        <p:spPr>
          <a:xfrm>
            <a:off x="137160" y="218153"/>
            <a:ext cx="86868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dirty="0">
                <a:highlight>
                  <a:srgbClr val="FFFF00"/>
                </a:highlight>
                <a:latin typeface="Verdana" panose="020B0604030504040204" pitchFamily="34" charset="0"/>
                <a:ea typeface="Meiryo" panose="020B0604030504040204" pitchFamily="34" charset="-128"/>
              </a:rPr>
              <a:t>4. Estudos de Moralogia – </a:t>
            </a:r>
            <a:r>
              <a:rPr lang="pt-BR" dirty="0">
                <a:effectLst/>
                <a:highlight>
                  <a:srgbClr val="FFFF00"/>
                </a:highlight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Coletâneas n</a:t>
            </a:r>
            <a:r>
              <a:rPr lang="pt-BR" u="sng" baseline="30000" dirty="0">
                <a:effectLst/>
                <a:highlight>
                  <a:srgbClr val="FFFF00"/>
                </a:highlight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o</a:t>
            </a:r>
            <a:r>
              <a:rPr lang="pt-BR" dirty="0">
                <a:effectLst/>
                <a:highlight>
                  <a:srgbClr val="FFFF00"/>
                </a:highlight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 4</a:t>
            </a:r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3AD13AD-6192-CF56-42A0-62E0913CBF79}"/>
              </a:ext>
            </a:extLst>
          </p:cNvPr>
          <p:cNvSpPr txBox="1"/>
          <p:nvPr/>
        </p:nvSpPr>
        <p:spPr>
          <a:xfrm>
            <a:off x="80010" y="901225"/>
            <a:ext cx="8801100" cy="5513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>
              <a:lnSpc>
                <a:spcPts val="3200"/>
              </a:lnSpc>
              <a:spcBef>
                <a:spcPts val="600"/>
              </a:spcBef>
              <a:spcAft>
                <a:spcPts val="1000"/>
              </a:spcAft>
              <a:buNone/>
            </a:pPr>
            <a:r>
              <a:rPr lang="pt-BR" sz="2300" b="1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Meiryo" panose="020B0604030504040204" pitchFamily="34" charset="-128"/>
              </a:rPr>
              <a:t>Pág. 65.</a:t>
            </a:r>
            <a:r>
              <a:rPr lang="pt-BR" sz="23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Meiryo" panose="020B0604030504040204" pitchFamily="34" charset="-128"/>
              </a:rPr>
              <a:t> Ao saberem que “É importante dedicar-se para o </a:t>
            </a:r>
            <a:r>
              <a:rPr lang="pt-BR" sz="2300" b="1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Meiryo" panose="020B0604030504040204" pitchFamily="34" charset="-128"/>
              </a:rPr>
              <a:t>desenvolvimento e salvação da mente humana</a:t>
            </a:r>
            <a:r>
              <a:rPr lang="pt-BR" sz="23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Meiryo" panose="020B0604030504040204" pitchFamily="34" charset="-128"/>
              </a:rPr>
              <a:t>” algumas pessoas pensam que precisam fazer algo especial para isso. Isso não está errado, mas o mais importante seria você estar – em qualquer lugar e a qualquer momento – sempre com o pensamento/sentimento de desenvolver e salvar a mente (o coração) das pessoas.</a:t>
            </a:r>
          </a:p>
          <a:p>
            <a:pPr algn="just">
              <a:lnSpc>
                <a:spcPts val="3200"/>
              </a:lnSpc>
              <a:buNone/>
            </a:pPr>
            <a:r>
              <a:rPr lang="pt-BR" sz="23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Meiryo" panose="020B0604030504040204" pitchFamily="34" charset="-128"/>
              </a:rPr>
              <a:t>Por exemplo, mesmo quando não perguntado, às vezes as pessoas desabafam, se queixam ou resmungam sobre seus cônjuges. Nesses momentos, não é necessário dar orientações ou conselhos racionais como “Você deveria fazer isso ou aquilo...”. </a:t>
            </a:r>
            <a:endParaRPr lang="pt-BR" sz="23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51442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57246879-1DE3-619E-AECA-188789CA9E08}"/>
              </a:ext>
            </a:extLst>
          </p:cNvPr>
          <p:cNvSpPr txBox="1"/>
          <p:nvPr/>
        </p:nvSpPr>
        <p:spPr>
          <a:xfrm>
            <a:off x="266700" y="233829"/>
            <a:ext cx="8549640" cy="6442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>
              <a:lnSpc>
                <a:spcPct val="125000"/>
              </a:lnSpc>
              <a:spcBef>
                <a:spcPts val="600"/>
              </a:spcBef>
              <a:spcAft>
                <a:spcPts val="1000"/>
              </a:spcAft>
              <a:buNone/>
            </a:pPr>
            <a:r>
              <a:rPr lang="pt-BR" sz="2300" dirty="0"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Em vez de tentar explicar coisas complexas, simplesmente pergunte: “Você se sente tranquilo quando chega em sua casa?”. Se a pessoa responder: “Sim, em casa fico tranquilo”, você poderia falar: “Ah bom. Não é mais tranquilo e aconchegante do que comer em qualquer outro lugar?”. </a:t>
            </a:r>
          </a:p>
          <a:p>
            <a:pPr algn="just" fontAlgn="base">
              <a:lnSpc>
                <a:spcPct val="125000"/>
              </a:lnSpc>
              <a:spcBef>
                <a:spcPts val="600"/>
              </a:spcBef>
              <a:spcAft>
                <a:spcPts val="1000"/>
              </a:spcAft>
              <a:buNone/>
            </a:pPr>
            <a:r>
              <a:rPr lang="pt-BR" sz="23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Se a pessoa concordar e responder algo como: “Sim, é verdade”, você poderia responder: “Sim, essa é a resposta. Quando você volta para casa, se sente aliviado, tranquilo, a comida que a sua esposa prepara é a mais saborosa. Será que essa frase não é a única que a sua esposa mais espera?”. Só de responder dessa forma, muitas vezes a outra pessoa já se sente acalmada, reconhecida e tranquila.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93393114-2013-D13E-C840-041F1FFAAB30}"/>
              </a:ext>
            </a:extLst>
          </p:cNvPr>
          <p:cNvSpPr txBox="1"/>
          <p:nvPr/>
        </p:nvSpPr>
        <p:spPr>
          <a:xfrm>
            <a:off x="6934200" y="6441460"/>
            <a:ext cx="2038350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b="1" dirty="0">
                <a:latin typeface="Verdana" panose="020B0604030504040204" pitchFamily="34" charset="0"/>
                <a:ea typeface="Verdana" panose="020B0604030504040204" pitchFamily="34" charset="0"/>
              </a:rPr>
              <a:t>...continua...</a:t>
            </a:r>
          </a:p>
        </p:txBody>
      </p:sp>
    </p:spTree>
    <p:extLst>
      <p:ext uri="{BB962C8B-B14F-4D97-AF65-F5344CB8AC3E}">
        <p14:creationId xmlns:p14="http://schemas.microsoft.com/office/powerpoint/2010/main" val="10696191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4D74D835-7C1C-06D9-479E-C74F4C9569C3}"/>
              </a:ext>
            </a:extLst>
          </p:cNvPr>
          <p:cNvSpPr txBox="1"/>
          <p:nvPr/>
        </p:nvSpPr>
        <p:spPr>
          <a:xfrm>
            <a:off x="215900" y="38100"/>
            <a:ext cx="8724900" cy="6732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>
              <a:lnSpc>
                <a:spcPct val="114000"/>
              </a:lnSpc>
              <a:spcBef>
                <a:spcPts val="600"/>
              </a:spcBef>
              <a:spcAft>
                <a:spcPts val="1000"/>
              </a:spcAft>
            </a:pPr>
            <a:r>
              <a:rPr lang="pt-BR" sz="2200" dirty="0">
                <a:solidFill>
                  <a:srgbClr val="000000"/>
                </a:solidFill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Isso porque, para a esposa, o fato gerador da energia para viver é a percepção de que a existência dela está sendo valorizada. </a:t>
            </a:r>
          </a:p>
          <a:p>
            <a:pPr algn="just" fontAlgn="base">
              <a:lnSpc>
                <a:spcPct val="114000"/>
              </a:lnSpc>
              <a:spcBef>
                <a:spcPts val="600"/>
              </a:spcBef>
              <a:spcAft>
                <a:spcPts val="1000"/>
              </a:spcAft>
              <a:buNone/>
            </a:pPr>
            <a:r>
              <a:rPr lang="pt-BR" sz="2200" dirty="0">
                <a:solidFill>
                  <a:srgbClr val="000000"/>
                </a:solidFill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Essas são conversas casuais, mas ao interagir com frases como “Me sinto tranquilo quando chego em casa” ou “A sua comida é a mais deliciosa”, a pessoa se sente motivada para se esforçar novamente no dia seguinte, pois, ela percebe que a sua existência está sendo valorizada, reconhecida e prestigiada. Eu acho que essa abordagem discreta também é muito importante. </a:t>
            </a:r>
          </a:p>
          <a:p>
            <a:pPr algn="just" fontAlgn="base">
              <a:lnSpc>
                <a:spcPct val="114000"/>
              </a:lnSpc>
              <a:spcBef>
                <a:spcPts val="600"/>
              </a:spcBef>
              <a:spcAft>
                <a:spcPts val="1000"/>
              </a:spcAft>
              <a:buNone/>
            </a:pPr>
            <a:r>
              <a:rPr lang="pt-BR" sz="22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Por isso, o </a:t>
            </a:r>
            <a:r>
              <a:rPr lang="pt-BR" sz="2200" b="1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desenvolvimento e salvação da mente humana</a:t>
            </a:r>
            <a:r>
              <a:rPr lang="pt-BR" sz="22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 não é orientar ou ensinar as pessoas, mas sim, algo que pode ser feito nas simples interações diárias e discretas.</a:t>
            </a:r>
            <a:endParaRPr lang="pt-BR" dirty="0">
              <a:solidFill>
                <a:srgbClr val="000000"/>
              </a:solidFill>
              <a:effectLst/>
              <a:latin typeface="Verdana" panose="020B0604030504040204" pitchFamily="34" charset="0"/>
              <a:ea typeface="Meiryo" panose="020B0604030504040204" pitchFamily="34" charset="-128"/>
              <a:cs typeface="Meiryo" panose="020B0604030504040204" pitchFamily="34" charset="-128"/>
            </a:endParaRPr>
          </a:p>
          <a:p>
            <a:pPr algn="just">
              <a:lnSpc>
                <a:spcPct val="150000"/>
              </a:lnSpc>
              <a:buNone/>
            </a:pPr>
            <a:r>
              <a:rPr lang="pt-BR" sz="1600" dirty="0"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Fonte: Mesa redonda sobre “Estudando o livro-texto Compêndio da Moralogia’”, Cap. 9 (Desenvolvimento e Salvação da Mente Humana)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17436530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E1D49A83-56B4-AADE-349F-F251B9B5D10E}"/>
              </a:ext>
            </a:extLst>
          </p:cNvPr>
          <p:cNvSpPr txBox="1"/>
          <p:nvPr/>
        </p:nvSpPr>
        <p:spPr>
          <a:xfrm>
            <a:off x="160020" y="88315"/>
            <a:ext cx="82905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dirty="0">
                <a:effectLst/>
                <a:highlight>
                  <a:srgbClr val="FFFF00"/>
                </a:highlight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5. Livro: Antropologia do </a:t>
            </a:r>
            <a:r>
              <a:rPr lang="pt-BR" sz="2400" b="1" i="1" dirty="0">
                <a:effectLst/>
                <a:highlight>
                  <a:srgbClr val="FFFF00"/>
                </a:highlight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Sampou</a:t>
            </a:r>
            <a:r>
              <a:rPr lang="pt-BR" sz="2400" b="1" dirty="0">
                <a:effectLst/>
                <a:highlight>
                  <a:srgbClr val="FFFF00"/>
                </a:highlight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 </a:t>
            </a:r>
            <a:r>
              <a:rPr lang="pt-BR" sz="2400" b="1" i="1" dirty="0" err="1">
                <a:effectLst/>
                <a:highlight>
                  <a:srgbClr val="FFFF00"/>
                </a:highlight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Yoshi</a:t>
            </a:r>
            <a:r>
              <a:rPr lang="pt-BR" sz="2400" b="1" dirty="0"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 </a:t>
            </a:r>
            <a:endParaRPr lang="pt-BR" sz="2400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65498431-7B34-5323-F84C-E63E115A4942}"/>
              </a:ext>
            </a:extLst>
          </p:cNvPr>
          <p:cNvSpPr txBox="1"/>
          <p:nvPr/>
        </p:nvSpPr>
        <p:spPr>
          <a:xfrm>
            <a:off x="7327900" y="6479560"/>
            <a:ext cx="1800000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b="1" dirty="0">
                <a:latin typeface="Verdana" panose="020B0604030504040204" pitchFamily="34" charset="0"/>
                <a:ea typeface="Verdana" panose="020B0604030504040204" pitchFamily="34" charset="0"/>
              </a:rPr>
              <a:t>...continua...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80FF6930-CA00-5ED3-AFCE-32A815635089}"/>
              </a:ext>
            </a:extLst>
          </p:cNvPr>
          <p:cNvSpPr txBox="1"/>
          <p:nvPr/>
        </p:nvSpPr>
        <p:spPr>
          <a:xfrm>
            <a:off x="171450" y="614222"/>
            <a:ext cx="8801100" cy="61243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600"/>
              </a:spcAft>
              <a:buNone/>
            </a:pPr>
            <a:r>
              <a:rPr lang="pt-BR" sz="2200" b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Pág. 160.</a:t>
            </a:r>
            <a:r>
              <a:rPr lang="pt-BR" sz="22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 “</a:t>
            </a:r>
            <a:r>
              <a:rPr lang="pt-BR" sz="2200" b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Inserir a moralidade na sociedade, de forma ampla e profunda </a:t>
            </a:r>
            <a:r>
              <a:rPr lang="pt-BR" sz="22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(intensa)”</a:t>
            </a:r>
          </a:p>
          <a:p>
            <a:pPr algn="just">
              <a:lnSpc>
                <a:spcPct val="115000"/>
              </a:lnSpc>
              <a:spcAft>
                <a:spcPts val="1200"/>
              </a:spcAft>
              <a:buNone/>
            </a:pPr>
            <a:r>
              <a:rPr lang="pt-BR" sz="22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Pode-se afirmar que é nosso papel e missão melhorar a sociedade em que vivemos – mesmo que seja por pouca coisa. Isso porque, nós nascemos neste mundo, somos gratos pelos benefícios que a natureza nos proporciona e pelos legados da história da humanidade, das nações e de nossos ancestrais, e queremos deixar</a:t>
            </a:r>
            <a:r>
              <a:rPr lang="pt-BR" sz="2200" dirty="0">
                <a:solidFill>
                  <a:srgbClr val="000000"/>
                </a:solidFill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 um futuro radiante</a:t>
            </a:r>
            <a:r>
              <a:rPr lang="pt-BR" sz="22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 para nossos descendentes.</a:t>
            </a: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pt-BR" sz="22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Então, como podemos melhorar a sociedade? Para isso precisamos fazer com que as pessoas </a:t>
            </a:r>
            <a:r>
              <a:rPr lang="pt-BR" sz="2200" dirty="0">
                <a:solidFill>
                  <a:srgbClr val="000000"/>
                </a:solidFill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superem o egoísmo e </a:t>
            </a:r>
            <a:r>
              <a:rPr lang="pt-BR" sz="22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tenham – cada vez mais – crenças e modos de vida baseados na moral. Quanto mais pessoas conseguirem se libertar do egoísmo, mais haverá respeito mútuo e as sementes de conflito desaparecerão da sociedade.</a:t>
            </a:r>
          </a:p>
        </p:txBody>
      </p:sp>
    </p:spTree>
    <p:extLst>
      <p:ext uri="{BB962C8B-B14F-4D97-AF65-F5344CB8AC3E}">
        <p14:creationId xmlns:p14="http://schemas.microsoft.com/office/powerpoint/2010/main" val="1639961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3F86C6AC-8D52-0445-C41B-9EB84C51D2B6}"/>
              </a:ext>
            </a:extLst>
          </p:cNvPr>
          <p:cNvSpPr txBox="1"/>
          <p:nvPr/>
        </p:nvSpPr>
        <p:spPr>
          <a:xfrm>
            <a:off x="152400" y="129250"/>
            <a:ext cx="8813800" cy="65994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200"/>
              </a:spcAft>
              <a:buNone/>
            </a:pPr>
            <a:r>
              <a:rPr lang="pt-BR" sz="23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Para aumentar a quantidade de pessoas que superaram o egoísmo, é necessário disseminar e inserir </a:t>
            </a:r>
            <a:r>
              <a:rPr lang="pt-BR" sz="2300" dirty="0">
                <a:solidFill>
                  <a:srgbClr val="000000"/>
                </a:solidFill>
                <a:latin typeface="Verdana" panose="020B0604030504040204" pitchFamily="34" charset="0"/>
                <a:ea typeface="Meiryo" panose="020B0604030504040204" pitchFamily="34" charset="-128"/>
              </a:rPr>
              <a:t>– ao maior número possível de pessoas – o pensamento e o modo de vida </a:t>
            </a:r>
            <a:r>
              <a:rPr lang="pt-BR" sz="23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baseado na moral. Para isso, por exemplo, seria importante que sejam difundidos também</a:t>
            </a:r>
            <a:r>
              <a:rPr lang="pt-BR" sz="2300" dirty="0">
                <a:solidFill>
                  <a:srgbClr val="000000"/>
                </a:solidFill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, no ambiente escolar das crianças,</a:t>
            </a:r>
            <a:r>
              <a:rPr lang="pt-BR" sz="23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 os ensinamentos dos grandes mestres. Seria eficaz também desenvolver </a:t>
            </a:r>
            <a:r>
              <a:rPr lang="pt-BR" sz="2300" dirty="0">
                <a:solidFill>
                  <a:srgbClr val="000000"/>
                </a:solidFill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amplas </a:t>
            </a:r>
            <a:r>
              <a:rPr lang="pt-BR" sz="23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atividades de informação utilizando publicações, televisão, rádio e várias outras mídias. Mas, não basta apenas disseminar informações; cada pessoa deve aprimorar intensamente o seu modo de vida baseado na moral, praticando-a no dia a dia. Para isso, a influência e a orientação – em nível individual – são indispensáveis. </a:t>
            </a:r>
          </a:p>
          <a:p>
            <a:pPr algn="just">
              <a:buNone/>
            </a:pPr>
            <a:r>
              <a:rPr lang="pt-BR" sz="2300" dirty="0"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Para que a moralidade permeie as pessoas devemos estar conscientes da necessidade de visão “ampla” e de uma ação “intensa, profunda”.</a:t>
            </a:r>
            <a:endParaRPr lang="pt-BR" sz="2300" dirty="0"/>
          </a:p>
        </p:txBody>
      </p:sp>
    </p:spTree>
    <p:extLst>
      <p:ext uri="{BB962C8B-B14F-4D97-AF65-F5344CB8AC3E}">
        <p14:creationId xmlns:p14="http://schemas.microsoft.com/office/powerpoint/2010/main" val="1701000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061570EF-787E-6A68-09F9-211D9B0D4501}"/>
              </a:ext>
            </a:extLst>
          </p:cNvPr>
          <p:cNvSpPr txBox="1"/>
          <p:nvPr/>
        </p:nvSpPr>
        <p:spPr>
          <a:xfrm>
            <a:off x="0" y="118906"/>
            <a:ext cx="852543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rgbClr val="000000"/>
                </a:solidFill>
                <a:highlight>
                  <a:srgbClr val="FFFF00"/>
                </a:highlight>
                <a:latin typeface="Verdana" panose="020B0604030504040204" pitchFamily="34" charset="0"/>
                <a:ea typeface="Meiryo" panose="020B0604030504040204" pitchFamily="34" charset="-128"/>
              </a:rPr>
              <a:t>6. Complementos 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72F2715-CAF7-65AF-74CA-A7F05407A779}"/>
              </a:ext>
            </a:extLst>
          </p:cNvPr>
          <p:cNvSpPr txBox="1"/>
          <p:nvPr/>
        </p:nvSpPr>
        <p:spPr>
          <a:xfrm>
            <a:off x="236220" y="862194"/>
            <a:ext cx="8671560" cy="56475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  <a:buNone/>
            </a:pPr>
            <a:r>
              <a:rPr lang="pt-BR" sz="2000" b="1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Origem da palavra educar: Algumas citações.</a:t>
            </a:r>
            <a:endParaRPr lang="pt-BR" sz="2800" dirty="0">
              <a:solidFill>
                <a:srgbClr val="000000"/>
              </a:solidFill>
              <a:effectLst/>
              <a:latin typeface="Verdana" panose="020B0604030504040204" pitchFamily="34" charset="0"/>
              <a:ea typeface="Meiryo" panose="020B0604030504040204" pitchFamily="34" charset="-128"/>
              <a:cs typeface="Meiryo" panose="020B0604030504040204" pitchFamily="34" charset="-128"/>
            </a:endParaRPr>
          </a:p>
          <a:p>
            <a:pPr marL="180340" algn="just">
              <a:lnSpc>
                <a:spcPct val="115000"/>
              </a:lnSpc>
              <a:spcAft>
                <a:spcPts val="600"/>
              </a:spcAft>
              <a:buNone/>
            </a:pPr>
            <a:r>
              <a:rPr lang="pt-BR" sz="20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Do latim </a:t>
            </a:r>
            <a:r>
              <a:rPr lang="pt-BR" sz="2000" i="1" dirty="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educare</a:t>
            </a:r>
            <a:r>
              <a:rPr lang="pt-BR" sz="20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, </a:t>
            </a:r>
            <a:r>
              <a:rPr lang="pt-BR" sz="2000" i="1" dirty="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educere</a:t>
            </a:r>
            <a:r>
              <a:rPr lang="pt-BR" sz="20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, que significa literalmente “conduzir para fora” ou “direcionar para fora”. O termo latino </a:t>
            </a:r>
            <a:r>
              <a:rPr lang="pt-BR" sz="2000" i="1" dirty="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educare</a:t>
            </a:r>
            <a:r>
              <a:rPr lang="pt-BR" sz="2000" i="1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 </a:t>
            </a:r>
            <a:r>
              <a:rPr lang="pt-BR" sz="20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é composto pela união do prefixo </a:t>
            </a:r>
            <a:r>
              <a:rPr lang="pt-BR" sz="2000" i="1" dirty="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ex</a:t>
            </a:r>
            <a:r>
              <a:rPr lang="pt-BR" sz="20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, que significa “fora”, e </a:t>
            </a:r>
            <a:r>
              <a:rPr lang="pt-BR" sz="2000" i="1" dirty="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ducere</a:t>
            </a:r>
            <a:r>
              <a:rPr lang="pt-BR" sz="20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, que quer dizer “conduzir” ou “levar”. O significado do termo (direcionar para fora) era empregado no sentido de preparar as pessoas para o mundo e viver em sociedade, ou seja, conduzi-las para fora” de si mesmas, mostrando as diferenças que existem no mundo. É interessante observar que o termo “educação” em português possui uma conotação não encontrada na palavra </a:t>
            </a:r>
            <a:r>
              <a:rPr lang="pt-BR" sz="2000" i="1" dirty="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education</a:t>
            </a:r>
            <a:r>
              <a:rPr lang="pt-BR" sz="2000" i="1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 </a:t>
            </a:r>
            <a:r>
              <a:rPr lang="pt-BR" sz="20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do inglês. Enquanto que em português a palavra pode ser associada ao sentido de boas maneiras, principalmente no adjetivo “educado”, em inglês </a:t>
            </a:r>
            <a:r>
              <a:rPr lang="pt-BR" sz="2000" i="1" dirty="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educated</a:t>
            </a:r>
            <a:r>
              <a:rPr lang="pt-BR" sz="2000" i="1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 </a:t>
            </a:r>
            <a:r>
              <a:rPr lang="pt-BR" sz="20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refere-se unicamente ao grau de instrução formal.</a:t>
            </a:r>
            <a:endParaRPr lang="pt-BR" sz="2800" dirty="0">
              <a:solidFill>
                <a:srgbClr val="000000"/>
              </a:solidFill>
              <a:effectLst/>
              <a:latin typeface="Verdana" panose="020B0604030504040204" pitchFamily="34" charset="0"/>
              <a:ea typeface="Meiryo" panose="020B0604030504040204" pitchFamily="34" charset="-128"/>
              <a:cs typeface="Meiryo" panose="020B0604030504040204" pitchFamily="34" charset="-128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sz="20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Fonte:  </a:t>
            </a:r>
            <a:r>
              <a:rPr lang="pt-BR" sz="2000" u="sng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  <a:hlinkClick r:id="rId2"/>
              </a:rPr>
              <a:t>https://www.dicionarioetimologico.com.br/educar/</a:t>
            </a:r>
            <a:endParaRPr lang="pt-BR" sz="2800" dirty="0">
              <a:solidFill>
                <a:srgbClr val="000000"/>
              </a:solidFill>
              <a:effectLst/>
              <a:latin typeface="Verdana" panose="020B0604030504040204" pitchFamily="34" charset="0"/>
              <a:ea typeface="Meiryo" panose="020B0604030504040204" pitchFamily="34" charset="-128"/>
              <a:cs typeface="Meiryo" panose="020B060403050404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481501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08E845E9-CB9B-D86B-EE3D-923DA9C0CF37}"/>
              </a:ext>
            </a:extLst>
          </p:cNvPr>
          <p:cNvSpPr txBox="1"/>
          <p:nvPr/>
        </p:nvSpPr>
        <p:spPr>
          <a:xfrm>
            <a:off x="198120" y="964242"/>
            <a:ext cx="8747760" cy="4977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sz="2200" i="1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“</a:t>
            </a:r>
            <a:r>
              <a:rPr lang="pt-BR" sz="2200" i="1" dirty="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Educere</a:t>
            </a:r>
            <a:r>
              <a:rPr lang="pt-BR" sz="2200" i="1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”</a:t>
            </a:r>
            <a:r>
              <a:rPr lang="pt-BR" sz="22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 significa – “tirar de dentro”, “fazer sair”, “extrair” </a:t>
            </a:r>
          </a:p>
          <a:p>
            <a:pPr algn="r">
              <a:lnSpc>
                <a:spcPct val="115000"/>
              </a:lnSpc>
              <a:spcAft>
                <a:spcPts val="600"/>
              </a:spcAft>
              <a:buNone/>
            </a:pPr>
            <a:r>
              <a:rPr lang="pt-BR" sz="22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Fonte: </a:t>
            </a:r>
            <a:r>
              <a:rPr lang="pt-BR" sz="2200" u="sng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  <a:hlinkClick r:id="rId2"/>
              </a:rPr>
              <a:t>https://pontosj.pt/especial/edutere-e-educare/</a:t>
            </a:r>
            <a:endParaRPr lang="pt-BR" sz="2200" dirty="0">
              <a:solidFill>
                <a:srgbClr val="000000"/>
              </a:solidFill>
              <a:effectLst/>
              <a:latin typeface="Verdana" panose="020B0604030504040204" pitchFamily="34" charset="0"/>
              <a:ea typeface="Meiryo" panose="020B0604030504040204" pitchFamily="34" charset="-128"/>
              <a:cs typeface="Meiryo" panose="020B0604030504040204" pitchFamily="34" charset="-128"/>
            </a:endParaRPr>
          </a:p>
          <a:p>
            <a:pPr algn="r">
              <a:lnSpc>
                <a:spcPct val="115000"/>
              </a:lnSpc>
              <a:spcAft>
                <a:spcPts val="600"/>
              </a:spcAft>
              <a:buNone/>
            </a:pPr>
            <a:endParaRPr lang="pt-BR" sz="2200" dirty="0">
              <a:solidFill>
                <a:srgbClr val="000000"/>
              </a:solidFill>
              <a:effectLst/>
              <a:latin typeface="Verdana" panose="020B0604030504040204" pitchFamily="34" charset="0"/>
              <a:ea typeface="Meiryo" panose="020B0604030504040204" pitchFamily="34" charset="-128"/>
              <a:cs typeface="Meiryo" panose="020B0604030504040204" pitchFamily="34" charset="-128"/>
            </a:endParaRPr>
          </a:p>
          <a:p>
            <a:pPr algn="r">
              <a:lnSpc>
                <a:spcPct val="115000"/>
              </a:lnSpc>
              <a:spcAft>
                <a:spcPts val="600"/>
              </a:spcAft>
              <a:buNone/>
            </a:pPr>
            <a:endParaRPr lang="pt-BR" sz="2200" dirty="0">
              <a:solidFill>
                <a:srgbClr val="000000"/>
              </a:solidFill>
              <a:latin typeface="Verdana" panose="020B0604030504040204" pitchFamily="34" charset="0"/>
              <a:ea typeface="Meiryo" panose="020B0604030504040204" pitchFamily="34" charset="-128"/>
              <a:cs typeface="Meiryo" panose="020B0604030504040204" pitchFamily="34" charset="-128"/>
            </a:endParaRPr>
          </a:p>
          <a:p>
            <a:pPr algn="r">
              <a:lnSpc>
                <a:spcPct val="115000"/>
              </a:lnSpc>
              <a:spcAft>
                <a:spcPts val="600"/>
              </a:spcAft>
              <a:buNone/>
            </a:pPr>
            <a:endParaRPr lang="pt-BR" sz="2200" dirty="0">
              <a:solidFill>
                <a:srgbClr val="000000"/>
              </a:solidFill>
              <a:effectLst/>
              <a:latin typeface="Verdana" panose="020B0604030504040204" pitchFamily="34" charset="0"/>
              <a:ea typeface="Meiryo" panose="020B0604030504040204" pitchFamily="34" charset="-128"/>
              <a:cs typeface="Meiryo" panose="020B0604030504040204" pitchFamily="34" charset="-128"/>
            </a:endParaRPr>
          </a:p>
          <a:p>
            <a:pPr algn="just">
              <a:lnSpc>
                <a:spcPct val="115000"/>
              </a:lnSpc>
              <a:spcAft>
                <a:spcPts val="600"/>
              </a:spcAft>
              <a:buNone/>
            </a:pPr>
            <a:r>
              <a:rPr lang="pt-BR" sz="22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 “Educar” vem do latim </a:t>
            </a:r>
            <a:r>
              <a:rPr lang="pt-BR" sz="2200" i="1" dirty="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educare</a:t>
            </a:r>
            <a:r>
              <a:rPr lang="pt-BR" sz="22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, por sua vez ligado a </a:t>
            </a:r>
            <a:r>
              <a:rPr lang="pt-BR" sz="2200" i="1" dirty="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educere</a:t>
            </a:r>
            <a:r>
              <a:rPr lang="pt-BR" sz="22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, verbo composto do prefixo </a:t>
            </a:r>
            <a:r>
              <a:rPr lang="pt-BR" sz="2200" i="1" dirty="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ex</a:t>
            </a:r>
            <a:r>
              <a:rPr lang="pt-BR" sz="22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 (fora) e </a:t>
            </a:r>
            <a:r>
              <a:rPr lang="pt-BR" sz="2200" i="1" dirty="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ducere</a:t>
            </a:r>
            <a:r>
              <a:rPr lang="pt-BR" sz="22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 (conduzir, levar), e significa literalmente “conduzir para fora”, ou seja, preparar o indivíduo para o mundo.</a:t>
            </a:r>
          </a:p>
          <a:p>
            <a:pPr algn="r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sz="22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Fonte: </a:t>
            </a:r>
            <a:r>
              <a:rPr lang="pt-BR" sz="2200" u="sng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  <a:hlinkClick r:id="rId3"/>
              </a:rPr>
              <a:t>https://juliofurtado.com.br/o-que-e-educar/</a:t>
            </a:r>
            <a:endParaRPr lang="pt-BR" sz="2200" dirty="0">
              <a:solidFill>
                <a:srgbClr val="000000"/>
              </a:solidFill>
              <a:effectLst/>
              <a:latin typeface="Verdana" panose="020B0604030504040204" pitchFamily="34" charset="0"/>
              <a:ea typeface="Meiryo" panose="020B0604030504040204" pitchFamily="34" charset="-128"/>
              <a:cs typeface="Meiryo" panose="020B0604030504040204" pitchFamily="34" charset="-128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sz="22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7555235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7476D84B-164A-DE1D-DAAE-9808D1CAF2B3}"/>
              </a:ext>
            </a:extLst>
          </p:cNvPr>
          <p:cNvSpPr txBox="1"/>
          <p:nvPr/>
        </p:nvSpPr>
        <p:spPr>
          <a:xfrm>
            <a:off x="198120" y="227642"/>
            <a:ext cx="8747760" cy="66588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pt-BR" sz="2000" dirty="0">
                <a:latin typeface="Verdana" panose="020B0604030504040204" pitchFamily="34" charset="0"/>
                <a:ea typeface="Verdana" panose="020B0604030504040204" pitchFamily="34" charset="0"/>
              </a:rPr>
              <a:t>O verbo educar provém do latim «</a:t>
            </a:r>
            <a:r>
              <a:rPr lang="pt-BR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educare</a:t>
            </a:r>
            <a:r>
              <a:rPr lang="pt-BR" sz="2000" dirty="0">
                <a:latin typeface="Verdana" panose="020B0604030504040204" pitchFamily="34" charset="0"/>
                <a:ea typeface="Verdana" panose="020B0604030504040204" pitchFamily="34" charset="0"/>
              </a:rPr>
              <a:t>», educar, instruir, ensinar, amestrar. (...) Há quem relacione o latim «</a:t>
            </a:r>
            <a:r>
              <a:rPr lang="pt-BR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educare</a:t>
            </a:r>
            <a:r>
              <a:rPr lang="pt-BR" sz="2000" dirty="0">
                <a:latin typeface="Verdana" panose="020B0604030504040204" pitchFamily="34" charset="0"/>
                <a:ea typeface="Verdana" panose="020B0604030504040204" pitchFamily="34" charset="0"/>
              </a:rPr>
              <a:t>» com o latim «</a:t>
            </a:r>
            <a:r>
              <a:rPr lang="pt-BR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dux</a:t>
            </a:r>
            <a:r>
              <a:rPr lang="pt-BR" sz="2000" dirty="0">
                <a:latin typeface="Verdana" panose="020B0604030504040204" pitchFamily="34" charset="0"/>
                <a:ea typeface="Verdana" panose="020B0604030504040204" pitchFamily="34" charset="0"/>
              </a:rPr>
              <a:t>», aquele que conduz; o guia, o chefe. E também com o verbo latino «</a:t>
            </a:r>
            <a:r>
              <a:rPr lang="pt-BR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ducere</a:t>
            </a:r>
            <a:r>
              <a:rPr lang="pt-BR" sz="2000" dirty="0">
                <a:latin typeface="Verdana" panose="020B0604030504040204" pitchFamily="34" charset="0"/>
                <a:ea typeface="Verdana" panose="020B0604030504040204" pitchFamily="34" charset="0"/>
              </a:rPr>
              <a:t>», conduzir. </a:t>
            </a:r>
          </a:p>
          <a:p>
            <a:pPr algn="just">
              <a:spcAft>
                <a:spcPts val="600"/>
              </a:spcAft>
            </a:pPr>
            <a:r>
              <a:rPr lang="pt-BR" sz="2000" dirty="0">
                <a:latin typeface="Verdana" panose="020B0604030504040204" pitchFamily="34" charset="0"/>
                <a:ea typeface="Verdana" panose="020B0604030504040204" pitchFamily="34" charset="0"/>
              </a:rPr>
              <a:t>Mas não é isso o que ensina o muito bom «</a:t>
            </a:r>
            <a:r>
              <a:rPr lang="pt-BR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Dictionnaire</a:t>
            </a:r>
            <a:r>
              <a:rPr lang="pt-BR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Étymologique</a:t>
            </a:r>
            <a:r>
              <a:rPr lang="pt-BR" sz="2000" dirty="0">
                <a:latin typeface="Verdana" panose="020B0604030504040204" pitchFamily="34" charset="0"/>
                <a:ea typeface="Verdana" panose="020B0604030504040204" pitchFamily="34" charset="0"/>
              </a:rPr>
              <a:t> de </a:t>
            </a:r>
            <a:r>
              <a:rPr lang="pt-BR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la</a:t>
            </a:r>
            <a:r>
              <a:rPr lang="pt-BR" sz="2000" dirty="0">
                <a:latin typeface="Verdana" panose="020B0604030504040204" pitchFamily="34" charset="0"/>
                <a:ea typeface="Verdana" panose="020B0604030504040204" pitchFamily="34" charset="0"/>
              </a:rPr>
              <a:t> Langue Latine -- Histoire </a:t>
            </a:r>
            <a:r>
              <a:rPr lang="pt-BR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des</a:t>
            </a:r>
            <a:r>
              <a:rPr lang="pt-BR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Mots</a:t>
            </a:r>
            <a:r>
              <a:rPr lang="pt-BR" sz="2000" dirty="0">
                <a:latin typeface="Verdana" panose="020B0604030504040204" pitchFamily="34" charset="0"/>
                <a:ea typeface="Verdana" panose="020B0604030504040204" pitchFamily="34" charset="0"/>
              </a:rPr>
              <a:t>», de A. </a:t>
            </a:r>
            <a:r>
              <a:rPr lang="pt-BR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Ernoat</a:t>
            </a:r>
            <a:r>
              <a:rPr lang="pt-BR" sz="2000" dirty="0">
                <a:latin typeface="Verdana" panose="020B0604030504040204" pitchFamily="34" charset="0"/>
                <a:ea typeface="Verdana" panose="020B0604030504040204" pitchFamily="34" charset="0"/>
              </a:rPr>
              <a:t> e A. </a:t>
            </a:r>
            <a:r>
              <a:rPr lang="pt-BR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Meiblet</a:t>
            </a:r>
            <a:r>
              <a:rPr lang="pt-BR" sz="2000" dirty="0">
                <a:latin typeface="Verdana" panose="020B0604030504040204" pitchFamily="34" charset="0"/>
                <a:ea typeface="Verdana" panose="020B0604030504040204" pitchFamily="34" charset="0"/>
              </a:rPr>
              <a:t>. Este menciona à parte «</a:t>
            </a:r>
            <a:r>
              <a:rPr lang="pt-BR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educare</a:t>
            </a:r>
            <a:r>
              <a:rPr lang="pt-BR" sz="2000" dirty="0">
                <a:latin typeface="Verdana" panose="020B0604030504040204" pitchFamily="34" charset="0"/>
                <a:ea typeface="Verdana" panose="020B0604030504040204" pitchFamily="34" charset="0"/>
              </a:rPr>
              <a:t>», sem relação com «</a:t>
            </a:r>
            <a:r>
              <a:rPr lang="pt-BR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dux</a:t>
            </a:r>
            <a:r>
              <a:rPr lang="pt-BR" sz="2000" dirty="0">
                <a:latin typeface="Verdana" panose="020B0604030504040204" pitchFamily="34" charset="0"/>
                <a:ea typeface="Verdana" panose="020B0604030504040204" pitchFamily="34" charset="0"/>
              </a:rPr>
              <a:t>» nem com «</a:t>
            </a:r>
            <a:r>
              <a:rPr lang="pt-BR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ducere</a:t>
            </a:r>
            <a:r>
              <a:rPr lang="pt-BR" sz="2000" dirty="0">
                <a:latin typeface="Verdana" panose="020B0604030504040204" pitchFamily="34" charset="0"/>
                <a:ea typeface="Verdana" panose="020B0604030504040204" pitchFamily="34" charset="0"/>
              </a:rPr>
              <a:t>». </a:t>
            </a:r>
          </a:p>
          <a:p>
            <a:pPr algn="just">
              <a:spcAft>
                <a:spcPts val="600"/>
              </a:spcAft>
            </a:pPr>
            <a:r>
              <a:rPr lang="pt-BR" sz="2000" dirty="0">
                <a:latin typeface="Verdana" panose="020B0604030504040204" pitchFamily="34" charset="0"/>
                <a:ea typeface="Verdana" panose="020B0604030504040204" pitchFamily="34" charset="0"/>
              </a:rPr>
              <a:t>Mas há dicionários que relacionam «</a:t>
            </a:r>
            <a:r>
              <a:rPr lang="pt-BR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educare</a:t>
            </a:r>
            <a:r>
              <a:rPr lang="pt-BR" sz="2000" dirty="0">
                <a:latin typeface="Verdana" panose="020B0604030504040204" pitchFamily="34" charset="0"/>
                <a:ea typeface="Verdana" panose="020B0604030504040204" pitchFamily="34" charset="0"/>
              </a:rPr>
              <a:t>» com «</a:t>
            </a:r>
            <a:r>
              <a:rPr lang="pt-BR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ducere</a:t>
            </a:r>
            <a:r>
              <a:rPr lang="pt-BR" sz="2000" dirty="0">
                <a:latin typeface="Verdana" panose="020B0604030504040204" pitchFamily="34" charset="0"/>
                <a:ea typeface="Verdana" panose="020B0604030504040204" pitchFamily="34" charset="0"/>
              </a:rPr>
              <a:t>». Segundo o «</a:t>
            </a:r>
            <a:r>
              <a:rPr lang="pt-BR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Dictionnaire</a:t>
            </a:r>
            <a:r>
              <a:rPr lang="pt-BR" sz="2000" dirty="0">
                <a:latin typeface="Verdana" panose="020B0604030504040204" pitchFamily="34" charset="0"/>
                <a:ea typeface="Verdana" panose="020B0604030504040204" pitchFamily="34" charset="0"/>
              </a:rPr>
              <a:t>», de Paul Rober, o francês «</a:t>
            </a:r>
            <a:r>
              <a:rPr lang="pt-BR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éduquer</a:t>
            </a:r>
            <a:r>
              <a:rPr lang="pt-BR" sz="2000" dirty="0">
                <a:latin typeface="Verdana" panose="020B0604030504040204" pitchFamily="34" charset="0"/>
                <a:ea typeface="Verdana" panose="020B0604030504040204" pitchFamily="34" charset="0"/>
              </a:rPr>
              <a:t>», também do latim «</a:t>
            </a:r>
            <a:r>
              <a:rPr lang="pt-BR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educare</a:t>
            </a:r>
            <a:r>
              <a:rPr lang="pt-BR" sz="2000" dirty="0">
                <a:latin typeface="Verdana" panose="020B0604030504040204" pitchFamily="34" charset="0"/>
                <a:ea typeface="Verdana" panose="020B0604030504040204" pitchFamily="34" charset="0"/>
              </a:rPr>
              <a:t>», significa «</a:t>
            </a:r>
            <a:r>
              <a:rPr lang="pt-BR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former</a:t>
            </a:r>
            <a:r>
              <a:rPr lang="pt-BR" sz="2000" dirty="0">
                <a:latin typeface="Verdana" panose="020B0604030504040204" pitchFamily="34" charset="0"/>
                <a:ea typeface="Verdana" panose="020B0604030504040204" pitchFamily="34" charset="0"/>
              </a:rPr>
              <a:t> par </a:t>
            </a:r>
            <a:r>
              <a:rPr lang="pt-BR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l'éducation</a:t>
            </a:r>
            <a:r>
              <a:rPr lang="pt-BR" sz="2000" dirty="0">
                <a:latin typeface="Verdana" panose="020B0604030504040204" pitchFamily="34" charset="0"/>
                <a:ea typeface="Verdana" panose="020B0604030504040204" pitchFamily="34" charset="0"/>
              </a:rPr>
              <a:t>», e não «elevar, inclusivamente o espírito». </a:t>
            </a:r>
          </a:p>
          <a:p>
            <a:pPr algn="just">
              <a:spcAft>
                <a:spcPts val="600"/>
              </a:spcAft>
            </a:pPr>
            <a:r>
              <a:rPr lang="pt-BR" sz="2000" dirty="0">
                <a:latin typeface="Verdana" panose="020B0604030504040204" pitchFamily="34" charset="0"/>
                <a:ea typeface="Verdana" panose="020B0604030504040204" pitchFamily="34" charset="0"/>
              </a:rPr>
              <a:t>O mesmo diz o dicionário de francês-português: educar, ensinar; amestrar. O francês «</a:t>
            </a:r>
            <a:r>
              <a:rPr lang="pt-BR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élever</a:t>
            </a:r>
            <a:r>
              <a:rPr lang="pt-BR" sz="2000" dirty="0">
                <a:latin typeface="Verdana" panose="020B0604030504040204" pitchFamily="34" charset="0"/>
                <a:ea typeface="Verdana" panose="020B0604030504040204" pitchFamily="34" charset="0"/>
              </a:rPr>
              <a:t>» é que significa elevar, e também «tornar moral ou intelectualmente superior». Mas, etimologicamente, «</a:t>
            </a:r>
            <a:r>
              <a:rPr lang="pt-BR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élever</a:t>
            </a:r>
            <a:r>
              <a:rPr lang="pt-BR" sz="2000" dirty="0">
                <a:latin typeface="Verdana" panose="020B0604030504040204" pitchFamily="34" charset="0"/>
                <a:ea typeface="Verdana" panose="020B0604030504040204" pitchFamily="34" charset="0"/>
              </a:rPr>
              <a:t>» nada tem que ver com «</a:t>
            </a:r>
            <a:r>
              <a:rPr lang="pt-BR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ducere</a:t>
            </a:r>
            <a:r>
              <a:rPr lang="pt-BR" sz="2000" dirty="0">
                <a:latin typeface="Verdana" panose="020B0604030504040204" pitchFamily="34" charset="0"/>
                <a:ea typeface="Verdana" panose="020B0604030504040204" pitchFamily="34" charset="0"/>
              </a:rPr>
              <a:t>» nem com «</a:t>
            </a:r>
            <a:r>
              <a:rPr lang="pt-BR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dux</a:t>
            </a:r>
            <a:r>
              <a:rPr lang="pt-BR" sz="2000" dirty="0">
                <a:latin typeface="Verdana" panose="020B0604030504040204" pitchFamily="34" charset="0"/>
                <a:ea typeface="Verdana" panose="020B0604030504040204" pitchFamily="34" charset="0"/>
              </a:rPr>
              <a:t>». </a:t>
            </a:r>
          </a:p>
          <a:p>
            <a:pPr algn="just">
              <a:spcAft>
                <a:spcPts val="600"/>
              </a:spcAft>
            </a:pPr>
            <a:endParaRPr lang="pt-BR" dirty="0"/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pt-BR" sz="20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Fonte: </a:t>
            </a:r>
            <a:r>
              <a:rPr lang="pt-BR" sz="1600" u="sng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  <a:hlinkClick r:id="rId2"/>
              </a:rPr>
              <a:t>https://ciberduvidas.iscte-iul.pt/consultorio/perguntas/etimologia-de-educar/14635</a:t>
            </a:r>
            <a:endParaRPr lang="pt-BR" sz="2000" dirty="0">
              <a:solidFill>
                <a:srgbClr val="000000"/>
              </a:solidFill>
              <a:effectLst/>
              <a:latin typeface="Verdana" panose="020B0604030504040204" pitchFamily="34" charset="0"/>
              <a:ea typeface="Meiryo" panose="020B0604030504040204" pitchFamily="34" charset="-128"/>
              <a:cs typeface="Meiryo" panose="020B060403050404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997760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4DCC9918-10D3-CC70-DB36-37CF917447E1}"/>
              </a:ext>
            </a:extLst>
          </p:cNvPr>
          <p:cNvSpPr txBox="1"/>
          <p:nvPr/>
        </p:nvSpPr>
        <p:spPr>
          <a:xfrm>
            <a:off x="418176" y="2171520"/>
            <a:ext cx="8307647" cy="233910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pt-BR" sz="8000" b="1" dirty="0"/>
              <a:t>Fim </a:t>
            </a:r>
            <a:br>
              <a:rPr lang="pt-BR" sz="8000" b="1" dirty="0"/>
            </a:br>
            <a:r>
              <a:rPr lang="pt-BR" sz="6600" b="1" dirty="0"/>
              <a:t>Obrigado pela atenção</a:t>
            </a:r>
            <a:endParaRPr lang="pt-BR" sz="8000" b="1" dirty="0"/>
          </a:p>
        </p:txBody>
      </p:sp>
    </p:spTree>
    <p:extLst>
      <p:ext uri="{BB962C8B-B14F-4D97-AF65-F5344CB8AC3E}">
        <p14:creationId xmlns:p14="http://schemas.microsoft.com/office/powerpoint/2010/main" val="5300231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 descr="TOWARDS SUPREME MORALITY －An Attempt to Establish the New Science of  Moralogy 英語版『新版 道徳科学の論文』 | 千九郎, 広池 |本 | 通販 | Amazon">
            <a:extLst>
              <a:ext uri="{FF2B5EF4-FFF2-40B4-BE49-F238E27FC236}">
                <a16:creationId xmlns:a16="http://schemas.microsoft.com/office/drawing/2014/main" id="{B0C41C62-EA99-7DF2-6FF6-2F56CABB85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0" t="6453" r="3276" b="817"/>
          <a:stretch/>
        </p:blipFill>
        <p:spPr bwMode="auto">
          <a:xfrm>
            <a:off x="6710230" y="719847"/>
            <a:ext cx="2344444" cy="22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新版 道徳科学の論文【フルセット】（１冊目〜別巻・全11冊セット） | ＜道徳の本屋さん＞ モラロジーブックストア">
            <a:extLst>
              <a:ext uri="{FF2B5EF4-FFF2-40B4-BE49-F238E27FC236}">
                <a16:creationId xmlns:a16="http://schemas.microsoft.com/office/drawing/2014/main" id="{35862F5D-3B9F-62E5-A7B8-71C8D6ED5D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9" t="7478" r="4855" b="2840"/>
          <a:stretch/>
        </p:blipFill>
        <p:spPr bwMode="auto">
          <a:xfrm>
            <a:off x="2032856" y="962509"/>
            <a:ext cx="2919016" cy="1974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aixaDeTexto 22">
            <a:extLst>
              <a:ext uri="{FF2B5EF4-FFF2-40B4-BE49-F238E27FC236}">
                <a16:creationId xmlns:a16="http://schemas.microsoft.com/office/drawing/2014/main" id="{0550AEDC-35A7-BC02-4191-828BEBDBE32B}"/>
              </a:ext>
            </a:extLst>
          </p:cNvPr>
          <p:cNvSpPr txBox="1"/>
          <p:nvPr/>
        </p:nvSpPr>
        <p:spPr>
          <a:xfrm>
            <a:off x="2003806" y="80076"/>
            <a:ext cx="5652000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 dirty="0">
                <a:latin typeface="Arial Nova Cond Light" panose="020B0306020202020204" pitchFamily="34" charset="0"/>
                <a:cs typeface="Arial" panose="020B0604020202020204" pitchFamily="34" charset="0"/>
              </a:rPr>
              <a:t> Tratado da Ciência da Moral, de </a:t>
            </a:r>
            <a:r>
              <a:rPr lang="pt-BR" b="1" i="1" dirty="0">
                <a:latin typeface="Arial Nova Cond Light" panose="020B0306020202020204" pitchFamily="34" charset="0"/>
                <a:cs typeface="Arial" panose="020B0604020202020204" pitchFamily="34" charset="0"/>
              </a:rPr>
              <a:t>Chikuro Hiroike</a:t>
            </a:r>
            <a:endParaRPr lang="pt-BR" sz="2400" b="1" i="1" dirty="0">
              <a:latin typeface="Arial Nova Cond Light" panose="020B0306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Imagem 17" descr="Uma imagem contendo mesa, livro, comida&#10;&#10;Descrição gerada automaticamente">
            <a:extLst>
              <a:ext uri="{FF2B5EF4-FFF2-40B4-BE49-F238E27FC236}">
                <a16:creationId xmlns:a16="http://schemas.microsoft.com/office/drawing/2014/main" id="{305B806B-E71F-2393-369F-67B194E38CE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92" t="10904" r="27765" b="10568"/>
          <a:stretch/>
        </p:blipFill>
        <p:spPr>
          <a:xfrm>
            <a:off x="100436" y="1126630"/>
            <a:ext cx="1878016" cy="1801753"/>
          </a:xfrm>
          <a:prstGeom prst="rect">
            <a:avLst/>
          </a:prstGeom>
        </p:spPr>
      </p:pic>
      <p:grpSp>
        <p:nvGrpSpPr>
          <p:cNvPr id="22" name="Agrupar 21">
            <a:extLst>
              <a:ext uri="{FF2B5EF4-FFF2-40B4-BE49-F238E27FC236}">
                <a16:creationId xmlns:a16="http://schemas.microsoft.com/office/drawing/2014/main" id="{4A25F4B2-65A2-33FD-225C-03D706BD252F}"/>
              </a:ext>
            </a:extLst>
          </p:cNvPr>
          <p:cNvGrpSpPr/>
          <p:nvPr/>
        </p:nvGrpSpPr>
        <p:grpSpPr>
          <a:xfrm>
            <a:off x="141992" y="468682"/>
            <a:ext cx="8921851" cy="2765323"/>
            <a:chOff x="141992" y="468682"/>
            <a:chExt cx="8921851" cy="2765323"/>
          </a:xfrm>
        </p:grpSpPr>
        <p:sp>
          <p:nvSpPr>
            <p:cNvPr id="17" name="CaixaDeTexto 18">
              <a:extLst>
                <a:ext uri="{FF2B5EF4-FFF2-40B4-BE49-F238E27FC236}">
                  <a16:creationId xmlns:a16="http://schemas.microsoft.com/office/drawing/2014/main" id="{3736A2A4-3B2A-611F-9336-D7783914B924}"/>
                </a:ext>
              </a:extLst>
            </p:cNvPr>
            <p:cNvSpPr txBox="1"/>
            <p:nvPr/>
          </p:nvSpPr>
          <p:spPr>
            <a:xfrm>
              <a:off x="6615843" y="2926228"/>
              <a:ext cx="2448000" cy="30777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lIns="0" rIns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BR" sz="1400" dirty="0">
                  <a:latin typeface="Arial Nova Cond Light" panose="020B0306020202020204" pitchFamily="34" charset="0"/>
                </a:rPr>
                <a:t>Em inglês, 1ª edição em 2002</a:t>
              </a:r>
            </a:p>
          </p:txBody>
        </p:sp>
        <p:sp>
          <p:nvSpPr>
            <p:cNvPr id="15" name="CaixaDeTexto 23">
              <a:extLst>
                <a:ext uri="{FF2B5EF4-FFF2-40B4-BE49-F238E27FC236}">
                  <a16:creationId xmlns:a16="http://schemas.microsoft.com/office/drawing/2014/main" id="{B65AFA47-928E-5EEC-7903-D3D7E2157712}"/>
                </a:ext>
              </a:extLst>
            </p:cNvPr>
            <p:cNvSpPr txBox="1"/>
            <p:nvPr/>
          </p:nvSpPr>
          <p:spPr>
            <a:xfrm>
              <a:off x="141992" y="468682"/>
              <a:ext cx="2778903" cy="64633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BR" sz="1200" dirty="0">
                  <a:latin typeface="Arial Nova Cond Light" panose="020B0306020202020204" pitchFamily="34" charset="0"/>
                </a:rPr>
                <a:t>1ª edição em  japonês, 4 vols. Concluído em  1926, impresso em 1928</a:t>
              </a:r>
            </a:p>
          </p:txBody>
        </p:sp>
        <p:sp>
          <p:nvSpPr>
            <p:cNvPr id="6" name="CaixaDeTexto 23">
              <a:extLst>
                <a:ext uri="{FF2B5EF4-FFF2-40B4-BE49-F238E27FC236}">
                  <a16:creationId xmlns:a16="http://schemas.microsoft.com/office/drawing/2014/main" id="{0AE487C0-BDA0-39C3-A361-42C84B2C3F74}"/>
                </a:ext>
              </a:extLst>
            </p:cNvPr>
            <p:cNvSpPr txBox="1"/>
            <p:nvPr/>
          </p:nvSpPr>
          <p:spPr>
            <a:xfrm>
              <a:off x="2637298" y="2926228"/>
              <a:ext cx="2376000" cy="30777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BR" sz="1400" dirty="0">
                  <a:latin typeface="Arial Nova Cond Light" panose="020B0306020202020204" pitchFamily="34" charset="0"/>
                </a:rPr>
                <a:t>Em japonês,  10 vols. 1985</a:t>
              </a:r>
            </a:p>
          </p:txBody>
        </p:sp>
        <p:sp>
          <p:nvSpPr>
            <p:cNvPr id="21" name="CaixaDeTexto 20">
              <a:extLst>
                <a:ext uri="{FF2B5EF4-FFF2-40B4-BE49-F238E27FC236}">
                  <a16:creationId xmlns:a16="http://schemas.microsoft.com/office/drawing/2014/main" id="{BAF9A629-1157-0102-9BF8-FD7C058E3027}"/>
                </a:ext>
              </a:extLst>
            </p:cNvPr>
            <p:cNvSpPr txBox="1"/>
            <p:nvPr/>
          </p:nvSpPr>
          <p:spPr>
            <a:xfrm>
              <a:off x="4120453" y="528529"/>
              <a:ext cx="2628000" cy="288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lIns="0" rIns="0">
              <a:spAutoFit/>
            </a:bodyPr>
            <a:lstStyle>
              <a:defPPr>
                <a:defRPr lang="en-US"/>
              </a:defPPr>
              <a:lvl1pPr>
                <a:defRPr sz="1200"/>
              </a:lvl1pPr>
            </a:lstStyle>
            <a:p>
              <a:r>
                <a:rPr lang="pt-BR" dirty="0">
                  <a:latin typeface="Arial Nova Cond Light" panose="020B0306020202020204" pitchFamily="34" charset="0"/>
                </a:rPr>
                <a:t>Em japonês, vols. (1, 7, 8 e 9). 1994</a:t>
              </a:r>
            </a:p>
          </p:txBody>
        </p:sp>
      </p:grpSp>
      <p:pic>
        <p:nvPicPr>
          <p:cNvPr id="25" name="Imagem 24" descr="Texto&#10;&#10;Descrição gerada automaticamente">
            <a:extLst>
              <a:ext uri="{FF2B5EF4-FFF2-40B4-BE49-F238E27FC236}">
                <a16:creationId xmlns:a16="http://schemas.microsoft.com/office/drawing/2014/main" id="{D3184CFA-1B1F-6696-4316-EFB0ADE9B5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7013" y="994549"/>
            <a:ext cx="1802674" cy="1715893"/>
          </a:xfrm>
          <a:prstGeom prst="rect">
            <a:avLst/>
          </a:prstGeom>
        </p:spPr>
      </p:pic>
      <p:pic>
        <p:nvPicPr>
          <p:cNvPr id="2" name="Picture 10">
            <a:extLst>
              <a:ext uri="{FF2B5EF4-FFF2-40B4-BE49-F238E27FC236}">
                <a16:creationId xmlns:a16="http://schemas.microsoft.com/office/drawing/2014/main" id="{23543BBA-C66D-BED8-DFEE-54DEF3AA3BB3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9977" y="3336356"/>
            <a:ext cx="1816785" cy="2679606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A1533AAE-BEE0-BE7F-4419-CD73C997B3F7}"/>
              </a:ext>
            </a:extLst>
          </p:cNvPr>
          <p:cNvSpPr txBox="1"/>
          <p:nvPr/>
        </p:nvSpPr>
        <p:spPr>
          <a:xfrm>
            <a:off x="4799667" y="6211678"/>
            <a:ext cx="1681207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200"/>
            </a:lvl1pPr>
          </a:lstStyle>
          <a:p>
            <a:pPr algn="ctr"/>
            <a:r>
              <a:rPr lang="pt-BR" dirty="0">
                <a:latin typeface="Arial Nova Cond Light" panose="020B0306020202020204" pitchFamily="34" charset="0"/>
              </a:rPr>
              <a:t>Estudos de Moralogia – Coletâneas n</a:t>
            </a:r>
            <a:r>
              <a:rPr lang="pt-BR" baseline="30000" dirty="0">
                <a:latin typeface="Arial Nova Cond Light" panose="020B0306020202020204" pitchFamily="34" charset="0"/>
              </a:rPr>
              <a:t>o</a:t>
            </a:r>
            <a:r>
              <a:rPr lang="pt-BR" dirty="0">
                <a:latin typeface="Arial Nova Cond Light" panose="020B0306020202020204" pitchFamily="34" charset="0"/>
              </a:rPr>
              <a:t> 4</a:t>
            </a:r>
            <a:endParaRPr lang="pt-BR" i="1" dirty="0">
              <a:latin typeface="Arial Nova Cond Light" panose="020B0306020202020204" pitchFamily="34" charset="0"/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94E16DB8-4E87-97C8-68D4-A50062F29D85}"/>
              </a:ext>
            </a:extLst>
          </p:cNvPr>
          <p:cNvSpPr txBox="1"/>
          <p:nvPr/>
        </p:nvSpPr>
        <p:spPr>
          <a:xfrm>
            <a:off x="68662" y="6146844"/>
            <a:ext cx="1757548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1200">
                <a:latin typeface="Arial Nova Cond Light" panose="020B0306020202020204" pitchFamily="34" charset="0"/>
              </a:defRPr>
            </a:lvl1pPr>
          </a:lstStyle>
          <a:p>
            <a:r>
              <a:rPr lang="pt-BR" dirty="0"/>
              <a:t>Episódios de </a:t>
            </a:r>
            <a:r>
              <a:rPr lang="pt-BR" i="1" dirty="0"/>
              <a:t>Chikuro Hiroike </a:t>
            </a:r>
            <a:r>
              <a:rPr lang="pt-BR" dirty="0"/>
              <a:t>– Série 2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472CB68-3F81-6F79-14D4-F2C4A18EF344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3781" y="3429000"/>
            <a:ext cx="1907540" cy="2637790"/>
          </a:xfrm>
          <a:prstGeom prst="rect">
            <a:avLst/>
          </a:prstGeom>
          <a:ln w="28575">
            <a:solidFill>
              <a:srgbClr val="00B0F0"/>
            </a:solidFill>
          </a:ln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3C9F3F8E-B959-4321-2628-EEE037DE72BE}"/>
              </a:ext>
            </a:extLst>
          </p:cNvPr>
          <p:cNvSpPr txBox="1"/>
          <p:nvPr/>
        </p:nvSpPr>
        <p:spPr>
          <a:xfrm>
            <a:off x="6751504" y="6211678"/>
            <a:ext cx="2376000" cy="2769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200"/>
            </a:lvl1pPr>
          </a:lstStyle>
          <a:p>
            <a:pPr algn="ctr"/>
            <a:r>
              <a:rPr lang="pt-BR" dirty="0">
                <a:latin typeface="Arial Nova Cond Light" panose="020B0306020202020204" pitchFamily="34" charset="0"/>
              </a:rPr>
              <a:t>Antropologia do </a:t>
            </a:r>
            <a:r>
              <a:rPr lang="pt-BR" i="1" dirty="0">
                <a:latin typeface="Arial Nova Cond Light" panose="020B0306020202020204" pitchFamily="34" charset="0"/>
              </a:rPr>
              <a:t>Sampou</a:t>
            </a:r>
            <a:r>
              <a:rPr lang="pt-BR" dirty="0">
                <a:latin typeface="Arial Nova Cond Light" panose="020B0306020202020204" pitchFamily="34" charset="0"/>
              </a:rPr>
              <a:t> </a:t>
            </a:r>
            <a:r>
              <a:rPr lang="pt-BR" i="1" dirty="0" err="1">
                <a:latin typeface="Arial Nova Cond Light" panose="020B0306020202020204" pitchFamily="34" charset="0"/>
              </a:rPr>
              <a:t>Yoshi</a:t>
            </a:r>
            <a:endParaRPr lang="pt-BR" i="1" dirty="0">
              <a:latin typeface="Arial Nova Cond Light" panose="020B0306020202020204" pitchFamily="34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486D0C8D-3F33-1843-0B33-98121D02415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58" y="3336356"/>
            <a:ext cx="1650175" cy="2679606"/>
          </a:xfrm>
          <a:prstGeom prst="rect">
            <a:avLst/>
          </a:prstGeom>
          <a:ln w="28575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m 6" descr="Diagrama, Esquemático&#10;&#10;O conteúdo gerado por IA pode estar incorreto.">
            <a:extLst>
              <a:ext uri="{FF2B5EF4-FFF2-40B4-BE49-F238E27FC236}">
                <a16:creationId xmlns:a16="http://schemas.microsoft.com/office/drawing/2014/main" id="{9C5ED362-0545-EDA3-8938-785823AF0CE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502" y="3336357"/>
            <a:ext cx="1907539" cy="2679606"/>
          </a:xfrm>
          <a:prstGeom prst="rect">
            <a:avLst/>
          </a:prstGeom>
          <a:ln w="28575">
            <a:solidFill>
              <a:srgbClr val="00B0F0"/>
            </a:solidFill>
          </a:ln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DA311FEA-0271-7829-3D46-B5A35085D029}"/>
              </a:ext>
            </a:extLst>
          </p:cNvPr>
          <p:cNvSpPr txBox="1"/>
          <p:nvPr/>
        </p:nvSpPr>
        <p:spPr>
          <a:xfrm>
            <a:off x="2345197" y="6239176"/>
            <a:ext cx="2160000" cy="2769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200"/>
            </a:lvl1pPr>
          </a:lstStyle>
          <a:p>
            <a:pPr algn="ctr"/>
            <a:r>
              <a:rPr lang="pt-BR" dirty="0">
                <a:latin typeface="Arial Nova Cond Light" panose="020B0306020202020204" pitchFamily="34" charset="0"/>
              </a:rPr>
              <a:t>Citações de </a:t>
            </a:r>
            <a:r>
              <a:rPr lang="pt-BR" i="1" dirty="0" err="1">
                <a:latin typeface="Arial Nova Cond Light" panose="020B0306020202020204" pitchFamily="34" charset="0"/>
              </a:rPr>
              <a:t>Chikuro</a:t>
            </a:r>
            <a:r>
              <a:rPr lang="pt-BR" i="1" dirty="0">
                <a:latin typeface="Arial Nova Cond Light" panose="020B0306020202020204" pitchFamily="34" charset="0"/>
              </a:rPr>
              <a:t> </a:t>
            </a:r>
            <a:r>
              <a:rPr lang="pt-BR" i="1" dirty="0" err="1">
                <a:latin typeface="Arial Nova Cond Light" panose="020B0306020202020204" pitchFamily="34" charset="0"/>
              </a:rPr>
              <a:t>Hiroike</a:t>
            </a:r>
            <a:endParaRPr lang="pt-BR" i="1" dirty="0">
              <a:latin typeface="Arial Nova Cond Light" panose="020B0306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26849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Agrupar 22">
            <a:extLst>
              <a:ext uri="{FF2B5EF4-FFF2-40B4-BE49-F238E27FC236}">
                <a16:creationId xmlns:a16="http://schemas.microsoft.com/office/drawing/2014/main" id="{46EAFCD5-3781-93BF-65E4-D08526A89C80}"/>
              </a:ext>
            </a:extLst>
          </p:cNvPr>
          <p:cNvGrpSpPr/>
          <p:nvPr/>
        </p:nvGrpSpPr>
        <p:grpSpPr>
          <a:xfrm>
            <a:off x="-38716" y="183803"/>
            <a:ext cx="8857890" cy="6490394"/>
            <a:chOff x="107906" y="80127"/>
            <a:chExt cx="8857890" cy="6490394"/>
          </a:xfrm>
        </p:grpSpPr>
        <p:pic>
          <p:nvPicPr>
            <p:cNvPr id="26" name="Imagem 25" descr="Texto, Carta&#10;&#10;Descrição gerada automaticamente">
              <a:extLst>
                <a:ext uri="{FF2B5EF4-FFF2-40B4-BE49-F238E27FC236}">
                  <a16:creationId xmlns:a16="http://schemas.microsoft.com/office/drawing/2014/main" id="{4650F896-CA69-7C0E-9E17-D09CAE20DE4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14977" y="3853081"/>
              <a:ext cx="1806248" cy="2390086"/>
            </a:xfrm>
            <a:prstGeom prst="rect">
              <a:avLst/>
            </a:prstGeom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2" name="CaixaDeTexto 31">
              <a:extLst>
                <a:ext uri="{FF2B5EF4-FFF2-40B4-BE49-F238E27FC236}">
                  <a16:creationId xmlns:a16="http://schemas.microsoft.com/office/drawing/2014/main" id="{6CDE5679-A339-CA3E-9EF0-AD040577BD05}"/>
                </a:ext>
              </a:extLst>
            </p:cNvPr>
            <p:cNvSpPr txBox="1"/>
            <p:nvPr/>
          </p:nvSpPr>
          <p:spPr>
            <a:xfrm>
              <a:off x="3930543" y="6316605"/>
              <a:ext cx="904415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050" b="1" dirty="0">
                  <a:latin typeface="Verdana" panose="020B0604030504040204" pitchFamily="34" charset="0"/>
                  <a:ea typeface="Verdana" panose="020B0604030504040204" pitchFamily="34" charset="0"/>
                </a:rPr>
                <a:t>Out-2013</a:t>
              </a:r>
            </a:p>
          </p:txBody>
        </p:sp>
        <p:pic>
          <p:nvPicPr>
            <p:cNvPr id="24" name="Imagem 23">
              <a:extLst>
                <a:ext uri="{FF2B5EF4-FFF2-40B4-BE49-F238E27FC236}">
                  <a16:creationId xmlns:a16="http://schemas.microsoft.com/office/drawing/2014/main" id="{30703D7D-F554-F242-DBFA-1AD71601686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83791" y="3853080"/>
              <a:ext cx="1817792" cy="2405362"/>
            </a:xfrm>
            <a:prstGeom prst="rect">
              <a:avLst/>
            </a:prstGeom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3" name="CaixaDeTexto 32">
              <a:extLst>
                <a:ext uri="{FF2B5EF4-FFF2-40B4-BE49-F238E27FC236}">
                  <a16:creationId xmlns:a16="http://schemas.microsoft.com/office/drawing/2014/main" id="{AB628D28-309D-4C10-F4AD-71ED4844FC37}"/>
                </a:ext>
              </a:extLst>
            </p:cNvPr>
            <p:cNvSpPr txBox="1"/>
            <p:nvPr/>
          </p:nvSpPr>
          <p:spPr>
            <a:xfrm>
              <a:off x="1865049" y="6299070"/>
              <a:ext cx="915635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050" b="1" dirty="0">
                  <a:latin typeface="Verdana" panose="020B0604030504040204" pitchFamily="34" charset="0"/>
                  <a:ea typeface="Verdana" panose="020B0604030504040204" pitchFamily="34" charset="0"/>
                </a:rPr>
                <a:t>Dez-2020</a:t>
              </a:r>
            </a:p>
          </p:txBody>
        </p:sp>
        <p:sp>
          <p:nvSpPr>
            <p:cNvPr id="40" name="Seta: para a Direita 39">
              <a:extLst>
                <a:ext uri="{FF2B5EF4-FFF2-40B4-BE49-F238E27FC236}">
                  <a16:creationId xmlns:a16="http://schemas.microsoft.com/office/drawing/2014/main" id="{1B34C3FE-728F-6691-9386-264E5C79FB18}"/>
                </a:ext>
              </a:extLst>
            </p:cNvPr>
            <p:cNvSpPr/>
            <p:nvPr/>
          </p:nvSpPr>
          <p:spPr>
            <a:xfrm flipH="1">
              <a:off x="3322312" y="4873271"/>
              <a:ext cx="252000" cy="432000"/>
            </a:xfrm>
            <a:prstGeom prst="rightArrow">
              <a:avLst/>
            </a:prstGeom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50">
                <a:solidFill>
                  <a:schemeClr val="tx1"/>
                </a:solidFill>
              </a:endParaRPr>
            </a:p>
          </p:txBody>
        </p:sp>
        <p:grpSp>
          <p:nvGrpSpPr>
            <p:cNvPr id="14" name="Agrupar 13">
              <a:extLst>
                <a:ext uri="{FF2B5EF4-FFF2-40B4-BE49-F238E27FC236}">
                  <a16:creationId xmlns:a16="http://schemas.microsoft.com/office/drawing/2014/main" id="{E388B426-AA0D-2983-78ED-B5D6401E3650}"/>
                </a:ext>
              </a:extLst>
            </p:cNvPr>
            <p:cNvGrpSpPr/>
            <p:nvPr/>
          </p:nvGrpSpPr>
          <p:grpSpPr>
            <a:xfrm>
              <a:off x="5670908" y="3853080"/>
              <a:ext cx="2803256" cy="1966600"/>
              <a:chOff x="7247795" y="3872346"/>
              <a:chExt cx="3737674" cy="2622134"/>
            </a:xfrm>
          </p:grpSpPr>
          <p:sp>
            <p:nvSpPr>
              <p:cNvPr id="6" name="Seta: Dobrada 5">
                <a:extLst>
                  <a:ext uri="{FF2B5EF4-FFF2-40B4-BE49-F238E27FC236}">
                    <a16:creationId xmlns:a16="http://schemas.microsoft.com/office/drawing/2014/main" id="{22BD090A-F52F-77B4-7D3A-FC3D9D87C7CE}"/>
                  </a:ext>
                </a:extLst>
              </p:cNvPr>
              <p:cNvSpPr/>
              <p:nvPr/>
            </p:nvSpPr>
            <p:spPr>
              <a:xfrm rot="10800000">
                <a:off x="7247795" y="3872346"/>
                <a:ext cx="3737674" cy="2622134"/>
              </a:xfrm>
              <a:prstGeom prst="bentArrow">
                <a:avLst>
                  <a:gd name="adj1" fmla="val 23493"/>
                  <a:gd name="adj2" fmla="val 24678"/>
                  <a:gd name="adj3" fmla="val 25000"/>
                  <a:gd name="adj4" fmla="val 43750"/>
                </a:avLst>
              </a:prstGeom>
              <a:ln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CaixaDeTexto 12">
                <a:extLst>
                  <a:ext uri="{FF2B5EF4-FFF2-40B4-BE49-F238E27FC236}">
                    <a16:creationId xmlns:a16="http://schemas.microsoft.com/office/drawing/2014/main" id="{53C531C3-8CEB-273F-73A6-1F8317478CFF}"/>
                  </a:ext>
                </a:extLst>
              </p:cNvPr>
              <p:cNvSpPr txBox="1"/>
              <p:nvPr/>
            </p:nvSpPr>
            <p:spPr>
              <a:xfrm>
                <a:off x="7540620" y="5608546"/>
                <a:ext cx="2973463" cy="4001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1350" b="1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Edição em português</a:t>
                </a:r>
              </a:p>
            </p:txBody>
          </p:sp>
        </p:grpSp>
        <p:grpSp>
          <p:nvGrpSpPr>
            <p:cNvPr id="22" name="Agrupar 21">
              <a:extLst>
                <a:ext uri="{FF2B5EF4-FFF2-40B4-BE49-F238E27FC236}">
                  <a16:creationId xmlns:a16="http://schemas.microsoft.com/office/drawing/2014/main" id="{544B7850-6FE5-EC31-1754-346B399F8264}"/>
                </a:ext>
              </a:extLst>
            </p:cNvPr>
            <p:cNvGrpSpPr/>
            <p:nvPr/>
          </p:nvGrpSpPr>
          <p:grpSpPr>
            <a:xfrm>
              <a:off x="107906" y="80127"/>
              <a:ext cx="8857890" cy="3398730"/>
              <a:chOff x="107906" y="80127"/>
              <a:chExt cx="8857890" cy="3398730"/>
            </a:xfrm>
          </p:grpSpPr>
          <p:pic>
            <p:nvPicPr>
              <p:cNvPr id="8" name="Picture 2" descr="普通道徳並に最高道徳の大綱(廣池千英著) / 古本、中古本、古書籍の通販は「日本の古本屋」 / 日本の古本屋">
                <a:extLst>
                  <a:ext uri="{FF2B5EF4-FFF2-40B4-BE49-F238E27FC236}">
                    <a16:creationId xmlns:a16="http://schemas.microsoft.com/office/drawing/2014/main" id="{7F13D232-854C-7D54-5ACF-D60FFF665EC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rightnessContrast bright="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69" t="1652" r="4272" b="2522"/>
              <a:stretch/>
            </p:blipFill>
            <p:spPr bwMode="auto">
              <a:xfrm>
                <a:off x="2959136" y="893963"/>
                <a:ext cx="1639032" cy="2276822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0" name="Seta: para a Direita 19">
                <a:extLst>
                  <a:ext uri="{FF2B5EF4-FFF2-40B4-BE49-F238E27FC236}">
                    <a16:creationId xmlns:a16="http://schemas.microsoft.com/office/drawing/2014/main" id="{9E7B669D-D122-B85C-EF29-D7C41702E757}"/>
                  </a:ext>
                </a:extLst>
              </p:cNvPr>
              <p:cNvSpPr/>
              <p:nvPr/>
            </p:nvSpPr>
            <p:spPr>
              <a:xfrm>
                <a:off x="6863287" y="1903935"/>
                <a:ext cx="252000" cy="432000"/>
              </a:xfrm>
              <a:prstGeom prst="rightArrow">
                <a:avLst/>
              </a:prstGeom>
              <a:ln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Seta: para a Direita 20">
                <a:extLst>
                  <a:ext uri="{FF2B5EF4-FFF2-40B4-BE49-F238E27FC236}">
                    <a16:creationId xmlns:a16="http://schemas.microsoft.com/office/drawing/2014/main" id="{8AD571AD-8384-D6FB-8414-26D771F0470E}"/>
                  </a:ext>
                </a:extLst>
              </p:cNvPr>
              <p:cNvSpPr/>
              <p:nvPr/>
            </p:nvSpPr>
            <p:spPr>
              <a:xfrm>
                <a:off x="4687383" y="1903935"/>
                <a:ext cx="252000" cy="432000"/>
              </a:xfrm>
              <a:prstGeom prst="rightArrow">
                <a:avLst/>
              </a:prstGeom>
              <a:ln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350">
                  <a:solidFill>
                    <a:schemeClr val="tx1"/>
                  </a:solidFill>
                </a:endParaRPr>
              </a:p>
            </p:txBody>
          </p:sp>
          <p:pic>
            <p:nvPicPr>
              <p:cNvPr id="3" name="Imagem 2" descr="Tatuagem de papel&#10;&#10;Descrição gerada automaticamente com confiança baixa">
                <a:extLst>
                  <a:ext uri="{FF2B5EF4-FFF2-40B4-BE49-F238E27FC236}">
                    <a16:creationId xmlns:a16="http://schemas.microsoft.com/office/drawing/2014/main" id="{6D686BA9-57A2-76E2-2BB1-D3BAE469787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28598" y="911070"/>
                <a:ext cx="1639031" cy="2313871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  <a:effectLst/>
            </p:spPr>
          </p:pic>
          <p:sp>
            <p:nvSpPr>
              <p:cNvPr id="29" name="CaixaDeTexto 28">
                <a:extLst>
                  <a:ext uri="{FF2B5EF4-FFF2-40B4-BE49-F238E27FC236}">
                    <a16:creationId xmlns:a16="http://schemas.microsoft.com/office/drawing/2014/main" id="{A5A1C147-265B-0D93-BCE8-3105CEA6FAD5}"/>
                  </a:ext>
                </a:extLst>
              </p:cNvPr>
              <p:cNvSpPr txBox="1"/>
              <p:nvPr/>
            </p:nvSpPr>
            <p:spPr>
              <a:xfrm>
                <a:off x="5206679" y="3224941"/>
                <a:ext cx="928459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1050" b="1" dirty="0">
                    <a:latin typeface="Verdana" panose="020B0604030504040204" pitchFamily="34" charset="0"/>
                    <a:ea typeface="Verdana" panose="020B0604030504040204" pitchFamily="34" charset="0"/>
                  </a:rPr>
                  <a:t>Nov-1974</a:t>
                </a:r>
              </a:p>
            </p:txBody>
          </p:sp>
          <p:sp>
            <p:nvSpPr>
              <p:cNvPr id="30" name="CaixaDeTexto 29">
                <a:extLst>
                  <a:ext uri="{FF2B5EF4-FFF2-40B4-BE49-F238E27FC236}">
                    <a16:creationId xmlns:a16="http://schemas.microsoft.com/office/drawing/2014/main" id="{39A26D24-6761-91C5-4934-DC727122B251}"/>
                  </a:ext>
                </a:extLst>
              </p:cNvPr>
              <p:cNvSpPr txBox="1"/>
              <p:nvPr/>
            </p:nvSpPr>
            <p:spPr>
              <a:xfrm>
                <a:off x="107906" y="3224941"/>
                <a:ext cx="2523448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1050" b="1" dirty="0">
                    <a:latin typeface="Verdana" panose="020B0604030504040204" pitchFamily="34" charset="0"/>
                    <a:ea typeface="Verdana" panose="020B0604030504040204" pitchFamily="34" charset="0"/>
                  </a:rPr>
                  <a:t>“Tratado...” impresso em 1928</a:t>
                </a:r>
              </a:p>
            </p:txBody>
          </p:sp>
          <p:pic>
            <p:nvPicPr>
              <p:cNvPr id="7" name="Imagem 6" descr="Padrão do plano de fundo&#10;&#10;Descrição gerada automaticamente com confiança média">
                <a:extLst>
                  <a:ext uri="{FF2B5EF4-FFF2-40B4-BE49-F238E27FC236}">
                    <a16:creationId xmlns:a16="http://schemas.microsoft.com/office/drawing/2014/main" id="{607E72DF-D57B-1F9B-D780-AECF6B73E5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76289" y="896188"/>
                <a:ext cx="1639031" cy="233034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  <a:effectLst/>
            </p:spPr>
          </p:pic>
          <p:sp>
            <p:nvSpPr>
              <p:cNvPr id="31" name="CaixaDeTexto 30">
                <a:extLst>
                  <a:ext uri="{FF2B5EF4-FFF2-40B4-BE49-F238E27FC236}">
                    <a16:creationId xmlns:a16="http://schemas.microsoft.com/office/drawing/2014/main" id="{A0A24274-D6CF-221A-2BCD-532ECF172949}"/>
                  </a:ext>
                </a:extLst>
              </p:cNvPr>
              <p:cNvSpPr txBox="1"/>
              <p:nvPr/>
            </p:nvSpPr>
            <p:spPr>
              <a:xfrm>
                <a:off x="7619070" y="3224941"/>
                <a:ext cx="901209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1050" b="1" dirty="0">
                    <a:latin typeface="Verdana" panose="020B0604030504040204" pitchFamily="34" charset="0"/>
                    <a:ea typeface="Verdana" panose="020B0604030504040204" pitchFamily="34" charset="0"/>
                  </a:rPr>
                  <a:t>Jun-1984</a:t>
                </a:r>
              </a:p>
            </p:txBody>
          </p:sp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D929D005-6D1D-BFC3-3114-FDA55310A0C4}"/>
                  </a:ext>
                </a:extLst>
              </p:cNvPr>
              <p:cNvSpPr txBox="1"/>
              <p:nvPr/>
            </p:nvSpPr>
            <p:spPr>
              <a:xfrm>
                <a:off x="1173789" y="102840"/>
                <a:ext cx="3416017" cy="830997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pt-BR" sz="1200" dirty="0">
                    <a:latin typeface="Arial Nova Cond Light" panose="020B0306020202020204" pitchFamily="34" charset="0"/>
                    <a:ea typeface="Verdana" pitchFamily="34" charset="0"/>
                    <a:cs typeface="Verdana" pitchFamily="34" charset="0"/>
                  </a:rPr>
                  <a:t>Nas 146 páginas finais do “Tratado...” constam 140 máximas. São em geral textos sintéticos e foram publicadas em livreto avulso, de 1964 e 1974.</a:t>
                </a:r>
              </a:p>
            </p:txBody>
          </p:sp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1F4A8828-0982-80AF-69D1-D4CB56D18EC7}"/>
                  </a:ext>
                </a:extLst>
              </p:cNvPr>
              <p:cNvSpPr txBox="1"/>
              <p:nvPr/>
            </p:nvSpPr>
            <p:spPr>
              <a:xfrm>
                <a:off x="4805775" y="80127"/>
                <a:ext cx="4160021" cy="64633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>
                <a:defPPr>
                  <a:defRPr lang="pt-BR"/>
                </a:defPPr>
                <a:lvl1pPr>
                  <a:defRPr sz="1400" b="1"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1pPr>
              </a:lstStyle>
              <a:p>
                <a:pPr algn="just"/>
                <a:r>
                  <a:rPr lang="pt-BR" sz="1200" b="0" dirty="0">
                    <a:latin typeface="Arial Nova Cond Light" panose="020B0306020202020204" pitchFamily="34" charset="0"/>
                  </a:rPr>
                  <a:t>Do texto de 1974 foram selecionadas 65 máximas e complementadas, numa linguagem atual, de 2 a 3 páginas por máxima  </a:t>
                </a:r>
                <a:r>
                  <a:rPr lang="pt-BR" sz="1200" b="0" dirty="0">
                    <a:latin typeface="Arial Nova Cond Light" panose="020B0306020202020204" pitchFamily="34" charset="0"/>
                    <a:sym typeface="Wingdings" panose="05000000000000000000" pitchFamily="2" charset="2"/>
                  </a:rPr>
                  <a:t>  1984</a:t>
                </a:r>
                <a:endParaRPr lang="pt-BR" sz="1200" b="0" dirty="0">
                  <a:latin typeface="Arial Nova Cond Light" panose="020B0306020202020204" pitchFamily="34" charset="0"/>
                </a:endParaRPr>
              </a:p>
            </p:txBody>
          </p:sp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6E9059D8-FF65-536B-C3EE-F69C21B7ACEC}"/>
                  </a:ext>
                </a:extLst>
              </p:cNvPr>
              <p:cNvSpPr txBox="1"/>
              <p:nvPr/>
            </p:nvSpPr>
            <p:spPr>
              <a:xfrm>
                <a:off x="3322312" y="3224941"/>
                <a:ext cx="885179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1050" b="1" dirty="0">
                    <a:latin typeface="Verdana" panose="020B0604030504040204" pitchFamily="34" charset="0"/>
                    <a:ea typeface="Verdana" panose="020B0604030504040204" pitchFamily="34" charset="0"/>
                  </a:rPr>
                  <a:t>abr-1964</a:t>
                </a:r>
              </a:p>
            </p:txBody>
          </p:sp>
          <p:pic>
            <p:nvPicPr>
              <p:cNvPr id="16" name="Imagem 15" descr="Uma imagem contendo mesa, livro, comida&#10;&#10;Descrição gerada automaticamente">
                <a:extLst>
                  <a:ext uri="{FF2B5EF4-FFF2-40B4-BE49-F238E27FC236}">
                    <a16:creationId xmlns:a16="http://schemas.microsoft.com/office/drawing/2014/main" id="{6B17FB89-4CCE-2777-8660-97A846C82DB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348" t="9890" r="27627" b="10205"/>
              <a:stretch/>
            </p:blipFill>
            <p:spPr>
              <a:xfrm>
                <a:off x="163770" y="851684"/>
                <a:ext cx="2340570" cy="2285753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  <a:effectLst/>
            </p:spPr>
          </p:pic>
          <p:sp>
            <p:nvSpPr>
              <p:cNvPr id="18" name="Seta: Dobrada 17">
                <a:extLst>
                  <a:ext uri="{FF2B5EF4-FFF2-40B4-BE49-F238E27FC236}">
                    <a16:creationId xmlns:a16="http://schemas.microsoft.com/office/drawing/2014/main" id="{F07A99EA-45FD-B6E2-5F0F-FF50E960279D}"/>
                  </a:ext>
                </a:extLst>
              </p:cNvPr>
              <p:cNvSpPr/>
              <p:nvPr/>
            </p:nvSpPr>
            <p:spPr>
              <a:xfrm>
                <a:off x="593387" y="321013"/>
                <a:ext cx="364433" cy="428017"/>
              </a:xfrm>
              <a:prstGeom prst="bentArrow">
                <a:avLst>
                  <a:gd name="adj1" fmla="val 35677"/>
                  <a:gd name="adj2" fmla="val 50000"/>
                  <a:gd name="adj3" fmla="val 25000"/>
                  <a:gd name="adj4" fmla="val 43750"/>
                </a:avLst>
              </a:prstGeom>
              <a:ln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Seta: Dobrada 18">
                <a:extLst>
                  <a:ext uri="{FF2B5EF4-FFF2-40B4-BE49-F238E27FC236}">
                    <a16:creationId xmlns:a16="http://schemas.microsoft.com/office/drawing/2014/main" id="{045A69D7-261E-80EE-1705-33CDAD7DDD65}"/>
                  </a:ext>
                </a:extLst>
              </p:cNvPr>
              <p:cNvSpPr/>
              <p:nvPr/>
            </p:nvSpPr>
            <p:spPr>
              <a:xfrm flipV="1">
                <a:off x="2528706" y="929008"/>
                <a:ext cx="364433" cy="428017"/>
              </a:xfrm>
              <a:prstGeom prst="bentArrow">
                <a:avLst>
                  <a:gd name="adj1" fmla="val 35677"/>
                  <a:gd name="adj2" fmla="val 50000"/>
                  <a:gd name="adj3" fmla="val 25000"/>
                  <a:gd name="adj4" fmla="val 43750"/>
                </a:avLst>
              </a:prstGeom>
              <a:ln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35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162049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22AC424D-8C8F-4DA2-B3C6-CF45C447EA59}"/>
              </a:ext>
            </a:extLst>
          </p:cNvPr>
          <p:cNvSpPr txBox="1"/>
          <p:nvPr/>
        </p:nvSpPr>
        <p:spPr>
          <a:xfrm>
            <a:off x="894522" y="536881"/>
            <a:ext cx="7354956" cy="158504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600"/>
              </a:spcAft>
            </a:pPr>
            <a:r>
              <a:rPr lang="pt-BR" sz="4000" b="1" dirty="0">
                <a:latin typeface="Arial" panose="020B0604020202020204" pitchFamily="34" charset="0"/>
                <a:cs typeface="Arial" panose="020B0604020202020204" pitchFamily="34" charset="0"/>
              </a:rPr>
              <a:t>Comentários sobre </a:t>
            </a:r>
          </a:p>
          <a:p>
            <a:pPr lvl="0" algn="ctr">
              <a:lnSpc>
                <a:spcPct val="115000"/>
              </a:lnSpc>
              <a:spcAft>
                <a:spcPts val="600"/>
              </a:spcAft>
            </a:pPr>
            <a:r>
              <a:rPr lang="pt-BR" sz="4000" b="1" dirty="0">
                <a:latin typeface="Arial" panose="020B0604020202020204" pitchFamily="34" charset="0"/>
                <a:cs typeface="Arial" panose="020B0604020202020204" pitchFamily="34" charset="0"/>
              </a:rPr>
              <a:t>a Máxima n</a:t>
            </a:r>
            <a:r>
              <a:rPr lang="pt-BR" sz="40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pt-BR" sz="4000" b="1" dirty="0">
                <a:latin typeface="Arial" panose="020B0604020202020204" pitchFamily="34" charset="0"/>
                <a:cs typeface="Arial" panose="020B0604020202020204" pitchFamily="34" charset="0"/>
              </a:rPr>
              <a:t>  12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617E9007-4B41-C3AF-C246-07AC702CA937}"/>
              </a:ext>
            </a:extLst>
          </p:cNvPr>
          <p:cNvSpPr txBox="1"/>
          <p:nvPr/>
        </p:nvSpPr>
        <p:spPr>
          <a:xfrm>
            <a:off x="710220" y="4120545"/>
            <a:ext cx="7462230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endParaRPr lang="pt-BR" altLang="ja-JP" sz="1600" b="1" dirty="0">
              <a:effectLst/>
              <a:latin typeface="Verdana" panose="020B0604030504040204" pitchFamily="34" charset="0"/>
              <a:ea typeface="Meiryo" panose="020B0604030504040204" pitchFamily="34" charset="-128"/>
              <a:cs typeface="Meiryo" panose="020B0604030504040204" pitchFamily="34" charset="-128"/>
            </a:endParaRPr>
          </a:p>
          <a:p>
            <a:pPr algn="ctr"/>
            <a:r>
              <a:rPr lang="ja-JP" altLang="pt-BR" sz="3200" b="1" dirty="0"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広く開発して深くこれを救済す </a:t>
            </a:r>
            <a:endParaRPr lang="pt-BR" sz="1200" dirty="0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B076F212-C67F-83E0-D444-3246048C05D9}"/>
              </a:ext>
            </a:extLst>
          </p:cNvPr>
          <p:cNvSpPr txBox="1"/>
          <p:nvPr/>
        </p:nvSpPr>
        <p:spPr>
          <a:xfrm>
            <a:off x="262545" y="2736502"/>
            <a:ext cx="851950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800" b="1" dirty="0">
                <a:effectLst/>
                <a:latin typeface="Verdana" panose="020B0604030504040204" pitchFamily="34" charset="0"/>
                <a:ea typeface="MS Mincho" panose="02020609040205080304" pitchFamily="49" charset="-128"/>
                <a:cs typeface="Meiryo" panose="020B0604030504040204" pitchFamily="34" charset="-128"/>
              </a:rPr>
              <a:t>Iluminação de longo alcance e salvação profunda </a:t>
            </a:r>
            <a:endParaRPr lang="pt-BR" sz="2800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CB599447-1679-1D29-78A6-22E07C764DFA}"/>
              </a:ext>
            </a:extLst>
          </p:cNvPr>
          <p:cNvSpPr txBox="1"/>
          <p:nvPr/>
        </p:nvSpPr>
        <p:spPr>
          <a:xfrm>
            <a:off x="894522" y="5859454"/>
            <a:ext cx="78037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2400" i="1" dirty="0">
                <a:effectLst/>
                <a:latin typeface="Souvenir Lt BT" panose="02080503040505020303" pitchFamily="18" charset="0"/>
                <a:ea typeface="MS Mincho" panose="02020609040205080304" pitchFamily="49" charset="-128"/>
                <a:cs typeface="Meiryo" panose="020B0604030504040204" pitchFamily="34" charset="-128"/>
              </a:rPr>
              <a:t>Hiroku Kaihatsu Shite Fukaku Kore Wo Kyusai Su </a:t>
            </a:r>
            <a:endParaRPr lang="pt-BR" sz="2400" i="1" dirty="0">
              <a:latin typeface="Souvenir Lt BT" panose="0208050304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80140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209CC929-0B78-B2B9-30A6-0E9603D7039C}"/>
              </a:ext>
            </a:extLst>
          </p:cNvPr>
          <p:cNvSpPr txBox="1"/>
          <p:nvPr/>
        </p:nvSpPr>
        <p:spPr>
          <a:xfrm>
            <a:off x="114299" y="39604"/>
            <a:ext cx="88868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pt-BR" b="1" dirty="0">
                <a:effectLst/>
                <a:highlight>
                  <a:srgbClr val="FFFF00"/>
                </a:highlight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Máxima 12 no </a:t>
            </a:r>
            <a:r>
              <a:rPr lang="pt-BR" sz="1800" b="1" dirty="0">
                <a:effectLst/>
                <a:highlight>
                  <a:srgbClr val="FFFF00"/>
                </a:highlight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Tratado da Ciência da Moral, vol. 9</a:t>
            </a:r>
          </a:p>
          <a:p>
            <a:r>
              <a:rPr lang="pt-BR" b="1" dirty="0"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                                          </a:t>
            </a:r>
            <a:r>
              <a:rPr lang="pt-BR" sz="1800" dirty="0"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(</a:t>
            </a:r>
            <a:r>
              <a:rPr lang="pt-BR" sz="1800" b="1" dirty="0">
                <a:solidFill>
                  <a:srgbClr val="FF0000"/>
                </a:solidFill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redação original de 1926</a:t>
            </a:r>
            <a:r>
              <a:rPr lang="pt-BR" sz="1800" dirty="0"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)</a:t>
            </a:r>
            <a:endParaRPr lang="pt-BR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7E57909-11D3-4324-8964-1F488CE49FAA}"/>
              </a:ext>
            </a:extLst>
          </p:cNvPr>
          <p:cNvSpPr txBox="1"/>
          <p:nvPr/>
        </p:nvSpPr>
        <p:spPr>
          <a:xfrm>
            <a:off x="259307" y="1082780"/>
            <a:ext cx="8741817" cy="53346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>
              <a:lnSpc>
                <a:spcPts val="27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t-BR" sz="1800" b="1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P. 313, Cap. 5.5 - Iluminação de </a:t>
            </a:r>
            <a:r>
              <a:rPr lang="pt-BR" sz="1800" b="1" dirty="0">
                <a:solidFill>
                  <a:srgbClr val="FF0000"/>
                </a:solidFill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longo alcance </a:t>
            </a:r>
            <a:r>
              <a:rPr lang="pt-BR" sz="1800" b="1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e salvação </a:t>
            </a:r>
            <a:r>
              <a:rPr lang="pt-BR" sz="1800" b="1" dirty="0">
                <a:solidFill>
                  <a:srgbClr val="FF0000"/>
                </a:solidFill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profunda</a:t>
            </a:r>
            <a:endParaRPr lang="pt-BR" sz="2800" dirty="0">
              <a:solidFill>
                <a:srgbClr val="000000"/>
              </a:solidFill>
              <a:effectLst/>
              <a:latin typeface="Verdana" panose="020B0604030504040204" pitchFamily="34" charset="0"/>
              <a:ea typeface="Meiryo" panose="020B0604030504040204" pitchFamily="34" charset="-128"/>
              <a:cs typeface="Meiryo" panose="020B0604030504040204" pitchFamily="34" charset="-128"/>
            </a:endParaRPr>
          </a:p>
          <a:p>
            <a:pPr algn="just">
              <a:lnSpc>
                <a:spcPts val="2700"/>
              </a:lnSpc>
              <a:buNone/>
            </a:pPr>
            <a:r>
              <a:rPr lang="pt-BR" sz="1800" dirty="0"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Por “</a:t>
            </a:r>
            <a:r>
              <a:rPr lang="pt-BR" sz="1800" dirty="0">
                <a:solidFill>
                  <a:srgbClr val="FF0000"/>
                </a:solidFill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longo alcance</a:t>
            </a:r>
            <a:r>
              <a:rPr lang="pt-BR" sz="1800" dirty="0"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” </a:t>
            </a:r>
            <a:r>
              <a:rPr lang="pt-BR" sz="1000" dirty="0"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(ampla, abrangente) </a:t>
            </a:r>
            <a:r>
              <a:rPr lang="pt-BR" sz="1800" dirty="0"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entende-se grande número de pessoas, e por “</a:t>
            </a:r>
            <a:r>
              <a:rPr lang="pt-BR" sz="1800" dirty="0">
                <a:solidFill>
                  <a:srgbClr val="FF0000"/>
                </a:solidFill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profunda</a:t>
            </a:r>
            <a:r>
              <a:rPr lang="pt-BR" sz="1800" dirty="0"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” entende-se a intensidade de prática individual da moral suprema. Para promover, ainda que minimamente, a felicidade da humanidade estabelecendo rapidamente a paz no mundo, no presente e no futuro, é necessário difundir amplamente o conceito da moral suprema, principalmente por meio da educação escolar e, paralelamente, também pela educação social. No entanto, para concretizar a paz e felicidade verdadeiras e duradouras, é preciso alcançar a </a:t>
            </a:r>
            <a:r>
              <a:rPr lang="pt-BR" sz="1800" b="1" dirty="0"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salvação espiritual</a:t>
            </a:r>
            <a:r>
              <a:rPr lang="pt-BR" sz="1800" dirty="0"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, que é a essência da iluminação </a:t>
            </a:r>
            <a:r>
              <a:rPr lang="pt-BR" sz="1000" dirty="0"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(evolução, desenvolvimento) </a:t>
            </a:r>
            <a:r>
              <a:rPr lang="pt-BR" sz="1800" dirty="0"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mental. Isso deve depender da educação social, que visa iluminar profundamente a mente de cada indivíduo. A necessidade urgente de hoje, em 1927, é convidar o maior número possível de pessoas para compreender, ainda que superficialmente, a moral suprema, por meio da educação escolar. </a:t>
            </a:r>
            <a:endParaRPr lang="pt-BR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C16E02BC-60B6-BF84-ABF9-CDCA7AE7A57D}"/>
              </a:ext>
            </a:extLst>
          </p:cNvPr>
          <p:cNvSpPr txBox="1"/>
          <p:nvPr/>
        </p:nvSpPr>
        <p:spPr>
          <a:xfrm>
            <a:off x="6934200" y="6441460"/>
            <a:ext cx="2038350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b="1" dirty="0">
                <a:latin typeface="Verdana" panose="020B0604030504040204" pitchFamily="34" charset="0"/>
                <a:ea typeface="Verdana" panose="020B0604030504040204" pitchFamily="34" charset="0"/>
              </a:rPr>
              <a:t>...continua...</a:t>
            </a:r>
          </a:p>
        </p:txBody>
      </p:sp>
    </p:spTree>
    <p:extLst>
      <p:ext uri="{BB962C8B-B14F-4D97-AF65-F5344CB8AC3E}">
        <p14:creationId xmlns:p14="http://schemas.microsoft.com/office/powerpoint/2010/main" val="8607123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E0817F46-5A36-954D-CC8F-90D86448C106}"/>
              </a:ext>
            </a:extLst>
          </p:cNvPr>
          <p:cNvSpPr txBox="1"/>
          <p:nvPr/>
        </p:nvSpPr>
        <p:spPr>
          <a:xfrm>
            <a:off x="334370" y="163410"/>
            <a:ext cx="8475260" cy="5805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2800"/>
              </a:lnSpc>
            </a:pPr>
            <a:r>
              <a:rPr lang="pt-BR" sz="1800" dirty="0"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Do </a:t>
            </a:r>
            <a:r>
              <a:rPr lang="pt-BR" sz="1800" i="1" dirty="0"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Tratado da Ciência da Moral</a:t>
            </a:r>
            <a:r>
              <a:rPr lang="pt-BR" sz="1800" dirty="0"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, inglês, Vol. 3, </a:t>
            </a:r>
            <a:r>
              <a:rPr lang="pt-BR" sz="1800" i="1" dirty="0"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Sinopse da Moral Suprema</a:t>
            </a:r>
            <a:r>
              <a:rPr lang="pt-BR" sz="1800" dirty="0"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 (Número 5.5): </a:t>
            </a:r>
          </a:p>
          <a:p>
            <a:pPr algn="just">
              <a:lnSpc>
                <a:spcPts val="2800"/>
              </a:lnSpc>
            </a:pPr>
            <a:r>
              <a:rPr lang="pt-BR" sz="1800" b="1" i="1" dirty="0" err="1"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Far-reaching</a:t>
            </a:r>
            <a:r>
              <a:rPr lang="pt-BR" sz="1800" b="1" i="1" dirty="0"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 </a:t>
            </a:r>
            <a:r>
              <a:rPr lang="pt-BR" sz="1800" b="1" i="1" dirty="0" err="1"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enlightenment</a:t>
            </a:r>
            <a:r>
              <a:rPr lang="pt-BR" sz="1800" b="1" i="1" dirty="0"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 </a:t>
            </a:r>
            <a:r>
              <a:rPr lang="pt-BR" sz="1800" b="1" i="1" dirty="0" err="1"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and</a:t>
            </a:r>
            <a:r>
              <a:rPr lang="pt-BR" sz="1800" b="1" i="1" dirty="0"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 </a:t>
            </a:r>
            <a:r>
              <a:rPr lang="pt-BR" sz="1800" b="1" i="1" dirty="0" err="1"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deep-lying</a:t>
            </a:r>
            <a:r>
              <a:rPr lang="pt-BR" sz="1800" b="1" i="1" dirty="0"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 </a:t>
            </a:r>
            <a:r>
              <a:rPr lang="pt-BR" sz="1800" b="1" i="1" dirty="0" err="1"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salvation</a:t>
            </a:r>
            <a:r>
              <a:rPr lang="pt-BR" sz="1800" dirty="0"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. </a:t>
            </a:r>
          </a:p>
          <a:p>
            <a:pPr algn="just">
              <a:lnSpc>
                <a:spcPts val="2800"/>
              </a:lnSpc>
            </a:pPr>
            <a:r>
              <a:rPr lang="pt-BR" sz="1800" dirty="0" err="1"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By</a:t>
            </a:r>
            <a:r>
              <a:rPr lang="pt-BR" sz="1800" dirty="0"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 ‘</a:t>
            </a:r>
            <a:r>
              <a:rPr lang="pt-BR" sz="1800" dirty="0" err="1"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far-reaching</a:t>
            </a:r>
            <a:r>
              <a:rPr lang="pt-BR" sz="1800" dirty="0"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’ I </a:t>
            </a:r>
            <a:r>
              <a:rPr lang="pt-BR" sz="1800" dirty="0" err="1"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mean</a:t>
            </a:r>
            <a:r>
              <a:rPr lang="pt-BR" sz="1800" dirty="0"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 a </a:t>
            </a:r>
            <a:r>
              <a:rPr lang="pt-BR" sz="1800" dirty="0" err="1"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great</a:t>
            </a:r>
            <a:r>
              <a:rPr lang="pt-BR" sz="1800" dirty="0"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 </a:t>
            </a:r>
            <a:r>
              <a:rPr lang="pt-BR" sz="1800" dirty="0" err="1"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number</a:t>
            </a:r>
            <a:r>
              <a:rPr lang="pt-BR" sz="1800" dirty="0"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 </a:t>
            </a:r>
            <a:r>
              <a:rPr lang="pt-BR" sz="1800" dirty="0" err="1"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of</a:t>
            </a:r>
            <a:r>
              <a:rPr lang="pt-BR" sz="1800" dirty="0"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 </a:t>
            </a:r>
            <a:r>
              <a:rPr lang="pt-BR" sz="1800" dirty="0" err="1"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people</a:t>
            </a:r>
            <a:r>
              <a:rPr lang="pt-BR" sz="1800" dirty="0"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, </a:t>
            </a:r>
            <a:r>
              <a:rPr lang="pt-BR" sz="1800" dirty="0" err="1"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and</a:t>
            </a:r>
            <a:r>
              <a:rPr lang="pt-BR" sz="1800" dirty="0"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 </a:t>
            </a:r>
            <a:r>
              <a:rPr lang="pt-BR" sz="1800" dirty="0" err="1"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by</a:t>
            </a:r>
            <a:r>
              <a:rPr lang="pt-BR" sz="1800" dirty="0"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 ‘</a:t>
            </a:r>
            <a:r>
              <a:rPr lang="pt-BR" sz="1800" dirty="0" err="1"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deep</a:t>
            </a:r>
            <a:r>
              <a:rPr lang="pt-BR" sz="1800" dirty="0"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’ I </a:t>
            </a:r>
            <a:r>
              <a:rPr lang="pt-BR" sz="1800" dirty="0" err="1"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mean</a:t>
            </a:r>
            <a:r>
              <a:rPr lang="pt-BR" sz="1800" dirty="0"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 </a:t>
            </a:r>
            <a:r>
              <a:rPr lang="pt-BR" sz="1800" dirty="0" err="1"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the</a:t>
            </a:r>
            <a:r>
              <a:rPr lang="pt-BR" sz="1800" dirty="0"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 </a:t>
            </a:r>
            <a:r>
              <a:rPr lang="pt-BR" sz="1800" dirty="0" err="1"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degree</a:t>
            </a:r>
            <a:r>
              <a:rPr lang="pt-BR" sz="1800" dirty="0"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 </a:t>
            </a:r>
            <a:r>
              <a:rPr lang="pt-BR" sz="1800" dirty="0" err="1"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of</a:t>
            </a:r>
            <a:r>
              <a:rPr lang="pt-BR" sz="1800" dirty="0"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 individual </a:t>
            </a:r>
            <a:r>
              <a:rPr lang="pt-BR" sz="1800" dirty="0" err="1"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practice</a:t>
            </a:r>
            <a:r>
              <a:rPr lang="pt-BR" sz="1800" dirty="0"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 </a:t>
            </a:r>
            <a:r>
              <a:rPr lang="pt-BR" sz="1800" dirty="0" err="1"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of</a:t>
            </a:r>
            <a:r>
              <a:rPr lang="pt-BR" sz="1800" dirty="0"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 </a:t>
            </a:r>
            <a:r>
              <a:rPr lang="pt-BR" sz="1800" dirty="0" err="1"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supreme</a:t>
            </a:r>
            <a:r>
              <a:rPr lang="pt-BR" sz="1800" dirty="0"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 </a:t>
            </a:r>
            <a:r>
              <a:rPr lang="pt-BR" sz="1800" dirty="0" err="1"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morality</a:t>
            </a:r>
            <a:r>
              <a:rPr lang="pt-BR" sz="1800" dirty="0"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. In </a:t>
            </a:r>
            <a:r>
              <a:rPr lang="pt-BR" sz="1800" dirty="0" err="1"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order</a:t>
            </a:r>
            <a:r>
              <a:rPr lang="pt-BR" sz="1800" dirty="0"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 </a:t>
            </a:r>
            <a:r>
              <a:rPr lang="pt-BR" sz="1800" dirty="0" err="1"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to</a:t>
            </a:r>
            <a:r>
              <a:rPr lang="pt-BR" sz="1800" dirty="0"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 </a:t>
            </a:r>
            <a:r>
              <a:rPr lang="pt-BR" sz="1800" dirty="0" err="1"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promote</a:t>
            </a:r>
            <a:r>
              <a:rPr lang="pt-BR" sz="1800" dirty="0"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, </a:t>
            </a:r>
            <a:r>
              <a:rPr lang="pt-BR" sz="1800" dirty="0" err="1"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even</a:t>
            </a:r>
            <a:r>
              <a:rPr lang="pt-BR" sz="1800" dirty="0"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 a </a:t>
            </a:r>
            <a:r>
              <a:rPr lang="pt-BR" sz="1800" dirty="0" err="1"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little</a:t>
            </a:r>
            <a:r>
              <a:rPr lang="pt-BR" sz="1800" dirty="0"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, </a:t>
            </a:r>
            <a:r>
              <a:rPr lang="pt-BR" sz="1800" dirty="0" err="1"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the</a:t>
            </a:r>
            <a:r>
              <a:rPr lang="pt-BR" sz="1800" dirty="0"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 </a:t>
            </a:r>
            <a:r>
              <a:rPr lang="pt-BR" sz="1800" dirty="0" err="1"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happiness</a:t>
            </a:r>
            <a:r>
              <a:rPr lang="pt-BR" sz="1800" dirty="0"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 </a:t>
            </a:r>
            <a:r>
              <a:rPr lang="pt-BR" sz="1800" dirty="0" err="1"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of</a:t>
            </a:r>
            <a:r>
              <a:rPr lang="pt-BR" sz="1800" dirty="0"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 </a:t>
            </a:r>
            <a:r>
              <a:rPr lang="pt-BR" sz="1800" dirty="0" err="1"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mankind</a:t>
            </a:r>
            <a:r>
              <a:rPr lang="pt-BR" sz="1800" dirty="0"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 </a:t>
            </a:r>
            <a:r>
              <a:rPr lang="pt-BR" sz="1800" dirty="0" err="1"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by</a:t>
            </a:r>
            <a:r>
              <a:rPr lang="pt-BR" sz="1800" dirty="0"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 </a:t>
            </a:r>
            <a:r>
              <a:rPr lang="pt-BR" sz="1800" dirty="0" err="1"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establishing</a:t>
            </a:r>
            <a:r>
              <a:rPr lang="pt-BR" sz="1800" dirty="0"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 </a:t>
            </a:r>
            <a:r>
              <a:rPr lang="pt-BR" sz="1800" dirty="0" err="1"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peace</a:t>
            </a:r>
            <a:r>
              <a:rPr lang="pt-BR" sz="1800" dirty="0"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 </a:t>
            </a:r>
            <a:r>
              <a:rPr lang="pt-BR" sz="1800" dirty="0" err="1"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quickly</a:t>
            </a:r>
            <a:r>
              <a:rPr lang="pt-BR" sz="1800" dirty="0"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 in </a:t>
            </a:r>
            <a:r>
              <a:rPr lang="pt-BR" sz="1800" dirty="0" err="1"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the</a:t>
            </a:r>
            <a:r>
              <a:rPr lang="pt-BR" sz="1800" dirty="0"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 </a:t>
            </a:r>
            <a:r>
              <a:rPr lang="pt-BR" sz="1800" dirty="0" err="1"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present</a:t>
            </a:r>
            <a:r>
              <a:rPr lang="pt-BR" sz="1800" dirty="0"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 </a:t>
            </a:r>
            <a:r>
              <a:rPr lang="pt-BR" sz="1800" dirty="0" err="1"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and</a:t>
            </a:r>
            <a:r>
              <a:rPr lang="pt-BR" sz="1800" dirty="0"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 future world, it </a:t>
            </a:r>
            <a:r>
              <a:rPr lang="pt-BR" sz="1800" dirty="0" err="1"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is</a:t>
            </a:r>
            <a:r>
              <a:rPr lang="pt-BR" sz="1800" dirty="0"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 </a:t>
            </a:r>
            <a:r>
              <a:rPr lang="pt-BR" sz="1800" dirty="0" err="1"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necessary</a:t>
            </a:r>
            <a:r>
              <a:rPr lang="pt-BR" sz="1800" dirty="0"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 </a:t>
            </a:r>
            <a:r>
              <a:rPr lang="pt-BR" sz="1800" dirty="0" err="1"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to</a:t>
            </a:r>
            <a:r>
              <a:rPr lang="pt-BR" sz="1800" dirty="0"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 spread </a:t>
            </a:r>
            <a:r>
              <a:rPr lang="pt-BR" sz="1800" dirty="0" err="1"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widely</a:t>
            </a:r>
            <a:r>
              <a:rPr lang="pt-BR" sz="1800" dirty="0"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 </a:t>
            </a:r>
            <a:r>
              <a:rPr lang="pt-BR" sz="1800" dirty="0" err="1"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the</a:t>
            </a:r>
            <a:r>
              <a:rPr lang="pt-BR" sz="1800" dirty="0"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 </a:t>
            </a:r>
            <a:r>
              <a:rPr lang="pt-BR" sz="1800" dirty="0" err="1"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idea</a:t>
            </a:r>
            <a:r>
              <a:rPr lang="pt-BR" sz="1800" dirty="0"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 </a:t>
            </a:r>
            <a:r>
              <a:rPr lang="pt-BR" sz="1800" dirty="0" err="1"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of</a:t>
            </a:r>
            <a:r>
              <a:rPr lang="pt-BR" sz="1800" dirty="0"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 </a:t>
            </a:r>
            <a:r>
              <a:rPr lang="pt-BR" sz="1800" dirty="0" err="1"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supreme</a:t>
            </a:r>
            <a:r>
              <a:rPr lang="pt-BR" sz="1800" dirty="0"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 </a:t>
            </a:r>
            <a:r>
              <a:rPr lang="pt-BR" sz="1800" dirty="0" err="1"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morality</a:t>
            </a:r>
            <a:r>
              <a:rPr lang="pt-BR" sz="1800" dirty="0"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 </a:t>
            </a:r>
            <a:r>
              <a:rPr lang="pt-BR" sz="1800" dirty="0" err="1"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among</a:t>
            </a:r>
            <a:r>
              <a:rPr lang="pt-BR" sz="1800" dirty="0"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 </a:t>
            </a:r>
            <a:r>
              <a:rPr lang="pt-BR" sz="1800" dirty="0" err="1"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the</a:t>
            </a:r>
            <a:r>
              <a:rPr lang="pt-BR" sz="1800" dirty="0"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 general </a:t>
            </a:r>
            <a:r>
              <a:rPr lang="pt-BR" sz="1800" dirty="0" err="1"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public</a:t>
            </a:r>
            <a:r>
              <a:rPr lang="pt-BR" sz="1800" dirty="0"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, </a:t>
            </a:r>
            <a:r>
              <a:rPr lang="pt-BR" sz="1800" dirty="0" err="1"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chiefly</a:t>
            </a:r>
            <a:r>
              <a:rPr lang="pt-BR" sz="1800" dirty="0"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 </a:t>
            </a:r>
            <a:r>
              <a:rPr lang="pt-BR" sz="1800" dirty="0" err="1"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through</a:t>
            </a:r>
            <a:r>
              <a:rPr lang="pt-BR" sz="1800" dirty="0"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 </a:t>
            </a:r>
            <a:r>
              <a:rPr lang="pt-BR" sz="1800" dirty="0" err="1"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school</a:t>
            </a:r>
            <a:r>
              <a:rPr lang="pt-BR" sz="1800" dirty="0"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 </a:t>
            </a:r>
            <a:r>
              <a:rPr lang="pt-BR" sz="1800" dirty="0" err="1"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education</a:t>
            </a:r>
            <a:r>
              <a:rPr lang="pt-BR" sz="1800" dirty="0"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 </a:t>
            </a:r>
            <a:r>
              <a:rPr lang="pt-BR" sz="1800" dirty="0" err="1"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and</a:t>
            </a:r>
            <a:r>
              <a:rPr lang="pt-BR" sz="1800" dirty="0"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 </a:t>
            </a:r>
            <a:r>
              <a:rPr lang="pt-BR" sz="1800" dirty="0" err="1"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laterally</a:t>
            </a:r>
            <a:r>
              <a:rPr lang="pt-BR" sz="1800" dirty="0"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, too, </a:t>
            </a:r>
            <a:r>
              <a:rPr lang="pt-BR" sz="1800" dirty="0" err="1"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by</a:t>
            </a:r>
            <a:r>
              <a:rPr lang="pt-BR" sz="1800" dirty="0"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 </a:t>
            </a:r>
            <a:r>
              <a:rPr lang="pt-BR" sz="1800" dirty="0" err="1"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means</a:t>
            </a:r>
            <a:r>
              <a:rPr lang="pt-BR" sz="1800" dirty="0"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 </a:t>
            </a:r>
            <a:r>
              <a:rPr lang="pt-BR" sz="1800" dirty="0" err="1"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of</a:t>
            </a:r>
            <a:r>
              <a:rPr lang="pt-BR" sz="1800" dirty="0"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 social </a:t>
            </a:r>
            <a:r>
              <a:rPr lang="pt-BR" sz="1800" dirty="0" err="1"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education</a:t>
            </a:r>
            <a:r>
              <a:rPr lang="pt-BR" sz="1800" dirty="0"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. In </a:t>
            </a:r>
            <a:r>
              <a:rPr lang="pt-BR" sz="1800" dirty="0" err="1"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order</a:t>
            </a:r>
            <a:r>
              <a:rPr lang="pt-BR" sz="1800" dirty="0"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 </a:t>
            </a:r>
            <a:r>
              <a:rPr lang="pt-BR" sz="1800" dirty="0" err="1"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to</a:t>
            </a:r>
            <a:r>
              <a:rPr lang="pt-BR" sz="1800" dirty="0"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 realize, </a:t>
            </a:r>
            <a:r>
              <a:rPr lang="pt-BR" sz="1800" dirty="0" err="1"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however</a:t>
            </a:r>
            <a:r>
              <a:rPr lang="pt-BR" sz="1800" dirty="0"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, </a:t>
            </a:r>
            <a:r>
              <a:rPr lang="pt-BR" sz="1800" dirty="0" err="1"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true</a:t>
            </a:r>
            <a:r>
              <a:rPr lang="pt-BR" sz="1800" dirty="0"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 </a:t>
            </a:r>
            <a:r>
              <a:rPr lang="pt-BR" sz="1800" dirty="0" err="1"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and</a:t>
            </a:r>
            <a:r>
              <a:rPr lang="pt-BR" sz="1800" dirty="0"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 </a:t>
            </a:r>
            <a:r>
              <a:rPr lang="pt-BR" sz="1800" dirty="0" err="1"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lasting</a:t>
            </a:r>
            <a:r>
              <a:rPr lang="pt-BR" sz="1800" dirty="0"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 </a:t>
            </a:r>
            <a:r>
              <a:rPr lang="pt-BR" sz="1800" dirty="0" err="1"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peace</a:t>
            </a:r>
            <a:r>
              <a:rPr lang="pt-BR" sz="1800" dirty="0"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 </a:t>
            </a:r>
            <a:r>
              <a:rPr lang="pt-BR" sz="1800" dirty="0" err="1"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and</a:t>
            </a:r>
            <a:r>
              <a:rPr lang="pt-BR" sz="1800" dirty="0"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 </a:t>
            </a:r>
            <a:r>
              <a:rPr lang="pt-BR" sz="1800" dirty="0" err="1"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happiness</a:t>
            </a:r>
            <a:r>
              <a:rPr lang="pt-BR" sz="1800" dirty="0"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, it </a:t>
            </a:r>
            <a:r>
              <a:rPr lang="pt-BR" sz="1800" dirty="0" err="1"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is</a:t>
            </a:r>
            <a:r>
              <a:rPr lang="pt-BR" sz="1800" dirty="0"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 </a:t>
            </a:r>
            <a:r>
              <a:rPr lang="pt-BR" sz="1800" dirty="0" err="1"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necessary</a:t>
            </a:r>
            <a:r>
              <a:rPr lang="pt-BR" sz="1800" dirty="0"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 </a:t>
            </a:r>
            <a:r>
              <a:rPr lang="pt-BR" sz="1800" dirty="0" err="1"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to</a:t>
            </a:r>
            <a:r>
              <a:rPr lang="pt-BR" sz="1800" dirty="0"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 </a:t>
            </a:r>
            <a:r>
              <a:rPr lang="pt-BR" sz="1800" dirty="0" err="1"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achieve</a:t>
            </a:r>
            <a:r>
              <a:rPr lang="pt-BR" sz="1800" dirty="0"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 spiritual </a:t>
            </a:r>
            <a:r>
              <a:rPr lang="pt-BR" sz="1800" dirty="0" err="1"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salvation</a:t>
            </a:r>
            <a:r>
              <a:rPr lang="pt-BR" sz="1800" dirty="0"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, </a:t>
            </a:r>
            <a:r>
              <a:rPr lang="pt-BR" sz="1800" dirty="0" err="1"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which</a:t>
            </a:r>
            <a:r>
              <a:rPr lang="pt-BR" sz="1800" dirty="0"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 </a:t>
            </a:r>
            <a:r>
              <a:rPr lang="pt-BR" sz="1800" dirty="0" err="1"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is</a:t>
            </a:r>
            <a:r>
              <a:rPr lang="pt-BR" sz="1800" dirty="0"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 </a:t>
            </a:r>
            <a:r>
              <a:rPr lang="pt-BR" sz="1800" dirty="0" err="1"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the</a:t>
            </a:r>
            <a:r>
              <a:rPr lang="pt-BR" sz="1800" dirty="0"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 </a:t>
            </a:r>
            <a:r>
              <a:rPr lang="pt-BR" sz="1800" dirty="0" err="1"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quintessence</a:t>
            </a:r>
            <a:r>
              <a:rPr lang="pt-BR" sz="1800" dirty="0"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 </a:t>
            </a:r>
            <a:r>
              <a:rPr lang="pt-BR" sz="1800" dirty="0" err="1"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of</a:t>
            </a:r>
            <a:r>
              <a:rPr lang="pt-BR" sz="1800" dirty="0"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 mental </a:t>
            </a:r>
            <a:r>
              <a:rPr lang="pt-BR" sz="1800" dirty="0" err="1"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enlightenment</a:t>
            </a:r>
            <a:r>
              <a:rPr lang="pt-BR" sz="1800" dirty="0"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. </a:t>
            </a:r>
            <a:r>
              <a:rPr lang="pt-BR" sz="1800" dirty="0" err="1"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This</a:t>
            </a:r>
            <a:r>
              <a:rPr lang="pt-BR" sz="1800" dirty="0"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 must </a:t>
            </a:r>
            <a:r>
              <a:rPr lang="pt-BR" sz="1800" dirty="0" err="1"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depend</a:t>
            </a:r>
            <a:r>
              <a:rPr lang="pt-BR" sz="1800" dirty="0"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 on social </a:t>
            </a:r>
            <a:r>
              <a:rPr lang="pt-BR" sz="1800" dirty="0" err="1"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education</a:t>
            </a:r>
            <a:r>
              <a:rPr lang="pt-BR" sz="1800" dirty="0"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 </a:t>
            </a:r>
            <a:r>
              <a:rPr lang="pt-BR" sz="1800" dirty="0" err="1"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which</a:t>
            </a:r>
            <a:r>
              <a:rPr lang="pt-BR" sz="1800" dirty="0"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 </a:t>
            </a:r>
            <a:r>
              <a:rPr lang="pt-BR" sz="1800" dirty="0" err="1"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aims</a:t>
            </a:r>
            <a:r>
              <a:rPr lang="pt-BR" sz="1800" dirty="0"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 </a:t>
            </a:r>
            <a:r>
              <a:rPr lang="pt-BR" sz="1800" dirty="0" err="1"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at</a:t>
            </a:r>
            <a:r>
              <a:rPr lang="pt-BR" sz="1800" dirty="0"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 </a:t>
            </a:r>
            <a:r>
              <a:rPr lang="pt-BR" sz="1800" dirty="0" err="1"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deeply</a:t>
            </a:r>
            <a:r>
              <a:rPr lang="pt-BR" sz="1800" dirty="0"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 </a:t>
            </a:r>
            <a:r>
              <a:rPr lang="pt-BR" sz="1800" dirty="0" err="1"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enlightening</a:t>
            </a:r>
            <a:r>
              <a:rPr lang="pt-BR" sz="1800" dirty="0"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 </a:t>
            </a:r>
            <a:r>
              <a:rPr lang="pt-BR" sz="1800" dirty="0" err="1"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the</a:t>
            </a:r>
            <a:r>
              <a:rPr lang="pt-BR" sz="1800" dirty="0"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 mind </a:t>
            </a:r>
            <a:r>
              <a:rPr lang="pt-BR" sz="1800" dirty="0" err="1"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of</a:t>
            </a:r>
            <a:r>
              <a:rPr lang="pt-BR" sz="1800" dirty="0"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 </a:t>
            </a:r>
            <a:r>
              <a:rPr lang="pt-BR" sz="1800" dirty="0" err="1"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each</a:t>
            </a:r>
            <a:r>
              <a:rPr lang="pt-BR" sz="1800" dirty="0"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 individual </a:t>
            </a:r>
            <a:r>
              <a:rPr lang="pt-BR" sz="1800" dirty="0" err="1"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person</a:t>
            </a:r>
            <a:r>
              <a:rPr lang="pt-BR" sz="1800" dirty="0"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. The </a:t>
            </a:r>
            <a:r>
              <a:rPr lang="pt-BR" sz="1800" dirty="0" err="1"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urgent</a:t>
            </a:r>
            <a:r>
              <a:rPr lang="pt-BR" sz="1800" dirty="0"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 </a:t>
            </a:r>
            <a:r>
              <a:rPr lang="pt-BR" sz="1800" dirty="0" err="1"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need</a:t>
            </a:r>
            <a:r>
              <a:rPr lang="pt-BR" sz="1800" dirty="0"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 </a:t>
            </a:r>
            <a:r>
              <a:rPr lang="pt-BR" sz="1800" dirty="0" err="1"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of</a:t>
            </a:r>
            <a:r>
              <a:rPr lang="pt-BR" sz="1800" dirty="0"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 </a:t>
            </a:r>
            <a:r>
              <a:rPr lang="pt-BR" sz="1800" dirty="0" err="1"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today</a:t>
            </a:r>
            <a:r>
              <a:rPr lang="pt-BR" sz="1800" dirty="0"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 in 1927, </a:t>
            </a:r>
            <a:r>
              <a:rPr lang="pt-BR" sz="1800" dirty="0" err="1"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however</a:t>
            </a:r>
            <a:r>
              <a:rPr lang="pt-BR" sz="1800" dirty="0"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, </a:t>
            </a:r>
            <a:r>
              <a:rPr lang="pt-BR" sz="1800" dirty="0" err="1"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is</a:t>
            </a:r>
            <a:r>
              <a:rPr lang="pt-BR" sz="1800" dirty="0"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 </a:t>
            </a:r>
            <a:r>
              <a:rPr lang="pt-BR" sz="1800" dirty="0" err="1"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to</a:t>
            </a:r>
            <a:r>
              <a:rPr lang="pt-BR" sz="1800" dirty="0"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 invite </a:t>
            </a:r>
            <a:r>
              <a:rPr lang="pt-BR" sz="1800" dirty="0" err="1"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the</a:t>
            </a:r>
            <a:r>
              <a:rPr lang="pt-BR" sz="1800" dirty="0"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 </a:t>
            </a:r>
            <a:r>
              <a:rPr lang="pt-BR" sz="1800" dirty="0" err="1"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greatest</a:t>
            </a:r>
            <a:r>
              <a:rPr lang="pt-BR" sz="1800" dirty="0"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 </a:t>
            </a:r>
            <a:r>
              <a:rPr lang="pt-BR" sz="1800" dirty="0" err="1"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possible</a:t>
            </a:r>
            <a:r>
              <a:rPr lang="pt-BR" sz="1800" dirty="0"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 </a:t>
            </a:r>
            <a:r>
              <a:rPr lang="pt-BR" sz="1800" dirty="0" err="1"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number</a:t>
            </a:r>
            <a:r>
              <a:rPr lang="pt-BR" sz="1800" dirty="0"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 </a:t>
            </a:r>
            <a:r>
              <a:rPr lang="pt-BR" sz="1800" dirty="0" err="1"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of</a:t>
            </a:r>
            <a:r>
              <a:rPr lang="pt-BR" sz="1800" dirty="0"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 </a:t>
            </a:r>
            <a:r>
              <a:rPr lang="pt-BR" sz="1800" dirty="0" err="1"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people</a:t>
            </a:r>
            <a:r>
              <a:rPr lang="pt-BR" sz="1800" dirty="0"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 </a:t>
            </a:r>
            <a:r>
              <a:rPr lang="pt-BR" sz="1800" dirty="0" err="1"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to</a:t>
            </a:r>
            <a:r>
              <a:rPr lang="pt-BR" sz="1800" dirty="0"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 come </a:t>
            </a:r>
            <a:r>
              <a:rPr lang="pt-BR" sz="1800" dirty="0" err="1"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to</a:t>
            </a:r>
            <a:r>
              <a:rPr lang="pt-BR" sz="1800" dirty="0"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 </a:t>
            </a:r>
            <a:r>
              <a:rPr lang="pt-BR" sz="1800" dirty="0" err="1"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an</a:t>
            </a:r>
            <a:r>
              <a:rPr lang="pt-BR" sz="1800" dirty="0"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 </a:t>
            </a:r>
            <a:r>
              <a:rPr lang="pt-BR" sz="1800" dirty="0" err="1"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understanding</a:t>
            </a:r>
            <a:r>
              <a:rPr lang="pt-BR" sz="1800" dirty="0"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, </a:t>
            </a:r>
            <a:r>
              <a:rPr lang="pt-BR" sz="1800" dirty="0" err="1"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even</a:t>
            </a:r>
            <a:r>
              <a:rPr lang="pt-BR" sz="1800" dirty="0"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 </a:t>
            </a:r>
            <a:r>
              <a:rPr lang="pt-BR" sz="1800" dirty="0" err="1"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though</a:t>
            </a:r>
            <a:r>
              <a:rPr lang="pt-BR" sz="1800" dirty="0"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 quite </a:t>
            </a:r>
            <a:r>
              <a:rPr lang="pt-BR" sz="1800" dirty="0" err="1"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shallow</a:t>
            </a:r>
            <a:r>
              <a:rPr lang="pt-BR" sz="1800" dirty="0"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, </a:t>
            </a:r>
            <a:r>
              <a:rPr lang="pt-BR" sz="1800" dirty="0" err="1"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of</a:t>
            </a:r>
            <a:r>
              <a:rPr lang="pt-BR" sz="1800" dirty="0"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 </a:t>
            </a:r>
            <a:r>
              <a:rPr lang="pt-BR" sz="1800" dirty="0" err="1"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supreme</a:t>
            </a:r>
            <a:r>
              <a:rPr lang="pt-BR" sz="1800" dirty="0"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 </a:t>
            </a:r>
            <a:r>
              <a:rPr lang="pt-BR" sz="1800" dirty="0" err="1"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morality</a:t>
            </a:r>
            <a:r>
              <a:rPr lang="pt-BR" sz="1800" dirty="0"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, </a:t>
            </a:r>
            <a:r>
              <a:rPr lang="pt-BR" sz="1800" dirty="0" err="1"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by</a:t>
            </a:r>
            <a:r>
              <a:rPr lang="pt-BR" sz="1800" dirty="0"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 </a:t>
            </a:r>
            <a:r>
              <a:rPr lang="pt-BR" sz="1800" dirty="0" err="1"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means</a:t>
            </a:r>
            <a:r>
              <a:rPr lang="pt-BR" sz="1800" dirty="0"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 </a:t>
            </a:r>
            <a:r>
              <a:rPr lang="pt-BR" sz="1800" dirty="0" err="1"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of</a:t>
            </a:r>
            <a:r>
              <a:rPr lang="pt-BR" sz="1800" dirty="0"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 </a:t>
            </a:r>
            <a:r>
              <a:rPr lang="pt-BR" sz="1800" dirty="0" err="1"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school</a:t>
            </a:r>
            <a:r>
              <a:rPr lang="pt-BR" sz="1800" dirty="0"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 </a:t>
            </a:r>
            <a:r>
              <a:rPr lang="pt-BR" sz="1800" dirty="0" err="1"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education</a:t>
            </a:r>
            <a:r>
              <a:rPr lang="pt-BR" sz="1800" dirty="0"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681978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A8AC5FD1-CEEB-0810-D5AB-50184AB97A25}"/>
              </a:ext>
            </a:extLst>
          </p:cNvPr>
          <p:cNvSpPr txBox="1"/>
          <p:nvPr/>
        </p:nvSpPr>
        <p:spPr>
          <a:xfrm>
            <a:off x="139226" y="7159"/>
            <a:ext cx="877434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dirty="0">
                <a:effectLst/>
                <a:highlight>
                  <a:srgbClr val="FFFF00"/>
                </a:highlight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1a.</a:t>
            </a:r>
            <a:r>
              <a:rPr lang="pt-BR" sz="2400" dirty="0">
                <a:effectLst/>
                <a:highlight>
                  <a:srgbClr val="FFFF00"/>
                </a:highlight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 </a:t>
            </a:r>
            <a:r>
              <a:rPr lang="pt-BR" sz="2400" b="1" dirty="0">
                <a:effectLst/>
                <a:highlight>
                  <a:srgbClr val="FFFF00"/>
                </a:highlight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Máxima 12 </a:t>
            </a:r>
            <a:r>
              <a:rPr lang="pt-BR" dirty="0">
                <a:effectLst/>
                <a:highlight>
                  <a:srgbClr val="FFFF00"/>
                </a:highlight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(edição revisada em 1984)</a:t>
            </a:r>
            <a:endParaRPr lang="pt-BR" sz="2400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AC84045-DD9D-2672-4965-00C1390F043E}"/>
              </a:ext>
            </a:extLst>
          </p:cNvPr>
          <p:cNvSpPr txBox="1"/>
          <p:nvPr/>
        </p:nvSpPr>
        <p:spPr>
          <a:xfrm>
            <a:off x="6934200" y="6441460"/>
            <a:ext cx="2038350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b="1" dirty="0">
                <a:latin typeface="Verdana" panose="020B0604030504040204" pitchFamily="34" charset="0"/>
                <a:ea typeface="Verdana" panose="020B0604030504040204" pitchFamily="34" charset="0"/>
              </a:rPr>
              <a:t>...continua...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18932AE8-92E3-8E94-2B48-E735D0E1A3CC}"/>
              </a:ext>
            </a:extLst>
          </p:cNvPr>
          <p:cNvSpPr txBox="1"/>
          <p:nvPr/>
        </p:nvSpPr>
        <p:spPr>
          <a:xfrm>
            <a:off x="184825" y="858856"/>
            <a:ext cx="8774349" cy="55807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2500"/>
              </a:lnSpc>
              <a:spcAft>
                <a:spcPts val="1800"/>
              </a:spcAft>
              <a:buNone/>
            </a:pPr>
            <a:r>
              <a:rPr lang="x-none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12. </a:t>
            </a:r>
            <a:r>
              <a:rPr lang="pt-BR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Iluminação de longo alcance e</a:t>
            </a:r>
            <a:r>
              <a:rPr lang="x-none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salvação profunda </a:t>
            </a:r>
            <a:endParaRPr lang="pt-BR" sz="1800" b="1" dirty="0">
              <a:solidFill>
                <a:srgbClr val="000000"/>
              </a:solidFill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lnSpc>
                <a:spcPts val="2500"/>
              </a:lnSpc>
              <a:spcAft>
                <a:spcPts val="600"/>
              </a:spcAft>
              <a:buNone/>
            </a:pPr>
            <a:r>
              <a:rPr lang="x-none" sz="1800" dirty="0">
                <a:solidFill>
                  <a:srgbClr val="000000"/>
                </a:solidFill>
                <a:effectLst/>
                <a:latin typeface="Souvenir Lt BT" panose="020805030405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Esta máxima refere-se às metas das atividades de desenvolvimento e salvação da mente humana.</a:t>
            </a:r>
            <a:endParaRPr lang="pt-BR" sz="1800" dirty="0">
              <a:solidFill>
                <a:srgbClr val="000000"/>
              </a:solidFill>
              <a:effectLst/>
              <a:latin typeface="Souvenir Lt BT" panose="02080503040505020303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lnSpc>
                <a:spcPts val="2500"/>
              </a:lnSpc>
              <a:spcAft>
                <a:spcPts val="600"/>
              </a:spcAft>
              <a:buNone/>
            </a:pPr>
            <a:r>
              <a:rPr lang="pt-BR" sz="1800" b="1" dirty="0">
                <a:solidFill>
                  <a:srgbClr val="EE0000"/>
                </a:solidFill>
                <a:effectLst/>
                <a:latin typeface="Souvenir Lt BT" panose="020805030405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Iluminação ampla</a:t>
            </a:r>
            <a:r>
              <a:rPr lang="pt-BR" sz="1800" dirty="0">
                <a:solidFill>
                  <a:srgbClr val="EE0000"/>
                </a:solidFill>
                <a:effectLst/>
                <a:latin typeface="Souvenir Lt BT" panose="020805030405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x-none" sz="1800" dirty="0">
                <a:solidFill>
                  <a:srgbClr val="000000"/>
                </a:solidFill>
                <a:effectLst/>
                <a:latin typeface="Souvenir Lt BT" panose="020805030405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significa difundir a importância da moral a um grande número de pessoas para que elas compreendam a essência da moral suprema, e com isso, contribuir para elevar a moralidade da sociedade. </a:t>
            </a:r>
            <a:r>
              <a:rPr lang="x-none" sz="1800" b="1" dirty="0">
                <a:solidFill>
                  <a:srgbClr val="000000"/>
                </a:solidFill>
                <a:effectLst/>
                <a:latin typeface="Souvenir Lt BT" panose="020805030405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Salvação profunda</a:t>
            </a:r>
            <a:r>
              <a:rPr lang="x-none" sz="1800" dirty="0">
                <a:solidFill>
                  <a:srgbClr val="000000"/>
                </a:solidFill>
                <a:effectLst/>
                <a:latin typeface="Souvenir Lt BT" panose="020805030405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significa orientar corretamente a pessoa que atingiu </a:t>
            </a:r>
            <a:r>
              <a:rPr lang="pt-BR" sz="1800" dirty="0">
                <a:solidFill>
                  <a:srgbClr val="000000"/>
                </a:solidFill>
                <a:effectLst/>
                <a:latin typeface="Souvenir Lt BT" panose="020805030405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a</a:t>
            </a:r>
            <a:r>
              <a:rPr lang="x-none" sz="1800" dirty="0">
                <a:solidFill>
                  <a:srgbClr val="000000"/>
                </a:solidFill>
                <a:effectLst/>
                <a:latin typeface="Souvenir Lt BT" panose="020805030405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“</a:t>
            </a:r>
            <a:r>
              <a:rPr lang="pt-BR" sz="1800" dirty="0">
                <a:solidFill>
                  <a:srgbClr val="000000"/>
                </a:solidFill>
                <a:effectLst/>
                <a:latin typeface="Souvenir Lt BT" panose="020805030405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iluminação</a:t>
            </a:r>
            <a:r>
              <a:rPr lang="x-none" sz="1800" dirty="0">
                <a:solidFill>
                  <a:srgbClr val="000000"/>
                </a:solidFill>
                <a:effectLst/>
                <a:latin typeface="Souvenir Lt BT" panose="020805030405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” de modo que ela se aprofunde na compreensão da moral suprema e – através de práticas sucessivas – venha a reformular a sua atitude mental e se esforçar também para as atividades de desenvolvimento</a:t>
            </a:r>
            <a:r>
              <a:rPr lang="pt-BR" sz="1800" dirty="0">
                <a:solidFill>
                  <a:srgbClr val="000000"/>
                </a:solidFill>
                <a:effectLst/>
                <a:latin typeface="Souvenir Lt BT" panose="020805030405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(iluminação)</a:t>
            </a:r>
            <a:r>
              <a:rPr lang="x-none" sz="1800" dirty="0">
                <a:solidFill>
                  <a:srgbClr val="000000"/>
                </a:solidFill>
                <a:effectLst/>
                <a:latin typeface="Souvenir Lt BT" panose="020805030405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e salvação da mente humana.</a:t>
            </a:r>
            <a:endParaRPr lang="pt-BR" sz="1800" dirty="0">
              <a:solidFill>
                <a:srgbClr val="000000"/>
              </a:solidFill>
              <a:effectLst/>
              <a:latin typeface="Souvenir Lt BT" panose="02080503040505020303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lnSpc>
                <a:spcPts val="2500"/>
              </a:lnSpc>
              <a:spcAft>
                <a:spcPts val="600"/>
              </a:spcAft>
            </a:pPr>
            <a:r>
              <a:rPr lang="x-none" sz="1800" dirty="0">
                <a:solidFill>
                  <a:srgbClr val="000000"/>
                </a:solidFill>
                <a:effectLst/>
                <a:latin typeface="Souvenir Lt BT" panose="020805030405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Na democracia dos dias de hoje o cidadão pode participar na política e nas atividades da comunidade, levando suas ideias e opiniões. É muito importante, por isso, formar pessoas de moralidade que, transcendendo as situações individuais, sejam capazes de se dedicar com seriedade para o bem da comunidade e da nação. E assim, à medida que elevarmos o nível de moralidade da sociedade, estaremos também concretizando uma sociedade cada vez mais sadia.</a:t>
            </a:r>
            <a:endParaRPr lang="pt-BR" sz="1800" dirty="0">
              <a:solidFill>
                <a:srgbClr val="000000"/>
              </a:solidFill>
              <a:effectLst/>
              <a:latin typeface="Souvenir Lt BT" panose="02080503040505020303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90280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B4E43434-798C-8F26-5B35-6F4482EFE2C7}"/>
              </a:ext>
            </a:extLst>
          </p:cNvPr>
          <p:cNvSpPr txBox="1"/>
          <p:nvPr/>
        </p:nvSpPr>
        <p:spPr>
          <a:xfrm>
            <a:off x="6934200" y="6441460"/>
            <a:ext cx="2038350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b="1" dirty="0">
                <a:latin typeface="Verdana" panose="020B0604030504040204" pitchFamily="34" charset="0"/>
                <a:ea typeface="Verdana" panose="020B0604030504040204" pitchFamily="34" charset="0"/>
              </a:rPr>
              <a:t>...continua...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E164EDDD-9790-E57D-4C8E-92BB55DE9501}"/>
              </a:ext>
            </a:extLst>
          </p:cNvPr>
          <p:cNvSpPr txBox="1"/>
          <p:nvPr/>
        </p:nvSpPr>
        <p:spPr>
          <a:xfrm>
            <a:off x="300251" y="661946"/>
            <a:ext cx="8543498" cy="510627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lnSpc>
                <a:spcPts val="2500"/>
              </a:lnSpc>
              <a:spcAft>
                <a:spcPts val="1800"/>
              </a:spcAft>
              <a:buNone/>
              <a:defRPr b="1">
                <a:solidFill>
                  <a:srgbClr val="00000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defRPr>
            </a:lvl1pPr>
          </a:lstStyle>
          <a:p>
            <a:r>
              <a:rPr lang="x-none" b="0" dirty="0">
                <a:latin typeface="Souvenir Lt BT" panose="02080503040505020303" pitchFamily="18" charset="0"/>
              </a:rPr>
              <a:t>Por outro lado, a sociedade moderna está diante de inúmeros problemas graves como: a desestruturação familiar devido ao aumento de divórcios; a delinquência juvenil devido à decadência da educação; o problema do aumento da população idosa, dentre outros. A base para a solução verdadeira desses problemas está na formação e desenvolvimento do espírito de moralidade na mente de cada uma das pessoas.</a:t>
            </a:r>
            <a:endParaRPr lang="pt-BR" b="0" dirty="0">
              <a:latin typeface="Souvenir Lt BT" panose="02080503040505020303" pitchFamily="18" charset="0"/>
            </a:endParaRPr>
          </a:p>
          <a:p>
            <a:r>
              <a:rPr lang="x-none" b="0" dirty="0">
                <a:latin typeface="Souvenir Lt BT" panose="02080503040505020303" pitchFamily="18" charset="0"/>
              </a:rPr>
              <a:t>Podemos afirmar, portanto, que a ampla difusão da moral suprema é um tema de grande importância da atualidade. Para isso, é necessário promover, sistematicamente, atividades educacionais coletivas, condizentes com a época atual, e agir ativamente para que as pessoas tenham a compreensão verdadeira da moral suprema. É necessário também promover amplas atividades de divulgação, através de publicações e de meios de comunicação como rádio e televisão. À medida que a necessidade da moral suprema for compreendida por um grande número de pessoas, as atividades de desenvolvimento</a:t>
            </a:r>
            <a:r>
              <a:rPr lang="pt-BR" b="0" dirty="0">
                <a:latin typeface="Souvenir Lt BT" panose="02080503040505020303" pitchFamily="18" charset="0"/>
              </a:rPr>
              <a:t> (iluminação)</a:t>
            </a:r>
            <a:r>
              <a:rPr lang="x-none" b="0" dirty="0">
                <a:latin typeface="Souvenir Lt BT" panose="02080503040505020303" pitchFamily="18" charset="0"/>
              </a:rPr>
              <a:t>, da moralogia, contribuirão para a elevação da moralidade da sociedade e terão um enorme significado.</a:t>
            </a:r>
            <a:endParaRPr lang="pt-BR" b="0" dirty="0">
              <a:latin typeface="Souvenir Lt BT" panose="0208050304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060359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36785</TotalTime>
  <Words>3727</Words>
  <Application>Microsoft Office PowerPoint</Application>
  <PresentationFormat>Apresentação na tela (4:3)</PresentationFormat>
  <Paragraphs>131</Paragraphs>
  <Slides>28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28</vt:i4>
      </vt:variant>
    </vt:vector>
  </HeadingPairs>
  <TitlesOfParts>
    <vt:vector size="38" baseType="lpstr">
      <vt:lpstr>Arial Nova Cond Light</vt:lpstr>
      <vt:lpstr>Meiryo</vt:lpstr>
      <vt:lpstr>Arial</vt:lpstr>
      <vt:lpstr>Calibri</vt:lpstr>
      <vt:lpstr>Calibri Light</vt:lpstr>
      <vt:lpstr>Cambria</vt:lpstr>
      <vt:lpstr>Souvenir Lt BT</vt:lpstr>
      <vt:lpstr>Times New Roman</vt:lpstr>
      <vt:lpstr>Verdana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Hiroaki Makibara2</dc:creator>
  <cp:lastModifiedBy>Hiroaki Makibara2</cp:lastModifiedBy>
  <cp:revision>615</cp:revision>
  <cp:lastPrinted>2021-02-15T17:48:40Z</cp:lastPrinted>
  <dcterms:created xsi:type="dcterms:W3CDTF">2020-12-25T17:38:58Z</dcterms:created>
  <dcterms:modified xsi:type="dcterms:W3CDTF">2025-06-29T19:39:49Z</dcterms:modified>
</cp:coreProperties>
</file>