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60" r:id="rId3"/>
    <p:sldId id="490" r:id="rId4"/>
    <p:sldId id="582" r:id="rId5"/>
    <p:sldId id="369" r:id="rId6"/>
    <p:sldId id="493" r:id="rId7"/>
    <p:sldId id="608" r:id="rId8"/>
    <p:sldId id="492" r:id="rId9"/>
    <p:sldId id="613" r:id="rId10"/>
    <p:sldId id="612" r:id="rId11"/>
    <p:sldId id="495" r:id="rId12"/>
    <p:sldId id="602" r:id="rId13"/>
    <p:sldId id="610" r:id="rId14"/>
    <p:sldId id="626" r:id="rId15"/>
    <p:sldId id="627" r:id="rId16"/>
    <p:sldId id="628" r:id="rId17"/>
    <p:sldId id="629" r:id="rId18"/>
    <p:sldId id="630" r:id="rId19"/>
    <p:sldId id="631" r:id="rId20"/>
    <p:sldId id="586" r:id="rId21"/>
    <p:sldId id="606" r:id="rId22"/>
    <p:sldId id="625" r:id="rId23"/>
    <p:sldId id="632" r:id="rId24"/>
    <p:sldId id="633" r:id="rId25"/>
    <p:sldId id="636" r:id="rId26"/>
    <p:sldId id="634" r:id="rId27"/>
    <p:sldId id="635" r:id="rId28"/>
    <p:sldId id="637" r:id="rId29"/>
    <p:sldId id="638" r:id="rId30"/>
    <p:sldId id="639" r:id="rId31"/>
    <p:sldId id="48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E699"/>
    <a:srgbClr val="FFE6CD"/>
    <a:srgbClr val="FFE2C5"/>
    <a:srgbClr val="FFCC00"/>
    <a:srgbClr val="FFEAD5"/>
    <a:srgbClr val="FFE8D1"/>
    <a:srgbClr val="FFECD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32DB4-B54C-4A3A-B327-A507F63278E5}" v="36" dt="2023-12-01T13:18:30.324"/>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1742" y="283"/>
      </p:cViewPr>
      <p:guideLst>
        <p:guide orient="horz" pos="2160"/>
        <p:guide pos="2880"/>
      </p:guideLst>
    </p:cSldViewPr>
  </p:slideViewPr>
  <p:notesTextViewPr>
    <p:cViewPr>
      <p:scale>
        <a:sx n="1" d="1"/>
        <a:sy n="1" d="1"/>
      </p:scale>
      <p:origin x="0" y="0"/>
    </p:cViewPr>
  </p:notesTextViewPr>
  <p:sorterViewPr>
    <p:cViewPr>
      <p:scale>
        <a:sx n="100" d="100"/>
        <a:sy n="100" d="100"/>
      </p:scale>
      <p:origin x="0" y="-323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DAE279-2974-47E5-86B8-74E72E334725}" type="datetimeFigureOut">
              <a:rPr lang="pt-BR" smtClean="0"/>
              <a:t>28/04/2025</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E35C61-6C20-4B0A-93FD-60CDAA51D7A3}" type="slidenum">
              <a:rPr lang="pt-BR" smtClean="0"/>
              <a:t>‹nº›</a:t>
            </a:fld>
            <a:endParaRPr lang="pt-BR"/>
          </a:p>
        </p:txBody>
      </p:sp>
    </p:spTree>
    <p:extLst>
      <p:ext uri="{BB962C8B-B14F-4D97-AF65-F5344CB8AC3E}">
        <p14:creationId xmlns:p14="http://schemas.microsoft.com/office/powerpoint/2010/main" val="13180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7A036-49B3-4E3B-9426-C016D6EDEEF9}" type="datetimeFigureOut">
              <a:rPr lang="pt-BR" smtClean="0"/>
              <a:t>28/04/2025</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CCE3-2395-4D34-AD50-1F8CAB651ECF}" type="slidenum">
              <a:rPr lang="pt-BR" smtClean="0"/>
              <a:t>‹nº›</a:t>
            </a:fld>
            <a:endParaRPr lang="pt-BR"/>
          </a:p>
        </p:txBody>
      </p:sp>
    </p:spTree>
    <p:extLst>
      <p:ext uri="{BB962C8B-B14F-4D97-AF65-F5344CB8AC3E}">
        <p14:creationId xmlns:p14="http://schemas.microsoft.com/office/powerpoint/2010/main" val="330647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28/04/2025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5024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28/04/2025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9143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28/04/2025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9043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28/04/2025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3917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A4325C2-B86C-43CF-86DC-121F4CA9B9E5}" type="datetimeFigureOut">
              <a:rPr lang="pt-BR" smtClean="0"/>
              <a:t>28/04/2025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60008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325C2-B86C-43CF-86DC-121F4CA9B9E5}" type="datetimeFigureOut">
              <a:rPr lang="pt-BR" smtClean="0"/>
              <a:t>28/04/2025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21561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325C2-B86C-43CF-86DC-121F4CA9B9E5}" type="datetimeFigureOut">
              <a:rPr lang="pt-BR" smtClean="0"/>
              <a:t>28/04/2025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559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325C2-B86C-43CF-86DC-121F4CA9B9E5}" type="datetimeFigureOut">
              <a:rPr lang="pt-BR" smtClean="0"/>
              <a:t>28/04/2025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45315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325C2-B86C-43CF-86DC-121F4CA9B9E5}" type="datetimeFigureOut">
              <a:rPr lang="pt-BR" smtClean="0"/>
              <a:t>28/04/2025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8810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28/04/2025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1584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28/04/2025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43293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325C2-B86C-43CF-86DC-121F4CA9B9E5}" type="datetimeFigureOut">
              <a:rPr lang="pt-BR" smtClean="0"/>
              <a:t>28/04/2025</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8070-5751-4095-A211-DAC6F79A98EC}" type="slidenum">
              <a:rPr lang="pt-BR" smtClean="0"/>
              <a:t>‹nº›</a:t>
            </a:fld>
            <a:endParaRPr lang="pt-BR"/>
          </a:p>
        </p:txBody>
      </p:sp>
    </p:spTree>
    <p:extLst>
      <p:ext uri="{BB962C8B-B14F-4D97-AF65-F5344CB8AC3E}">
        <p14:creationId xmlns:p14="http://schemas.microsoft.com/office/powerpoint/2010/main" val="382880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emf"/><Relationship Id="rId7"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jpg"/><Relationship Id="rId5" Type="http://schemas.microsoft.com/office/2007/relationships/hdphoto" Target="../media/hdphoto1.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1CF1191-2240-4CCA-AC9B-8C42BC10A584}"/>
              </a:ext>
            </a:extLst>
          </p:cNvPr>
          <p:cNvSpPr txBox="1"/>
          <p:nvPr/>
        </p:nvSpPr>
        <p:spPr>
          <a:xfrm>
            <a:off x="4757530" y="2022448"/>
            <a:ext cx="4386470" cy="2554545"/>
          </a:xfrm>
          <a:prstGeom prst="rect">
            <a:avLst/>
          </a:prstGeom>
          <a:noFill/>
        </p:spPr>
        <p:txBody>
          <a:bodyPr wrap="square" rtlCol="0">
            <a:spAutoFit/>
          </a:bodyPr>
          <a:lstStyle/>
          <a:p>
            <a:pPr algn="ctr"/>
            <a:r>
              <a:rPr lang="pt-BR" sz="2800" b="1" i="1" dirty="0" err="1">
                <a:latin typeface="Arial" panose="020B0604020202020204" pitchFamily="34" charset="0"/>
                <a:cs typeface="Arial" panose="020B0604020202020204" pitchFamily="34" charset="0"/>
              </a:rPr>
              <a:t>Kakuguen</a:t>
            </a:r>
            <a:r>
              <a:rPr lang="pt-BR" sz="1600" dirty="0">
                <a:latin typeface="Arial" panose="020B0604020202020204" pitchFamily="34" charset="0"/>
                <a:cs typeface="Arial" panose="020B0604020202020204" pitchFamily="34" charset="0"/>
              </a:rPr>
              <a:t> </a:t>
            </a:r>
            <a:r>
              <a:rPr lang="pt-BR" sz="2800" b="1" i="1" dirty="0">
                <a:latin typeface="Arial" panose="020B0604020202020204" pitchFamily="34" charset="0"/>
                <a:cs typeface="Arial" panose="020B0604020202020204" pitchFamily="34" charset="0"/>
              </a:rPr>
              <a:t>= Máximas </a:t>
            </a:r>
          </a:p>
          <a:p>
            <a:endParaRPr lang="pt-BR" sz="3200" b="1" i="1" dirty="0">
              <a:latin typeface="Arial" panose="020B0604020202020204" pitchFamily="34" charset="0"/>
              <a:cs typeface="Arial" panose="020B0604020202020204" pitchFamily="34" charset="0"/>
            </a:endParaRP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Pensamento, preceito, dogma, </a:t>
            </a:r>
          </a:p>
          <a:p>
            <a:pPr algn="ctr"/>
            <a:r>
              <a:rPr lang="pt-BR" sz="2000" b="1" dirty="0">
                <a:latin typeface="Arial" panose="020B0604020202020204" pitchFamily="34" charset="0"/>
                <a:cs typeface="Arial" panose="020B0604020202020204" pitchFamily="34" charset="0"/>
              </a:rPr>
              <a:t>provérbio, ditado, sentença, frase</a:t>
            </a:r>
          </a:p>
          <a:p>
            <a:endParaRPr lang="pt-BR" sz="2000" b="1" dirty="0">
              <a:latin typeface="Souvenir Lt BT" panose="02080503040505020303" pitchFamily="18" charset="0"/>
            </a:endParaRPr>
          </a:p>
          <a:p>
            <a:r>
              <a:rPr lang="pt-BR" sz="2000" dirty="0">
                <a:latin typeface="Souvenir Lt BT" panose="02080503040505020303" pitchFamily="18" charset="0"/>
              </a:rPr>
              <a:t> </a:t>
            </a:r>
          </a:p>
        </p:txBody>
      </p:sp>
      <p:pic>
        <p:nvPicPr>
          <p:cNvPr id="3" name="Imagem 2" descr="Texto&#10;&#10;O conteúdo gerado por IA pode estar incorreto.">
            <a:extLst>
              <a:ext uri="{FF2B5EF4-FFF2-40B4-BE49-F238E27FC236}">
                <a16:creationId xmlns:a16="http://schemas.microsoft.com/office/drawing/2014/main" id="{2064C8AB-CF42-40D4-9EC3-793C23AE3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91" y="368785"/>
            <a:ext cx="4347809" cy="6120430"/>
          </a:xfrm>
          <a:prstGeom prst="rect">
            <a:avLst/>
          </a:prstGeom>
        </p:spPr>
      </p:pic>
    </p:spTree>
    <p:extLst>
      <p:ext uri="{BB962C8B-B14F-4D97-AF65-F5344CB8AC3E}">
        <p14:creationId xmlns:p14="http://schemas.microsoft.com/office/powerpoint/2010/main" val="89262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97857143-4F4D-CE22-262F-6E3D4A752676}"/>
              </a:ext>
            </a:extLst>
          </p:cNvPr>
          <p:cNvSpPr txBox="1"/>
          <p:nvPr/>
        </p:nvSpPr>
        <p:spPr>
          <a:xfrm>
            <a:off x="168442" y="144379"/>
            <a:ext cx="8807116" cy="6475234"/>
          </a:xfrm>
          <a:prstGeom prst="rect">
            <a:avLst/>
          </a:prstGeom>
          <a:noFill/>
        </p:spPr>
        <p:txBody>
          <a:bodyPr wrap="square">
            <a:spAutoFit/>
          </a:bodyPr>
          <a:lstStyle/>
          <a:p>
            <a:pPr algn="just">
              <a:lnSpc>
                <a:spcPts val="2600"/>
              </a:lnSpc>
              <a:spcAft>
                <a:spcPts val="600"/>
              </a:spcAft>
              <a:buNone/>
            </a:pP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Pode-se dizer que o desenvolvimento e salvação da mente humana não é obra que depende da energia de uma pessoa; ela é, no final, obra da energia de Deus e dos Ortolinos. Por isso, </a:t>
            </a:r>
            <a:r>
              <a:rPr lang="x-none" sz="1800" dirty="0">
                <a:solidFill>
                  <a:srgbClr val="FF0000"/>
                </a:solidFill>
                <a:effectLst/>
                <a:latin typeface="Souvenir Lt BT" panose="02080503040505020303" pitchFamily="18" charset="0"/>
                <a:ea typeface="MS Mincho" panose="02020609040205080304" pitchFamily="49" charset="-128"/>
                <a:cs typeface="Times New Roman" panose="02020603050405020304" pitchFamily="18" charset="0"/>
              </a:rPr>
              <a:t>ainda que não tenha encontrado a salvação verdadeira, seremos capazes de salvar a outra pessoa se nos dedicarmos intensamente com o sentimento de servir à obra do Ortolino e de Deus.</a:t>
            </a: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Ou seja, atitudes puras, cristalinas e sinceras alcançam a Deus se pensar: “... falta-me virtude para salvar uma pessoa e não tenho energia para tanto. Preciso, então, da energia de Deus. Para tanto, farei o máximo de sacrifício, sem se importar comigo”, e então, mesmo que não tenha vastos conhecimentos ou habilidades no discurso, conseguirá sensibilizar a outra pessoa e conduzi-la para o caminho da salvação.</a:t>
            </a:r>
            <a:endParaRPr lang="pt-BR" sz="16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lnSpc>
                <a:spcPts val="2600"/>
              </a:lnSpc>
              <a:spcAft>
                <a:spcPts val="600"/>
              </a:spcAft>
              <a:buNone/>
            </a:pP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“Percebam que a finalidade não é a salvação dos outros, mas ajudar a si mesmo” significa a profunda conscientização de que, no final, a prática da moral suprema traz a salvação verdadeira e vantagens para a pessoa que se dedica a essa obra. À medida que se aprofunda nessa </a:t>
            </a:r>
            <a:r>
              <a:rPr lang="pt-BR"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percepção</a:t>
            </a: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aumentará </a:t>
            </a:r>
            <a:r>
              <a:rPr lang="pt-BR"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também</a:t>
            </a: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o </a:t>
            </a:r>
            <a:r>
              <a:rPr lang="pt-BR"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sentimento</a:t>
            </a: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de salvar as pessoas, compreende</a:t>
            </a:r>
            <a:r>
              <a:rPr lang="pt-BR" sz="1800" dirty="0" err="1">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ndo</a:t>
            </a:r>
            <a:r>
              <a:rPr lang="pt-BR"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melhor</a:t>
            </a: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a tristeza e o sofrimento de outr</a:t>
            </a:r>
            <a:r>
              <a:rPr lang="pt-BR"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o</a:t>
            </a: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s como se fosse a sua própria e dedicar-se a essa obra de forma totalmente desinteressada. E então, na proporção direta da nossa salvação, conseguiremos também salvar a outra pessoa. Desse tipo de atividade resultarão novos elementos criativos, nas pessoas e na sociedade, proporcionando a evolução e a realização do supremo bem.</a:t>
            </a:r>
            <a:r>
              <a:rPr lang="pt-BR"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a:t>
            </a:r>
            <a:r>
              <a:rPr lang="pt-BR" sz="1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Do </a:t>
            </a:r>
            <a:r>
              <a:rPr lang="pt-BR" sz="1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Kakuguen</a:t>
            </a:r>
            <a:r>
              <a:rPr lang="pt-BR" sz="1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págs. 32~34</a:t>
            </a:r>
            <a:endPar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85750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35AF7A1-C994-BA90-38F5-849BCC27F5D5}"/>
              </a:ext>
            </a:extLst>
          </p:cNvPr>
          <p:cNvSpPr txBox="1"/>
          <p:nvPr/>
        </p:nvSpPr>
        <p:spPr>
          <a:xfrm>
            <a:off x="214009" y="168083"/>
            <a:ext cx="8385242"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1b. Bate-papo sugerido, após leitura da Máxima </a:t>
            </a:r>
            <a:endParaRPr lang="pt-BR" sz="2400" dirty="0"/>
          </a:p>
        </p:txBody>
      </p:sp>
      <p:sp>
        <p:nvSpPr>
          <p:cNvPr id="5" name="CaixaDeTexto 4">
            <a:extLst>
              <a:ext uri="{FF2B5EF4-FFF2-40B4-BE49-F238E27FC236}">
                <a16:creationId xmlns:a16="http://schemas.microsoft.com/office/drawing/2014/main" id="{D2ED2ED4-142C-4C8F-4779-1E00F92C005A}"/>
              </a:ext>
            </a:extLst>
          </p:cNvPr>
          <p:cNvSpPr txBox="1"/>
          <p:nvPr/>
        </p:nvSpPr>
        <p:spPr>
          <a:xfrm>
            <a:off x="214009" y="629748"/>
            <a:ext cx="8715982" cy="5983176"/>
          </a:xfrm>
          <a:prstGeom prst="rect">
            <a:avLst/>
          </a:prstGeom>
          <a:noFill/>
        </p:spPr>
        <p:txBody>
          <a:bodyPr wrap="square">
            <a:spAutoFit/>
          </a:bodyPr>
          <a:lstStyle/>
          <a:p>
            <a:pPr algn="just" fontAlgn="base">
              <a:lnSpc>
                <a:spcPct val="115000"/>
              </a:lnSpc>
              <a:spcBef>
                <a:spcPts val="1200"/>
              </a:spcBef>
              <a:spcAft>
                <a:spcPts val="600"/>
              </a:spcAft>
              <a:buNone/>
            </a:pP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1. </a:t>
            </a:r>
            <a:r>
              <a:rPr lang="ja-JP"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Boas intenções e boas ações</a:t>
            </a:r>
            <a:r>
              <a:rPr lang="ja-JP"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Na página 33, diz-se que: </a:t>
            </a:r>
            <a:r>
              <a:rPr lang="pt-BR" sz="18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a:t>
            </a:r>
            <a:r>
              <a:rPr lang="pt-BR" sz="2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 ficamos muitas vezes apegados ao objetivo de salvar outras pessoas, revelando atitudes impositivas ou posturas que expressam o sentimento de arrogância em </a:t>
            </a:r>
            <a:r>
              <a:rPr lang="pt-BR" sz="2200" b="1" dirty="0">
                <a:solidFill>
                  <a:srgbClr val="FF0000"/>
                </a:solidFill>
                <a:effectLst/>
                <a:latin typeface="Souvenir Lt BT" panose="02080503040505020303" pitchFamily="18" charset="0"/>
                <a:ea typeface="Meiryo" panose="020B0604030504040204" pitchFamily="34" charset="-128"/>
                <a:cs typeface="Meiryo" panose="020B0604030504040204" pitchFamily="34" charset="-128"/>
              </a:rPr>
              <a:t>‘querer salvá-la’</a:t>
            </a:r>
            <a:r>
              <a:rPr lang="pt-BR" sz="2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Nossas ações/atitudes, mesmo que tenhamos a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boa intenção</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em praticar um bem, nem sempre se tornam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boas ações</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Qual é a diferença entre a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boa intenção</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usual</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e as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boas ações verdadeiras</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fontAlgn="base">
              <a:lnSpc>
                <a:spcPct val="115000"/>
              </a:lnSpc>
              <a:spcBef>
                <a:spcPts val="1200"/>
              </a:spcBef>
              <a:spcAft>
                <a:spcPts val="600"/>
              </a:spcAft>
              <a:buNone/>
            </a:pP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2. </a:t>
            </a:r>
            <a:r>
              <a:rPr lang="ja-JP"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Tornar-se “mãos e pernas de Deus”</a:t>
            </a:r>
            <a:r>
              <a:rPr lang="pt-BR" sz="1800"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e do Ortolino</a:t>
            </a:r>
            <a:r>
              <a:rPr lang="ja-JP"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Na página 34, diz-se que: </a:t>
            </a:r>
            <a:r>
              <a:rPr lang="pt-BR" sz="18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a:t>
            </a:r>
            <a:r>
              <a:rPr lang="pt-BR" sz="2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 ainda que não tenha encontrado a salvação verdadeira, seremos capazes de salvar a outra pessoa se nos dedicarmos intensamente com o sentimento de </a:t>
            </a:r>
            <a:r>
              <a:rPr lang="pt-BR" sz="2000" b="1"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servir à obra do Ortolino e de Deus</a:t>
            </a:r>
            <a:r>
              <a:rPr lang="pt-BR" sz="2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a:t>
            </a:r>
            <a:r>
              <a:rPr lang="pt-BR" sz="18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De que forma você está dedicando seus esforços no papel que deve desempenhar e à responsabilidade que deve assumir em sua família, na comunidade e na Secciona de moralogia?</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lvl="2"/>
            <a:r>
              <a:rPr lang="pt-BR"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baseline="30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 </a:t>
            </a:r>
            <a:r>
              <a:rPr lang="ja-JP" sz="1500" dirty="0">
                <a:effectLst/>
                <a:ea typeface="Meiryo" panose="020B0604030504040204" pitchFamily="34" charset="-128"/>
                <a:cs typeface="Meiryo" panose="020B0604030504040204" pitchFamily="34" charset="-128"/>
              </a:rPr>
              <a:t>神、伝統の手足となる </a:t>
            </a:r>
            <a:r>
              <a:rPr lang="pt-BR" dirty="0">
                <a:effectLst/>
                <a:latin typeface="Verdana" panose="020B0604030504040204" pitchFamily="34" charset="0"/>
                <a:ea typeface="Meiryo" panose="020B0604030504040204" pitchFamily="34" charset="-128"/>
                <a:cs typeface="Meiryo" panose="020B0604030504040204" pitchFamily="34" charset="-128"/>
              </a:rPr>
              <a:t>= </a:t>
            </a:r>
            <a:r>
              <a:rPr lang="pt-BR" sz="1500" dirty="0">
                <a:effectLst/>
                <a:latin typeface="Verdana" panose="020B0604030504040204" pitchFamily="34" charset="0"/>
                <a:ea typeface="Meiryo" panose="020B0604030504040204" pitchFamily="34" charset="-128"/>
                <a:cs typeface="Meiryo" panose="020B0604030504040204" pitchFamily="34" charset="-128"/>
              </a:rPr>
              <a:t>Literalmente significa “tornar-se ‘mãos e pernas de Deus’ e do Ortolino” = Estar sempre à disposição de Deus e Ortolino = Traduzido como “Servir à obra de Deus e do Ortolino”.</a:t>
            </a:r>
            <a:endParaRPr lang="pt-BR" sz="1500" dirty="0"/>
          </a:p>
        </p:txBody>
      </p:sp>
    </p:spTree>
    <p:extLst>
      <p:ext uri="{BB962C8B-B14F-4D97-AF65-F5344CB8AC3E}">
        <p14:creationId xmlns:p14="http://schemas.microsoft.com/office/powerpoint/2010/main" val="291155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67EF908-356B-FF65-2509-854952677185}"/>
              </a:ext>
            </a:extLst>
          </p:cNvPr>
          <p:cNvSpPr txBox="1"/>
          <p:nvPr/>
        </p:nvSpPr>
        <p:spPr>
          <a:xfrm>
            <a:off x="214008" y="64852"/>
            <a:ext cx="8433881"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2. Citações de </a:t>
            </a:r>
            <a:r>
              <a:rPr lang="pt-BR" sz="2400" b="1" i="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Chikuro Hiroike</a:t>
            </a:r>
            <a:endParaRPr lang="pt-BR" sz="3200" i="1" dirty="0">
              <a:highlight>
                <a:srgbClr val="FFFF00"/>
              </a:highlight>
            </a:endParaRPr>
          </a:p>
        </p:txBody>
      </p:sp>
      <p:sp>
        <p:nvSpPr>
          <p:cNvPr id="4" name="CaixaDeTexto 3">
            <a:extLst>
              <a:ext uri="{FF2B5EF4-FFF2-40B4-BE49-F238E27FC236}">
                <a16:creationId xmlns:a16="http://schemas.microsoft.com/office/drawing/2014/main" id="{1CAB441D-FEB8-69A2-CD93-4813EE742F18}"/>
              </a:ext>
            </a:extLst>
          </p:cNvPr>
          <p:cNvSpPr txBox="1"/>
          <p:nvPr/>
        </p:nvSpPr>
        <p:spPr>
          <a:xfrm>
            <a:off x="214008" y="667078"/>
            <a:ext cx="8609150" cy="5319277"/>
          </a:xfrm>
          <a:prstGeom prst="rect">
            <a:avLst/>
          </a:prstGeom>
          <a:noFill/>
        </p:spPr>
        <p:txBody>
          <a:bodyPr wrap="square">
            <a:spAutoFit/>
          </a:bodyPr>
          <a:lstStyle/>
          <a:p>
            <a:pPr algn="just">
              <a:lnSpc>
                <a:spcPct val="150000"/>
              </a:lnSpc>
              <a:spcBef>
                <a:spcPts val="600"/>
              </a:spcBef>
              <a:spcAft>
                <a:spcPts val="600"/>
              </a:spcAft>
            </a:pP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P.212:</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9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Na moralogia, aqueles da hierarquia superior não devem se sentar arrogantemente na </a:t>
            </a:r>
            <a:r>
              <a:rPr lang="pt-BR" sz="1900" u="sng"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cabeceira da mesa</a:t>
            </a:r>
            <a:r>
              <a:rPr lang="pt-BR" sz="1900"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sz="19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e fazer com que o pessoal da hierarquia inferior fique trabalhando, mas devem se sentar na posição inferior e empenhar-se em dar atenção aos iniciantes. Este é sentimento parental </a:t>
            </a:r>
            <a:r>
              <a:rPr lang="pt-BR"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(de pai/mãe)</a:t>
            </a:r>
            <a:r>
              <a:rPr lang="pt-BR" sz="19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Quando você tem o pensamento de querer salvar as pessoas e fazê-las felizes, nesse momento então você está no estágio de salvação</a:t>
            </a:r>
            <a:r>
              <a:rPr lang="pt-BR" sz="1900">
                <a:solidFill>
                  <a:srgbClr val="000000"/>
                </a:solidFill>
                <a:effectLst/>
                <a:latin typeface="Verdana" panose="020B0604030504040204" pitchFamily="34" charset="0"/>
                <a:ea typeface="Meiryo" panose="020B0604030504040204" pitchFamily="34" charset="-128"/>
                <a:cs typeface="Meiryo" panose="020B0604030504040204" pitchFamily="34" charset="-128"/>
              </a:rPr>
              <a:t>. À medida que você se dedicar em explicar a moralogia a uma pessoa, e quando essa pessoa despertar para o sentimento de retribuição aos Ortolinos, só então podemos saber o quanto você mesmo avançou no estágio de salvação. Será possível saber o estágio evolutivo do seu caráter.</a:t>
            </a:r>
            <a:endParaRPr lang="pt-BR" sz="19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7" name="CaixaDeTexto 6">
            <a:extLst>
              <a:ext uri="{FF2B5EF4-FFF2-40B4-BE49-F238E27FC236}">
                <a16:creationId xmlns:a16="http://schemas.microsoft.com/office/drawing/2014/main" id="{E0E4238D-8768-6123-5DCB-F8949B4F604B}"/>
              </a:ext>
            </a:extLst>
          </p:cNvPr>
          <p:cNvSpPr txBox="1"/>
          <p:nvPr/>
        </p:nvSpPr>
        <p:spPr>
          <a:xfrm>
            <a:off x="847725" y="6119188"/>
            <a:ext cx="7800163" cy="646331"/>
          </a:xfrm>
          <a:prstGeom prst="rect">
            <a:avLst/>
          </a:prstGeom>
          <a:solidFill>
            <a:schemeClr val="accent4">
              <a:lumMod val="20000"/>
              <a:lumOff val="80000"/>
            </a:schemeClr>
          </a:solidFill>
        </p:spPr>
        <p:txBody>
          <a:bodyPr wrap="square">
            <a:spAutoFit/>
          </a:bodyPr>
          <a:lstStyle/>
          <a:p>
            <a:r>
              <a:rPr lang="pt-BR" sz="2000"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sz="2000" baseline="30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dirty="0">
                <a:effectLst/>
                <a:latin typeface="Verdana" panose="020B0604030504040204" pitchFamily="34" charset="0"/>
                <a:ea typeface="Meiryo" panose="020B0604030504040204" pitchFamily="34" charset="-128"/>
                <a:cs typeface="Meiryo" panose="020B0604030504040204" pitchFamily="34" charset="-128"/>
              </a:rPr>
              <a:t>Cabeceira da </a:t>
            </a:r>
            <a:r>
              <a:rPr lang="pt-BR" sz="1800">
                <a:effectLst/>
                <a:latin typeface="Verdana" panose="020B0604030504040204" pitchFamily="34" charset="0"/>
                <a:ea typeface="Meiryo" panose="020B0604030504040204" pitchFamily="34" charset="-128"/>
                <a:cs typeface="Meiryo" panose="020B0604030504040204" pitchFamily="34" charset="-128"/>
              </a:rPr>
              <a:t>mesa (~ </a:t>
            </a:r>
            <a:r>
              <a:rPr lang="ja-JP" altLang="pt-BR" sz="1600">
                <a:effectLst/>
                <a:latin typeface="Verdana" panose="020B0604030504040204" pitchFamily="34" charset="0"/>
                <a:ea typeface="Meiryo" panose="020B0604030504040204" pitchFamily="34" charset="-128"/>
                <a:cs typeface="Meiryo" panose="020B0604030504040204" pitchFamily="34" charset="-128"/>
              </a:rPr>
              <a:t>上座</a:t>
            </a:r>
            <a:r>
              <a:rPr lang="ja-JP" altLang="pt-BR" sz="1800">
                <a:effectLst/>
                <a:latin typeface="Verdana" panose="020B0604030504040204" pitchFamily="34" charset="0"/>
                <a:ea typeface="Meiryo" panose="020B0604030504040204" pitchFamily="34" charset="-128"/>
                <a:cs typeface="Meiryo" panose="020B0604030504040204" pitchFamily="34" charset="-128"/>
              </a:rPr>
              <a:t>・</a:t>
            </a:r>
            <a:r>
              <a:rPr lang="pt-BR" altLang="ja-JP" sz="1600" i="1">
                <a:effectLst/>
                <a:latin typeface="Verdana" panose="020B0604030504040204" pitchFamily="34" charset="0"/>
                <a:ea typeface="Meiryo" panose="020B0604030504040204" pitchFamily="34" charset="-128"/>
                <a:cs typeface="Meiryo" panose="020B0604030504040204" pitchFamily="34" charset="-128"/>
              </a:rPr>
              <a:t>kami Za</a:t>
            </a:r>
            <a:r>
              <a:rPr lang="pt-BR" sz="1800">
                <a:effectLst/>
                <a:latin typeface="Verdana" panose="020B0604030504040204" pitchFamily="34" charset="0"/>
                <a:ea typeface="Meiryo" panose="020B0604030504040204" pitchFamily="34" charset="-128"/>
                <a:cs typeface="Meiryo" panose="020B0604030504040204" pitchFamily="34" charset="-128"/>
              </a:rPr>
              <a:t>) = </a:t>
            </a:r>
            <a:r>
              <a:rPr lang="pt-BR" sz="1800" dirty="0">
                <a:effectLst/>
                <a:latin typeface="Verdana" panose="020B0604030504040204" pitchFamily="34" charset="0"/>
                <a:ea typeface="Meiryo" panose="020B0604030504040204" pitchFamily="34" charset="-128"/>
                <a:cs typeface="Meiryo" panose="020B0604030504040204" pitchFamily="34" charset="-128"/>
              </a:rPr>
              <a:t>Posição do assento reservada para a pessoa mais qualificada hierarquicamente.</a:t>
            </a:r>
            <a:endParaRPr lang="pt-BR" dirty="0"/>
          </a:p>
        </p:txBody>
      </p:sp>
    </p:spTree>
    <p:extLst>
      <p:ext uri="{BB962C8B-B14F-4D97-AF65-F5344CB8AC3E}">
        <p14:creationId xmlns:p14="http://schemas.microsoft.com/office/powerpoint/2010/main" val="3566320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C993C6C-C719-8934-19E9-1F22CB46D81D}"/>
              </a:ext>
            </a:extLst>
          </p:cNvPr>
          <p:cNvSpPr txBox="1"/>
          <p:nvPr/>
        </p:nvSpPr>
        <p:spPr>
          <a:xfrm>
            <a:off x="208548" y="238308"/>
            <a:ext cx="8614610"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3.</a:t>
            </a:r>
            <a:r>
              <a:rPr lang="pt-BR" sz="2400" b="1" i="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Episódios de</a:t>
            </a:r>
            <a:r>
              <a:rPr lang="pt-BR" sz="2400" b="1" i="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Chikuro Hiroike – </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Série 3</a:t>
            </a:r>
            <a:r>
              <a:rPr lang="pt-BR" sz="2400" b="1" i="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endParaRPr lang="pt-BR" sz="2400" dirty="0"/>
          </a:p>
        </p:txBody>
      </p:sp>
      <p:sp>
        <p:nvSpPr>
          <p:cNvPr id="8" name="CaixaDeTexto 7">
            <a:extLst>
              <a:ext uri="{FF2B5EF4-FFF2-40B4-BE49-F238E27FC236}">
                <a16:creationId xmlns:a16="http://schemas.microsoft.com/office/drawing/2014/main" id="{FC36FA0C-CF1D-289F-1108-2D06CD08423F}"/>
              </a:ext>
            </a:extLst>
          </p:cNvPr>
          <p:cNvSpPr txBox="1"/>
          <p:nvPr/>
        </p:nvSpPr>
        <p:spPr>
          <a:xfrm>
            <a:off x="208549" y="1053065"/>
            <a:ext cx="8614609" cy="5607561"/>
          </a:xfrm>
          <a:prstGeom prst="rect">
            <a:avLst/>
          </a:prstGeom>
          <a:noFill/>
        </p:spPr>
        <p:txBody>
          <a:bodyPr wrap="square">
            <a:spAutoFit/>
          </a:bodyPr>
          <a:lstStyle/>
          <a:p>
            <a:pPr algn="just" fontAlgn="base">
              <a:lnSpc>
                <a:spcPts val="2500"/>
              </a:lnSpc>
              <a:spcBef>
                <a:spcPts val="600"/>
              </a:spcBef>
              <a:spcAft>
                <a:spcPts val="600"/>
              </a:spcAft>
              <a:buNone/>
            </a:pPr>
            <a:r>
              <a:rPr lang="pt-BR" sz="20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P.108</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Moralogia é uma ciência para você mesmo, para a sua felicidade</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de </a:t>
            </a:r>
            <a:r>
              <a:rPr lang="pt-BR" sz="16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Juro Hata</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fontAlgn="base">
              <a:lnSpc>
                <a:spcPts val="2700"/>
              </a:lnSpc>
              <a:spcBef>
                <a:spcPts val="600"/>
              </a:spcBef>
              <a:spcAft>
                <a:spcPts val="600"/>
              </a:spcAft>
              <a:buNone/>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Em abril de 1938, eu e minha esposa fomos na festa de bodas de Ouro do mestre </a:t>
            </a:r>
            <a:r>
              <a:rPr lang="pt-BR" sz="20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Chikuro Hiroike</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e sua esposa. Ficou gravado na minha memória o que o mestre disse naquele dia: “É muito importante estar preparado para o pior, o tempo todo”.</a:t>
            </a:r>
          </a:p>
          <a:p>
            <a:pPr algn="just" fontAlgn="base">
              <a:lnSpc>
                <a:spcPts val="2700"/>
              </a:lnSpc>
              <a:spcBef>
                <a:spcPts val="600"/>
              </a:spcBef>
              <a:spcAft>
                <a:spcPts val="600"/>
              </a:spcAft>
              <a:buNone/>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Naquele dia, recebi um recado do mestre </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para comparecer imediatamente no </a:t>
            </a:r>
            <a:r>
              <a:rPr lang="pt-BR" sz="20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Reitakukan</a:t>
            </a:r>
            <a:r>
              <a:rPr lang="pt-BR" sz="2000"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sz="2000" baseline="3000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para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uma conversa. Então, veio o primeiro </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conselho do mestre para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 minha esposa: “O dono de uma loja de roupas deve usar as sobras, ou seja, as mercadorias menos vendidas</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e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se você for do tipo que se apropria imediatamente do novo modelo que apareceu na loja, pode ter certeza, a sua loja não vai durar”.</a:t>
            </a:r>
          </a:p>
          <a:p>
            <a:pPr marL="721360" algn="just" fontAlgn="base">
              <a:lnSpc>
                <a:spcPts val="2500"/>
              </a:lnSpc>
              <a:spcBef>
                <a:spcPts val="600"/>
              </a:spcBef>
              <a:spcAft>
                <a:spcPts val="600"/>
              </a:spcAft>
            </a:pPr>
            <a:r>
              <a:rPr lang="pt-BR" sz="2000"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sz="2000" baseline="30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 </a:t>
            </a:r>
            <a:r>
              <a:rPr lang="pt-BR" sz="16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Reitakukan</a:t>
            </a:r>
            <a:r>
              <a:rPr lang="pt-BR" sz="16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 </a:t>
            </a:r>
            <a:r>
              <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Nome da casa que servia de residência de </a:t>
            </a:r>
            <a:r>
              <a:rPr lang="pt-BR" sz="16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Chikuro Hiroike</a:t>
            </a:r>
            <a:r>
              <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9" name="CaixaDeTexto 8">
            <a:extLst>
              <a:ext uri="{FF2B5EF4-FFF2-40B4-BE49-F238E27FC236}">
                <a16:creationId xmlns:a16="http://schemas.microsoft.com/office/drawing/2014/main" id="{4B642EAF-F49F-3AAC-FBD4-DB0997B7A707}"/>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4156327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408537A-202F-9404-263C-864E98FECA14}"/>
              </a:ext>
            </a:extLst>
          </p:cNvPr>
          <p:cNvSpPr txBox="1"/>
          <p:nvPr/>
        </p:nvSpPr>
        <p:spPr>
          <a:xfrm>
            <a:off x="200526" y="65371"/>
            <a:ext cx="8742947" cy="6637651"/>
          </a:xfrm>
          <a:prstGeom prst="rect">
            <a:avLst/>
          </a:prstGeom>
          <a:noFill/>
        </p:spPr>
        <p:txBody>
          <a:bodyPr wrap="square">
            <a:spAutoFit/>
          </a:bodyPr>
          <a:lstStyle/>
          <a:p>
            <a:pPr algn="just" fontAlgn="base">
              <a:lnSpc>
                <a:spcPts val="2700"/>
              </a:lnSpc>
              <a:spcBef>
                <a:spcPts val="600"/>
              </a:spcBef>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Em seguida, mostrei ao mestre </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o plano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de construir a minha nova residência, acoplada à </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sede de uma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seccional de moralogia, e então mostrei a ele os desenhos. A residência principal seria </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construída num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terreno de 1.150 m</a:t>
            </a:r>
            <a:r>
              <a:rPr lang="pt-BR" sz="2000" baseline="30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2</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com custo de 20.000 Ienes, e a sede da seccional seria um sobrado num terreno de 165 m</a:t>
            </a:r>
            <a:r>
              <a:rPr lang="pt-BR" sz="2000" baseline="30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2</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No térreo teria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um escritório </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e no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piso superior teria um salão para reuniões/palestras de moralogia, com custo de cerca de 10.000 Ienes. No meu íntimo eu tinha a certeza de que o mestre ficaria muito contente com a ideia, mas recebi uma reprimenda: “Esta é uma casa para o pessoal do grupo </a:t>
            </a:r>
            <a:r>
              <a:rPr lang="pt-BR" sz="20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Mitsui</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ou </a:t>
            </a:r>
            <a:r>
              <a:rPr lang="pt-BR" sz="20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Mitsubishi</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Construa por 2.000 Ienes.” E complementou: “Você interpretou mal a moralogia. Moralogia é uma ciência </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para o seu bem,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para a sua felicidade. Mesmo que você construa o escritório da seccional para reunir pessoas, você não será feliz. Se você quiser reunir as pessoas para assistir palestras, alugue um espaço público. Você consegue alugar qualquer salão por cerca de 15 Ienes por noite, quando quiser. Não gaste o seu dinheiro nessa obra. Você é um comerciante, então use esse dinheiro para investir em mais produtos, </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comprar materiais para seus negócios. </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4" name="CaixaDeTexto 3">
            <a:extLst>
              <a:ext uri="{FF2B5EF4-FFF2-40B4-BE49-F238E27FC236}">
                <a16:creationId xmlns:a16="http://schemas.microsoft.com/office/drawing/2014/main" id="{ED42EEE0-4473-11FF-BE6A-B39A97A9B1BC}"/>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839568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6988EC0-5F42-B20F-9240-1F9540B6BEA3}"/>
              </a:ext>
            </a:extLst>
          </p:cNvPr>
          <p:cNvSpPr txBox="1"/>
          <p:nvPr/>
        </p:nvSpPr>
        <p:spPr>
          <a:xfrm>
            <a:off x="216568" y="247380"/>
            <a:ext cx="8710863" cy="1801647"/>
          </a:xfrm>
          <a:prstGeom prst="rect">
            <a:avLst/>
          </a:prstGeom>
          <a:noFill/>
        </p:spPr>
        <p:txBody>
          <a:bodyPr wrap="square">
            <a:spAutoFit/>
          </a:bodyPr>
          <a:lstStyle/>
          <a:p>
            <a:pPr algn="just">
              <a:lnSpc>
                <a:spcPts val="2700"/>
              </a:lnSpc>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Em breve os preços vão subir, então se você comprar agora, certamente terá bons lucros. Eu ensinei a iluminação e a salvação das pessoas por meio do dinheiro que se ganha dessa forma”. Fui duramente repreendido pelo mestre e fiquei completamente acanhado com as palavras inesperadas.</a:t>
            </a:r>
            <a:endParaRPr lang="pt-BR" sz="2000" dirty="0"/>
          </a:p>
        </p:txBody>
      </p:sp>
      <p:sp>
        <p:nvSpPr>
          <p:cNvPr id="5" name="CaixaDeTexto 4">
            <a:extLst>
              <a:ext uri="{FF2B5EF4-FFF2-40B4-BE49-F238E27FC236}">
                <a16:creationId xmlns:a16="http://schemas.microsoft.com/office/drawing/2014/main" id="{8499DC6F-06B4-9109-5E17-47229A5ADE75}"/>
              </a:ext>
            </a:extLst>
          </p:cNvPr>
          <p:cNvSpPr txBox="1"/>
          <p:nvPr/>
        </p:nvSpPr>
        <p:spPr>
          <a:xfrm>
            <a:off x="216567" y="2587744"/>
            <a:ext cx="8710863" cy="2482667"/>
          </a:xfrm>
          <a:prstGeom prst="rect">
            <a:avLst/>
          </a:prstGeom>
          <a:noFill/>
        </p:spPr>
        <p:txBody>
          <a:bodyPr wrap="square">
            <a:spAutoFit/>
          </a:bodyPr>
          <a:lstStyle/>
          <a:p>
            <a:pPr algn="just" fontAlgn="base">
              <a:lnSpc>
                <a:spcPts val="2700"/>
              </a:lnSpc>
              <a:spcBef>
                <a:spcPts val="600"/>
              </a:spcBef>
              <a:spcAft>
                <a:spcPts val="600"/>
              </a:spcAft>
              <a:buNone/>
            </a:pPr>
            <a:r>
              <a:rPr lang="pt-BR" sz="2000" dirty="0">
                <a:solidFill>
                  <a:srgbClr val="000000"/>
                </a:solidFill>
                <a:latin typeface="Verdana" panose="020B0604030504040204" pitchFamily="34" charset="0"/>
                <a:ea typeface="Meiryo" panose="020B0604030504040204" pitchFamily="34" charset="-128"/>
              </a:rPr>
              <a:t>Depois o mestre disse: “Recentemente, construí minha casa nas Termas de </a:t>
            </a:r>
            <a:r>
              <a:rPr lang="pt-BR" sz="2000" i="1" dirty="0" err="1">
                <a:solidFill>
                  <a:srgbClr val="000000"/>
                </a:solidFill>
                <a:latin typeface="Verdana" panose="020B0604030504040204" pitchFamily="34" charset="0"/>
                <a:ea typeface="Meiryo" panose="020B0604030504040204" pitchFamily="34" charset="-128"/>
              </a:rPr>
              <a:t>Hatake</a:t>
            </a:r>
            <a:r>
              <a:rPr lang="pt-BR" sz="2000" dirty="0">
                <a:solidFill>
                  <a:srgbClr val="000000"/>
                </a:solidFill>
                <a:latin typeface="Verdana" panose="020B0604030504040204" pitchFamily="34" charset="0"/>
                <a:ea typeface="Meiryo" panose="020B0604030504040204" pitchFamily="34" charset="-128"/>
              </a:rPr>
              <a:t> (prefeitura de </a:t>
            </a:r>
            <a:r>
              <a:rPr lang="pt-BR" sz="2000" i="1">
                <a:solidFill>
                  <a:srgbClr val="000000"/>
                </a:solidFill>
                <a:latin typeface="Verdana" panose="020B0604030504040204" pitchFamily="34" charset="0"/>
                <a:ea typeface="Meiryo" panose="020B0604030504040204" pitchFamily="34" charset="-128"/>
              </a:rPr>
              <a:t>Shizuoka</a:t>
            </a:r>
            <a:r>
              <a:rPr lang="pt-BR" sz="2000">
                <a:solidFill>
                  <a:srgbClr val="000000"/>
                </a:solidFill>
                <a:latin typeface="Verdana" panose="020B0604030504040204" pitchFamily="34" charset="0"/>
                <a:ea typeface="Meiryo" panose="020B0604030504040204" pitchFamily="34" charset="-128"/>
              </a:rPr>
              <a:t>). Então, </a:t>
            </a:r>
            <a:r>
              <a:rPr lang="pt-BR" sz="2000" dirty="0">
                <a:solidFill>
                  <a:srgbClr val="000000"/>
                </a:solidFill>
                <a:latin typeface="Verdana" panose="020B0604030504040204" pitchFamily="34" charset="0"/>
                <a:ea typeface="Meiryo" panose="020B0604030504040204" pitchFamily="34" charset="-128"/>
              </a:rPr>
              <a:t>no seu retorno para casa, passe lá e dê uma olhada. Desde o início da obra até a finalização com a instalação de energia elétrica, gastei apenas 28 dias, então use como um exemplo para construir a sua casa</a:t>
            </a:r>
            <a:r>
              <a:rPr lang="pt-BR" sz="2000">
                <a:solidFill>
                  <a:srgbClr val="000000"/>
                </a:solidFill>
                <a:latin typeface="Verdana" panose="020B0604030504040204" pitchFamily="34" charset="0"/>
                <a:ea typeface="Meiryo" panose="020B0604030504040204" pitchFamily="34" charset="-128"/>
              </a:rPr>
              <a:t>”. Por isso, </a:t>
            </a:r>
            <a:r>
              <a:rPr lang="pt-BR" sz="2000" dirty="0">
                <a:solidFill>
                  <a:srgbClr val="000000"/>
                </a:solidFill>
                <a:latin typeface="Verdana" panose="020B0604030504040204" pitchFamily="34" charset="0"/>
                <a:ea typeface="Meiryo" panose="020B0604030504040204" pitchFamily="34" charset="-128"/>
              </a:rPr>
              <a:t>em vez de fazer um passeio em </a:t>
            </a:r>
            <a:r>
              <a:rPr lang="pt-BR" sz="2000" i="1" dirty="0">
                <a:solidFill>
                  <a:srgbClr val="000000"/>
                </a:solidFill>
                <a:latin typeface="Verdana" panose="020B0604030504040204" pitchFamily="34" charset="0"/>
                <a:ea typeface="Meiryo" panose="020B0604030504040204" pitchFamily="34" charset="-128"/>
              </a:rPr>
              <a:t>Tóquio</a:t>
            </a:r>
            <a:r>
              <a:rPr lang="pt-BR" sz="2000" dirty="0">
                <a:solidFill>
                  <a:srgbClr val="000000"/>
                </a:solidFill>
                <a:latin typeface="Verdana" panose="020B0604030504040204" pitchFamily="34" charset="0"/>
                <a:ea typeface="Meiryo" panose="020B0604030504040204" pitchFamily="34" charset="-128"/>
              </a:rPr>
              <a:t>, mudei os planos e fui conhecer a casa das Termas de </a:t>
            </a:r>
            <a:r>
              <a:rPr lang="pt-BR" sz="2000" i="1" dirty="0" err="1">
                <a:solidFill>
                  <a:srgbClr val="000000"/>
                </a:solidFill>
                <a:latin typeface="Verdana" panose="020B0604030504040204" pitchFamily="34" charset="0"/>
                <a:ea typeface="Meiryo" panose="020B0604030504040204" pitchFamily="34" charset="-128"/>
              </a:rPr>
              <a:t>Hatake</a:t>
            </a:r>
            <a:r>
              <a:rPr lang="pt-BR" sz="2000" dirty="0">
                <a:solidFill>
                  <a:srgbClr val="000000"/>
                </a:solidFill>
                <a:latin typeface="Verdana" panose="020B0604030504040204" pitchFamily="34" charset="0"/>
                <a:ea typeface="Meiryo" panose="020B0604030504040204" pitchFamily="34" charset="-128"/>
              </a:rPr>
              <a:t>.</a:t>
            </a:r>
          </a:p>
        </p:txBody>
      </p:sp>
      <p:sp>
        <p:nvSpPr>
          <p:cNvPr id="6" name="CaixaDeTexto 5">
            <a:extLst>
              <a:ext uri="{FF2B5EF4-FFF2-40B4-BE49-F238E27FC236}">
                <a16:creationId xmlns:a16="http://schemas.microsoft.com/office/drawing/2014/main" id="{087891A6-F0C6-D0B7-A029-DAB737E93DBB}"/>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1476019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52A814A-531C-70FC-BF1D-39BE5A9FA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038" y="320842"/>
            <a:ext cx="6740143" cy="4924926"/>
          </a:xfrm>
          <a:prstGeom prst="rect">
            <a:avLst/>
          </a:prstGeom>
        </p:spPr>
      </p:pic>
      <p:sp>
        <p:nvSpPr>
          <p:cNvPr id="4" name="CaixaDeTexto 3">
            <a:extLst>
              <a:ext uri="{FF2B5EF4-FFF2-40B4-BE49-F238E27FC236}">
                <a16:creationId xmlns:a16="http://schemas.microsoft.com/office/drawing/2014/main" id="{A8F4ECAC-556E-A671-5616-E24938629A7D}"/>
              </a:ext>
            </a:extLst>
          </p:cNvPr>
          <p:cNvSpPr txBox="1"/>
          <p:nvPr/>
        </p:nvSpPr>
        <p:spPr>
          <a:xfrm>
            <a:off x="593558" y="5437256"/>
            <a:ext cx="7908758" cy="867289"/>
          </a:xfrm>
          <a:prstGeom prst="rect">
            <a:avLst/>
          </a:prstGeom>
          <a:noFill/>
        </p:spPr>
        <p:txBody>
          <a:bodyPr wrap="square">
            <a:spAutoFit/>
          </a:bodyPr>
          <a:lstStyle/>
          <a:p>
            <a:pPr marL="541020" algn="just" fontAlgn="base">
              <a:lnSpc>
                <a:spcPct val="150000"/>
              </a:lnSpc>
              <a:spcBef>
                <a:spcPts val="600"/>
              </a:spcBef>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foto acima: A sala </a:t>
            </a:r>
            <a:r>
              <a:rPr lang="pt-BR" sz="18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Fugakusou</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construída por </a:t>
            </a:r>
            <a:r>
              <a:rPr lang="pt-BR" sz="18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Chikuro Hiroike</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nas Termas de </a:t>
            </a:r>
            <a:r>
              <a:rPr lang="pt-BR" sz="18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Hatake</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5" name="CaixaDeTexto 4">
            <a:extLst>
              <a:ext uri="{FF2B5EF4-FFF2-40B4-BE49-F238E27FC236}">
                <a16:creationId xmlns:a16="http://schemas.microsoft.com/office/drawing/2014/main" id="{D9BBBA31-5BCF-F926-839B-296290AB7047}"/>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135010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365C2A9-9372-C8B7-58FD-7EA075C97031}"/>
              </a:ext>
            </a:extLst>
          </p:cNvPr>
          <p:cNvSpPr txBox="1"/>
          <p:nvPr/>
        </p:nvSpPr>
        <p:spPr>
          <a:xfrm>
            <a:off x="128337" y="176463"/>
            <a:ext cx="8887326" cy="2131096"/>
          </a:xfrm>
          <a:prstGeom prst="rect">
            <a:avLst/>
          </a:prstGeom>
          <a:noFill/>
        </p:spPr>
        <p:txBody>
          <a:bodyPr wrap="square">
            <a:spAutoFit/>
          </a:bodyPr>
          <a:lstStyle/>
          <a:p>
            <a:pPr algn="just" fontAlgn="base">
              <a:lnSpc>
                <a:spcPts val="2700"/>
              </a:lnSpc>
              <a:spcBef>
                <a:spcPts val="600"/>
              </a:spcBef>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Quando cheguei nas Termas de </a:t>
            </a:r>
            <a:r>
              <a:rPr lang="pt-BR" sz="20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Hatake</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disse à sra. </a:t>
            </a:r>
            <a:r>
              <a:rPr lang="pt-BR" sz="20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Shizuka</a:t>
            </a:r>
            <a:r>
              <a:rPr lang="pt-BR" sz="20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Ide</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que o mestre </a:t>
            </a:r>
            <a:r>
              <a:rPr lang="pt-BR" sz="20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Hiroike</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me orientou a construir minha casa por 2.000 Ienes, e então a sra. </a:t>
            </a:r>
            <a:r>
              <a:rPr lang="pt-BR" sz="20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Ide</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respondeu: “Sr. </a:t>
            </a:r>
            <a:r>
              <a:rPr lang="pt-BR" sz="20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Hata</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com esse orçamento o senhor terá uma casa excelente. Quando eu disse ao mestre que queria construir uma nova casa, ele me disse: ‘Use um serrote e retalhos de madeiras’.”</a:t>
            </a:r>
          </a:p>
        </p:txBody>
      </p:sp>
      <p:sp>
        <p:nvSpPr>
          <p:cNvPr id="5" name="CaixaDeTexto 4">
            <a:extLst>
              <a:ext uri="{FF2B5EF4-FFF2-40B4-BE49-F238E27FC236}">
                <a16:creationId xmlns:a16="http://schemas.microsoft.com/office/drawing/2014/main" id="{E8B09141-DF55-934C-FD3C-A9C2C96761E4}"/>
              </a:ext>
            </a:extLst>
          </p:cNvPr>
          <p:cNvSpPr txBox="1"/>
          <p:nvPr/>
        </p:nvSpPr>
        <p:spPr>
          <a:xfrm>
            <a:off x="128337" y="2674755"/>
            <a:ext cx="8887326" cy="3175165"/>
          </a:xfrm>
          <a:prstGeom prst="rect">
            <a:avLst/>
          </a:prstGeom>
          <a:noFill/>
        </p:spPr>
        <p:txBody>
          <a:bodyPr wrap="square">
            <a:spAutoFit/>
          </a:bodyPr>
          <a:lstStyle>
            <a:defPPr>
              <a:defRPr lang="en-US"/>
            </a:defPPr>
            <a:lvl1pPr algn="just" fontAlgn="base">
              <a:lnSpc>
                <a:spcPts val="2700"/>
              </a:lnSpc>
              <a:spcBef>
                <a:spcPts val="600"/>
              </a:spcBef>
              <a:spcAft>
                <a:spcPts val="600"/>
              </a:spcAft>
              <a:defRPr sz="2000">
                <a:solidFill>
                  <a:srgbClr val="000000"/>
                </a:solidFill>
                <a:effectLst/>
                <a:latin typeface="Verdana" panose="020B0604030504040204" pitchFamily="34" charset="0"/>
                <a:ea typeface="Meiryo" panose="020B0604030504040204" pitchFamily="34" charset="-128"/>
                <a:cs typeface="Meiryo" panose="020B0604030504040204" pitchFamily="34" charset="-128"/>
              </a:defRPr>
            </a:lvl1pPr>
          </a:lstStyle>
          <a:p>
            <a:r>
              <a:rPr lang="pt-BR" dirty="0"/>
              <a:t>De fato, a casa das Termas de </a:t>
            </a:r>
            <a:r>
              <a:rPr lang="pt-BR" i="1" dirty="0" err="1"/>
              <a:t>Hatake</a:t>
            </a:r>
            <a:r>
              <a:rPr lang="pt-BR" dirty="0"/>
              <a:t> era uma construção muito modesta, com uma sala de 10m</a:t>
            </a:r>
            <a:r>
              <a:rPr lang="pt-BR" baseline="30000" dirty="0"/>
              <a:t>2</a:t>
            </a:r>
            <a:r>
              <a:rPr lang="pt-BR" dirty="0"/>
              <a:t>, hall de entrada de 3,5 m</a:t>
            </a:r>
            <a:r>
              <a:rPr lang="pt-BR" baseline="30000" dirty="0"/>
              <a:t>2</a:t>
            </a:r>
            <a:r>
              <a:rPr lang="pt-BR" dirty="0"/>
              <a:t>, e um total de 7,5 m</a:t>
            </a:r>
            <a:r>
              <a:rPr lang="pt-BR" baseline="30000" dirty="0"/>
              <a:t>2</a:t>
            </a:r>
            <a:r>
              <a:rPr lang="pt-BR" dirty="0"/>
              <a:t> para ofurô e banheiro, sem varanda e com tatames; paredes e tetos com chapas de madeira compensada. Havia traços de cupim na coluna mestre da sala, como </a:t>
            </a:r>
            <a:r>
              <a:rPr lang="pt-BR"/>
              <a:t>se fossem </a:t>
            </a:r>
            <a:r>
              <a:rPr lang="pt-BR" dirty="0"/>
              <a:t>esculpidos. Mais tarde soube que quando o mestre perguntou o preço desta coluna mestre da sala, o </a:t>
            </a:r>
            <a:r>
              <a:rPr lang="pt-BR"/>
              <a:t>vendedor não quis cobrar alegando que coluna estava </a:t>
            </a:r>
            <a:r>
              <a:rPr lang="pt-BR" dirty="0"/>
              <a:t>cheia de </a:t>
            </a:r>
            <a:r>
              <a:rPr lang="pt-BR"/>
              <a:t>cupim, </a:t>
            </a:r>
            <a:r>
              <a:rPr lang="pt-BR" dirty="0"/>
              <a:t>mas o mestre disse: “Não existe nada grátis” e pagou 50 centavos de Iene. </a:t>
            </a:r>
          </a:p>
        </p:txBody>
      </p:sp>
      <p:sp>
        <p:nvSpPr>
          <p:cNvPr id="6" name="CaixaDeTexto 5">
            <a:extLst>
              <a:ext uri="{FF2B5EF4-FFF2-40B4-BE49-F238E27FC236}">
                <a16:creationId xmlns:a16="http://schemas.microsoft.com/office/drawing/2014/main" id="{F45CE3A5-7AE0-B500-B30E-671BF0F666FC}"/>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2495144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15895C5-14EF-A137-9CC7-0CD3F68825EA}"/>
              </a:ext>
            </a:extLst>
          </p:cNvPr>
          <p:cNvSpPr txBox="1"/>
          <p:nvPr/>
        </p:nvSpPr>
        <p:spPr>
          <a:xfrm>
            <a:off x="360947" y="251664"/>
            <a:ext cx="8422105" cy="1790170"/>
          </a:xfrm>
          <a:prstGeom prst="rect">
            <a:avLst/>
          </a:prstGeom>
          <a:noFill/>
        </p:spPr>
        <p:txBody>
          <a:bodyPr wrap="square">
            <a:spAutoFit/>
          </a:bodyPr>
          <a:lstStyle>
            <a:defPPr>
              <a:defRPr lang="en-US"/>
            </a:defPPr>
            <a:lvl1pPr algn="just">
              <a:lnSpc>
                <a:spcPts val="2700"/>
              </a:lnSpc>
              <a:defRPr sz="2000">
                <a:solidFill>
                  <a:srgbClr val="000000"/>
                </a:solidFill>
                <a:effectLst/>
                <a:latin typeface="Verdana" panose="020B0604030504040204" pitchFamily="34" charset="0"/>
                <a:ea typeface="Meiryo" panose="020B0604030504040204" pitchFamily="34" charset="-128"/>
                <a:cs typeface="Meiryo" panose="020B0604030504040204" pitchFamily="34" charset="-128"/>
              </a:defRPr>
            </a:lvl1pPr>
          </a:lstStyle>
          <a:p>
            <a:r>
              <a:rPr lang="pt-BR" dirty="0"/>
              <a:t>Na realidade, a intenção do mestre foi a de me ensinar que, aqueles que gastam o dinheiro em roupas, comida e moradia, de </a:t>
            </a:r>
            <a:r>
              <a:rPr lang="pt-BR"/>
              <a:t>forma desequilibrada </a:t>
            </a:r>
            <a:r>
              <a:rPr lang="pt-BR" dirty="0"/>
              <a:t>com </a:t>
            </a:r>
            <a:r>
              <a:rPr lang="pt-BR"/>
              <a:t>o seu </a:t>
            </a:r>
            <a:r>
              <a:rPr lang="pt-BR" dirty="0"/>
              <a:t>status, não vai durar muito tempo, e vendo com meus próprios olhos a modesta casa do mestre, fiquei simplesmente cabisbaixo.</a:t>
            </a:r>
          </a:p>
        </p:txBody>
      </p:sp>
      <p:sp>
        <p:nvSpPr>
          <p:cNvPr id="6" name="CaixaDeTexto 5">
            <a:extLst>
              <a:ext uri="{FF2B5EF4-FFF2-40B4-BE49-F238E27FC236}">
                <a16:creationId xmlns:a16="http://schemas.microsoft.com/office/drawing/2014/main" id="{BE2BD079-8BA4-127C-8D29-E89C84C5AE15}"/>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4" name="CaixaDeTexto 3">
            <a:extLst>
              <a:ext uri="{FF2B5EF4-FFF2-40B4-BE49-F238E27FC236}">
                <a16:creationId xmlns:a16="http://schemas.microsoft.com/office/drawing/2014/main" id="{4CE13F3C-94BF-86B4-6EE6-BD59C0D49E5F}"/>
              </a:ext>
            </a:extLst>
          </p:cNvPr>
          <p:cNvSpPr txBox="1"/>
          <p:nvPr/>
        </p:nvSpPr>
        <p:spPr>
          <a:xfrm>
            <a:off x="457200" y="2431747"/>
            <a:ext cx="8325852" cy="3867662"/>
          </a:xfrm>
          <a:prstGeom prst="rect">
            <a:avLst/>
          </a:prstGeom>
          <a:noFill/>
        </p:spPr>
        <p:txBody>
          <a:bodyPr wrap="square">
            <a:spAutoFit/>
          </a:bodyPr>
          <a:lstStyle>
            <a:defPPr>
              <a:defRPr lang="en-US"/>
            </a:defPPr>
            <a:lvl1pPr algn="just">
              <a:lnSpc>
                <a:spcPts val="2700"/>
              </a:lnSpc>
              <a:defRPr sz="2000">
                <a:solidFill>
                  <a:srgbClr val="000000"/>
                </a:solidFill>
                <a:effectLst/>
                <a:latin typeface="Verdana" panose="020B0604030504040204" pitchFamily="34" charset="0"/>
                <a:ea typeface="Meiryo" panose="020B0604030504040204" pitchFamily="34" charset="-128"/>
                <a:cs typeface="Meiryo" panose="020B0604030504040204" pitchFamily="34" charset="-128"/>
              </a:defRPr>
            </a:lvl1pPr>
          </a:lstStyle>
          <a:p>
            <a:r>
              <a:rPr lang="pt-BR"/>
              <a:t>Pensando bem, eu estava na verdade com vontade de mostrar o projeto da minha casa ao mestre e – no íntimo – esperando por algumas palavras de elogio como “Há uma pessoa admirável em </a:t>
            </a:r>
            <a:r>
              <a:rPr lang="pt-BR" i="1"/>
              <a:t>Hiroshima</a:t>
            </a:r>
            <a:r>
              <a:rPr lang="pt-BR"/>
              <a:t>. Vá adiante e faça o seu melhor”, mas, em vez disso, fui duramente repreendido. Este fato acabou sendo a maior motivação para admirar a virtude do mestre e consolidar a minha determinação de prosseguir nas práticas da moralidade suprema. O mestre, que realmente renunciou ao seu ego e se dedicou a orar pela felicidade da humanidade, certamente será a grande personalidade do século 20.</a:t>
            </a:r>
          </a:p>
        </p:txBody>
      </p:sp>
    </p:spTree>
    <p:extLst>
      <p:ext uri="{BB962C8B-B14F-4D97-AF65-F5344CB8AC3E}">
        <p14:creationId xmlns:p14="http://schemas.microsoft.com/office/powerpoint/2010/main" val="1069619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09B236F-A7A8-7A8E-0CB4-8ABF0C739B8A}"/>
              </a:ext>
            </a:extLst>
          </p:cNvPr>
          <p:cNvSpPr txBox="1"/>
          <p:nvPr/>
        </p:nvSpPr>
        <p:spPr>
          <a:xfrm>
            <a:off x="320843" y="490335"/>
            <a:ext cx="8197515" cy="2136419"/>
          </a:xfrm>
          <a:prstGeom prst="rect">
            <a:avLst/>
          </a:prstGeom>
          <a:noFill/>
        </p:spPr>
        <p:txBody>
          <a:bodyPr wrap="square">
            <a:spAutoFit/>
          </a:bodyPr>
          <a:lstStyle>
            <a:defPPr>
              <a:defRPr lang="en-US"/>
            </a:defPPr>
            <a:lvl1pPr algn="just">
              <a:lnSpc>
                <a:spcPts val="2700"/>
              </a:lnSpc>
              <a:defRPr sz="2000">
                <a:solidFill>
                  <a:srgbClr val="000000"/>
                </a:solidFill>
                <a:effectLst/>
                <a:latin typeface="Verdana" panose="020B0604030504040204" pitchFamily="34" charset="0"/>
                <a:ea typeface="Meiryo" panose="020B0604030504040204" pitchFamily="34" charset="-128"/>
                <a:cs typeface="Meiryo" panose="020B0604030504040204" pitchFamily="34" charset="-128"/>
              </a:defRPr>
            </a:lvl1pPr>
          </a:lstStyle>
          <a:p>
            <a:r>
              <a:rPr lang="pt-BR" dirty="0"/>
              <a:t>Depois desse episódio, a minha casa foi construída com custo bem menor, a construção do escritório da seccional foi cancelada, e usei o dinheiro para comprar mais mercadorias para o meu comércio, e logo depois veio o aumento dos preços e então, consegui muito lucro e fiquei realmente muito grato. </a:t>
            </a:r>
          </a:p>
        </p:txBody>
      </p:sp>
      <p:sp>
        <p:nvSpPr>
          <p:cNvPr id="5" name="CaixaDeTexto 4">
            <a:extLst>
              <a:ext uri="{FF2B5EF4-FFF2-40B4-BE49-F238E27FC236}">
                <a16:creationId xmlns:a16="http://schemas.microsoft.com/office/drawing/2014/main" id="{F5A2D50E-53E0-098C-14AE-7EB4DA74AF8A}"/>
              </a:ext>
            </a:extLst>
          </p:cNvPr>
          <p:cNvSpPr txBox="1"/>
          <p:nvPr/>
        </p:nvSpPr>
        <p:spPr>
          <a:xfrm>
            <a:off x="4820653" y="2626754"/>
            <a:ext cx="4572000" cy="369332"/>
          </a:xfrm>
          <a:prstGeom prst="rect">
            <a:avLst/>
          </a:prstGeom>
          <a:noFill/>
        </p:spPr>
        <p:txBody>
          <a:bodyPr wrap="square">
            <a:spAutoFit/>
          </a:bodyPr>
          <a:lstStyle/>
          <a:p>
            <a:r>
              <a:rPr lang="pt-BR" sz="1800" dirty="0">
                <a:effectLst/>
                <a:latin typeface="Verdana" panose="020B0604030504040204" pitchFamily="34" charset="0"/>
                <a:ea typeface="Meiryo" panose="020B0604030504040204" pitchFamily="34" charset="-128"/>
                <a:cs typeface="Meiryo" panose="020B0604030504040204" pitchFamily="34" charset="-128"/>
              </a:rPr>
              <a:t>(</a:t>
            </a:r>
            <a:r>
              <a:rPr lang="pt-BR" sz="1800" i="1" dirty="0" err="1">
                <a:effectLst/>
                <a:latin typeface="Verdana" panose="020B0604030504040204" pitchFamily="34" charset="0"/>
                <a:ea typeface="Meiryo" panose="020B0604030504040204" pitchFamily="34" charset="-128"/>
                <a:cs typeface="Meiryo" panose="020B0604030504040204" pitchFamily="34" charset="-128"/>
              </a:rPr>
              <a:t>Shakai</a:t>
            </a:r>
            <a:r>
              <a:rPr lang="pt-BR" sz="1800" i="1" dirty="0">
                <a:effectLst/>
                <a:latin typeface="Verdana" panose="020B0604030504040204" pitchFamily="34" charset="0"/>
                <a:ea typeface="Meiryo" panose="020B0604030504040204" pitchFamily="34" charset="-128"/>
                <a:cs typeface="Meiryo" panose="020B0604030504040204" pitchFamily="34" charset="-128"/>
              </a:rPr>
              <a:t> </a:t>
            </a:r>
            <a:r>
              <a:rPr lang="pt-BR" sz="1800" i="1" dirty="0" err="1">
                <a:effectLst/>
                <a:latin typeface="Verdana" panose="020B0604030504040204" pitchFamily="34" charset="0"/>
                <a:ea typeface="Meiryo" panose="020B0604030504040204" pitchFamily="34" charset="-128"/>
                <a:cs typeface="Meiryo" panose="020B0604030504040204" pitchFamily="34" charset="-128"/>
              </a:rPr>
              <a:t>Kyouiku</a:t>
            </a:r>
            <a:r>
              <a:rPr lang="pt-BR" sz="1800" i="1" dirty="0">
                <a:effectLst/>
                <a:latin typeface="Verdana" panose="020B0604030504040204" pitchFamily="34" charset="0"/>
                <a:ea typeface="Meiryo" panose="020B0604030504040204" pitchFamily="34" charset="-128"/>
                <a:cs typeface="Meiryo" panose="020B0604030504040204" pitchFamily="34" charset="-128"/>
              </a:rPr>
              <a:t> </a:t>
            </a:r>
            <a:r>
              <a:rPr lang="pt-BR" sz="1800" i="1" dirty="0" err="1">
                <a:effectLst/>
                <a:latin typeface="Verdana" panose="020B0604030504040204" pitchFamily="34" charset="0"/>
                <a:ea typeface="Meiryo" panose="020B0604030504040204" pitchFamily="34" charset="-128"/>
                <a:cs typeface="Meiryo" panose="020B0604030504040204" pitchFamily="34" charset="-128"/>
              </a:rPr>
              <a:t>Siryou</a:t>
            </a:r>
            <a:r>
              <a:rPr lang="pt-BR" sz="1800" dirty="0">
                <a:effectLst/>
                <a:latin typeface="Verdana" panose="020B0604030504040204" pitchFamily="34" charset="0"/>
                <a:ea typeface="Meiryo" panose="020B0604030504040204" pitchFamily="34" charset="-128"/>
                <a:cs typeface="Meiryo" panose="020B0604030504040204" pitchFamily="34" charset="-128"/>
              </a:rPr>
              <a:t> n</a:t>
            </a:r>
            <a:r>
              <a:rPr lang="pt-BR" sz="1800" baseline="30000" dirty="0">
                <a:effectLst/>
                <a:latin typeface="Verdana" panose="020B0604030504040204" pitchFamily="34" charset="0"/>
                <a:ea typeface="Meiryo" panose="020B0604030504040204" pitchFamily="34" charset="-128"/>
                <a:cs typeface="Meiryo" panose="020B0604030504040204" pitchFamily="34" charset="-128"/>
              </a:rPr>
              <a:t>o</a:t>
            </a:r>
            <a:r>
              <a:rPr lang="pt-BR" sz="1800" dirty="0">
                <a:effectLst/>
                <a:latin typeface="Verdana" panose="020B0604030504040204" pitchFamily="34" charset="0"/>
                <a:ea typeface="Meiryo" panose="020B0604030504040204" pitchFamily="34" charset="-128"/>
                <a:cs typeface="Meiryo" panose="020B0604030504040204" pitchFamily="34" charset="-128"/>
              </a:rPr>
              <a:t> 4)</a:t>
            </a:r>
            <a:endParaRPr lang="pt-BR" dirty="0"/>
          </a:p>
        </p:txBody>
      </p:sp>
    </p:spTree>
    <p:extLst>
      <p:ext uri="{BB962C8B-B14F-4D97-AF65-F5344CB8AC3E}">
        <p14:creationId xmlns:p14="http://schemas.microsoft.com/office/powerpoint/2010/main" val="76599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D81C9A2B-D278-82C9-A38D-C9CEEBFCD46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836" y="67616"/>
            <a:ext cx="4858177" cy="6665692"/>
          </a:xfrm>
          <a:prstGeom prst="rect">
            <a:avLst/>
          </a:prstGeom>
          <a:noFill/>
          <a:ln>
            <a:noFill/>
          </a:ln>
        </p:spPr>
      </p:pic>
      <p:grpSp>
        <p:nvGrpSpPr>
          <p:cNvPr id="11" name="Agrupar 10">
            <a:extLst>
              <a:ext uri="{FF2B5EF4-FFF2-40B4-BE49-F238E27FC236}">
                <a16:creationId xmlns:a16="http://schemas.microsoft.com/office/drawing/2014/main" id="{3DB283A1-8D42-48D8-8210-B74AA7881456}"/>
              </a:ext>
            </a:extLst>
          </p:cNvPr>
          <p:cNvGrpSpPr/>
          <p:nvPr/>
        </p:nvGrpSpPr>
        <p:grpSpPr>
          <a:xfrm>
            <a:off x="312836" y="557318"/>
            <a:ext cx="8517052" cy="2691208"/>
            <a:chOff x="312836" y="557318"/>
            <a:chExt cx="8517052" cy="2691208"/>
          </a:xfrm>
        </p:grpSpPr>
        <p:sp>
          <p:nvSpPr>
            <p:cNvPr id="4" name="Retângulo: Cantos Arredondados 3">
              <a:extLst>
                <a:ext uri="{FF2B5EF4-FFF2-40B4-BE49-F238E27FC236}">
                  <a16:creationId xmlns:a16="http://schemas.microsoft.com/office/drawing/2014/main" id="{59153524-6159-431E-9476-CFA9D75D910B}"/>
                </a:ext>
              </a:extLst>
            </p:cNvPr>
            <p:cNvSpPr/>
            <p:nvPr/>
          </p:nvSpPr>
          <p:spPr>
            <a:xfrm>
              <a:off x="312836" y="1491916"/>
              <a:ext cx="4737787" cy="1756610"/>
            </a:xfrm>
            <a:prstGeom prst="roundRect">
              <a:avLst>
                <a:gd name="adj" fmla="val 370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D1E10F56-73C0-40D4-9E6C-859D2AF6A3AE}"/>
                </a:ext>
              </a:extLst>
            </p:cNvPr>
            <p:cNvSpPr txBox="1"/>
            <p:nvPr/>
          </p:nvSpPr>
          <p:spPr>
            <a:xfrm>
              <a:off x="5382213" y="557318"/>
              <a:ext cx="3447675" cy="646331"/>
            </a:xfrm>
            <a:prstGeom prst="rect">
              <a:avLst/>
            </a:prstGeom>
            <a:noFill/>
          </p:spPr>
          <p:txBody>
            <a:bodyPr wrap="square">
              <a:spAutoFit/>
            </a:bodyPr>
            <a:lstStyle/>
            <a:p>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Bate-papo sugerido, após leitura da Máxima </a:t>
              </a:r>
              <a:endParaRPr lang="pt-BR" dirty="0"/>
            </a:p>
          </p:txBody>
        </p:sp>
        <p:sp>
          <p:nvSpPr>
            <p:cNvPr id="6" name="Seta: para a Direita 5">
              <a:extLst>
                <a:ext uri="{FF2B5EF4-FFF2-40B4-BE49-F238E27FC236}">
                  <a16:creationId xmlns:a16="http://schemas.microsoft.com/office/drawing/2014/main" id="{43ED6FE0-1971-4DA6-8538-5AFFF1CB7B3F}"/>
                </a:ext>
              </a:extLst>
            </p:cNvPr>
            <p:cNvSpPr/>
            <p:nvPr/>
          </p:nvSpPr>
          <p:spPr>
            <a:xfrm rot="19671449">
              <a:off x="5296688" y="1188703"/>
              <a:ext cx="344859" cy="42467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2" name="Agrupar 11">
            <a:extLst>
              <a:ext uri="{FF2B5EF4-FFF2-40B4-BE49-F238E27FC236}">
                <a16:creationId xmlns:a16="http://schemas.microsoft.com/office/drawing/2014/main" id="{E3BE3723-BB2A-4219-8F50-43F5603763E4}"/>
              </a:ext>
            </a:extLst>
          </p:cNvPr>
          <p:cNvGrpSpPr/>
          <p:nvPr/>
        </p:nvGrpSpPr>
        <p:grpSpPr>
          <a:xfrm>
            <a:off x="330064" y="1862488"/>
            <a:ext cx="8667435" cy="4081112"/>
            <a:chOff x="573258" y="1862488"/>
            <a:chExt cx="8667435" cy="4081112"/>
          </a:xfrm>
        </p:grpSpPr>
        <p:sp>
          <p:nvSpPr>
            <p:cNvPr id="8" name="Retângulo: Cantos Arredondados 7">
              <a:extLst>
                <a:ext uri="{FF2B5EF4-FFF2-40B4-BE49-F238E27FC236}">
                  <a16:creationId xmlns:a16="http://schemas.microsoft.com/office/drawing/2014/main" id="{7013AC2D-5B00-490B-8FB8-72D9D086B868}"/>
                </a:ext>
              </a:extLst>
            </p:cNvPr>
            <p:cNvSpPr/>
            <p:nvPr/>
          </p:nvSpPr>
          <p:spPr>
            <a:xfrm>
              <a:off x="573258" y="3573379"/>
              <a:ext cx="5033708" cy="2370221"/>
            </a:xfrm>
            <a:prstGeom prst="roundRect">
              <a:avLst>
                <a:gd name="adj" fmla="val 3704"/>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2">
              <a:extLst>
                <a:ext uri="{FF2B5EF4-FFF2-40B4-BE49-F238E27FC236}">
                  <a16:creationId xmlns:a16="http://schemas.microsoft.com/office/drawing/2014/main" id="{42AA1E2A-CDCF-48C2-B567-77735F2847F9}"/>
                </a:ext>
              </a:extLst>
            </p:cNvPr>
            <p:cNvGrpSpPr/>
            <p:nvPr/>
          </p:nvGrpSpPr>
          <p:grpSpPr>
            <a:xfrm>
              <a:off x="4827421" y="1862488"/>
              <a:ext cx="4413272" cy="3293209"/>
              <a:chOff x="4893682" y="418001"/>
              <a:chExt cx="4413272" cy="3293209"/>
            </a:xfrm>
          </p:grpSpPr>
          <p:sp>
            <p:nvSpPr>
              <p:cNvPr id="9" name="CaixaDeTexto 8">
                <a:extLst>
                  <a:ext uri="{FF2B5EF4-FFF2-40B4-BE49-F238E27FC236}">
                    <a16:creationId xmlns:a16="http://schemas.microsoft.com/office/drawing/2014/main" id="{4B5BFDA7-578A-40B2-B58D-C82C36C404A0}"/>
                  </a:ext>
                </a:extLst>
              </p:cNvPr>
              <p:cNvSpPr txBox="1"/>
              <p:nvPr/>
            </p:nvSpPr>
            <p:spPr>
              <a:xfrm>
                <a:off x="5720858" y="418001"/>
                <a:ext cx="3586096" cy="3293209"/>
              </a:xfrm>
              <a:prstGeom prst="rect">
                <a:avLst/>
              </a:prstGeom>
              <a:noFill/>
            </p:spPr>
            <p:txBody>
              <a:bodyPr wrap="square">
                <a:spAutoFit/>
              </a:bodyPr>
              <a:lstStyle/>
              <a:p>
                <a:r>
                  <a:rPr lang="pt-BR" sz="3200" b="1" dirty="0">
                    <a:solidFill>
                      <a:srgbClr val="FF0000"/>
                    </a:solidFill>
                  </a:rPr>
                  <a:t>Bibliografia de hoje:</a:t>
                </a:r>
              </a:p>
              <a:p>
                <a:endParaRPr lang="pt-BR" sz="3200" b="1" dirty="0">
                  <a:solidFill>
                    <a:srgbClr val="FF0000"/>
                  </a:solidFill>
                </a:endParaRPr>
              </a:p>
              <a:p>
                <a:endParaRPr lang="pt-BR" sz="3200" b="1" dirty="0">
                  <a:solidFill>
                    <a:srgbClr val="FF0000"/>
                  </a:solidFill>
                </a:endParaRPr>
              </a:p>
              <a:p>
                <a:r>
                  <a:rPr lang="pt-BR" sz="2800" b="1" dirty="0">
                    <a:solidFill>
                      <a:srgbClr val="0070C0"/>
                    </a:solidFill>
                  </a:rPr>
                  <a:t>a) Roteiro básico com as referências para aprofundar os estudos desta Máxima </a:t>
                </a:r>
                <a:endParaRPr lang="pt-BR" sz="2800" dirty="0">
                  <a:solidFill>
                    <a:srgbClr val="0070C0"/>
                  </a:solidFill>
                </a:endParaRPr>
              </a:p>
            </p:txBody>
          </p:sp>
          <p:sp>
            <p:nvSpPr>
              <p:cNvPr id="2" name="Seta: para a Direita 1">
                <a:extLst>
                  <a:ext uri="{FF2B5EF4-FFF2-40B4-BE49-F238E27FC236}">
                    <a16:creationId xmlns:a16="http://schemas.microsoft.com/office/drawing/2014/main" id="{EF945D2F-5068-4E2F-AC6F-644C3CFC033E}"/>
                  </a:ext>
                </a:extLst>
              </p:cNvPr>
              <p:cNvSpPr/>
              <p:nvPr/>
            </p:nvSpPr>
            <p:spPr>
              <a:xfrm flipH="1">
                <a:off x="4893682" y="2061824"/>
                <a:ext cx="653143" cy="990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spTree>
    <p:extLst>
      <p:ext uri="{BB962C8B-B14F-4D97-AF65-F5344CB8AC3E}">
        <p14:creationId xmlns:p14="http://schemas.microsoft.com/office/powerpoint/2010/main" val="14957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A140F73-B685-D58B-FA6F-D4DB2B9CBAC3}"/>
              </a:ext>
            </a:extLst>
          </p:cNvPr>
          <p:cNvSpPr txBox="1"/>
          <p:nvPr/>
        </p:nvSpPr>
        <p:spPr>
          <a:xfrm>
            <a:off x="259660" y="92766"/>
            <a:ext cx="8624680" cy="461665"/>
          </a:xfrm>
          <a:prstGeom prst="rect">
            <a:avLst/>
          </a:prstGeom>
          <a:noFill/>
        </p:spPr>
        <p:txBody>
          <a:bodyPr wrap="square">
            <a:spAutoFit/>
          </a:bodyPr>
          <a:lstStyle/>
          <a:p>
            <a:r>
              <a:rPr lang="pt-BR" sz="2400" b="1" dirty="0">
                <a:highlight>
                  <a:srgbClr val="FFFF00"/>
                </a:highlight>
                <a:latin typeface="Verdana" panose="020B0604030504040204" pitchFamily="34" charset="0"/>
                <a:ea typeface="Meiryo" panose="020B0604030504040204" pitchFamily="34" charset="-128"/>
              </a:rPr>
              <a:t>4. “366 dias com as palavras da Nova Moral”</a:t>
            </a:r>
            <a:endParaRPr lang="pt-BR" sz="2400" dirty="0"/>
          </a:p>
        </p:txBody>
      </p:sp>
      <p:sp>
        <p:nvSpPr>
          <p:cNvPr id="5" name="CaixaDeTexto 4">
            <a:extLst>
              <a:ext uri="{FF2B5EF4-FFF2-40B4-BE49-F238E27FC236}">
                <a16:creationId xmlns:a16="http://schemas.microsoft.com/office/drawing/2014/main" id="{7D581AAC-A850-AB51-864B-88DACE7A95E5}"/>
              </a:ext>
            </a:extLst>
          </p:cNvPr>
          <p:cNvSpPr txBox="1"/>
          <p:nvPr/>
        </p:nvSpPr>
        <p:spPr>
          <a:xfrm>
            <a:off x="7012021" y="6395902"/>
            <a:ext cx="2038350" cy="369332"/>
          </a:xfrm>
          <a:prstGeom prst="rect">
            <a:avLst/>
          </a:prstGeom>
          <a:solidFill>
            <a:schemeClr val="accent4">
              <a:lumMod val="20000"/>
              <a:lumOff val="80000"/>
            </a:schemeClr>
          </a:solidFill>
        </p:spPr>
        <p:txBody>
          <a:bodyPr wrap="square" rtlCol="0">
            <a:spAutoFit/>
          </a:bodyPr>
          <a:lstStyle>
            <a:defPPr>
              <a:defRPr lang="en-US"/>
            </a:defPPr>
            <a:lvl1pPr>
              <a:defRPr b="1">
                <a:latin typeface="Verdana" panose="020B0604030504040204" pitchFamily="34" charset="0"/>
                <a:ea typeface="Verdana" panose="020B0604030504040204" pitchFamily="34" charset="0"/>
              </a:defRPr>
            </a:lvl1pPr>
          </a:lstStyle>
          <a:p>
            <a:r>
              <a:rPr lang="pt-BR" dirty="0"/>
              <a:t>...continua...</a:t>
            </a:r>
          </a:p>
        </p:txBody>
      </p:sp>
      <p:sp>
        <p:nvSpPr>
          <p:cNvPr id="6" name="CaixaDeTexto 5">
            <a:extLst>
              <a:ext uri="{FF2B5EF4-FFF2-40B4-BE49-F238E27FC236}">
                <a16:creationId xmlns:a16="http://schemas.microsoft.com/office/drawing/2014/main" id="{90886A43-30FA-61E6-EC9C-9EF97B257D63}"/>
              </a:ext>
            </a:extLst>
          </p:cNvPr>
          <p:cNvSpPr txBox="1"/>
          <p:nvPr/>
        </p:nvSpPr>
        <p:spPr>
          <a:xfrm>
            <a:off x="144379" y="1297391"/>
            <a:ext cx="8624679" cy="4812151"/>
          </a:xfrm>
          <a:prstGeom prst="rect">
            <a:avLst/>
          </a:prstGeom>
          <a:noFill/>
        </p:spPr>
        <p:txBody>
          <a:bodyPr wrap="square">
            <a:spAutoFit/>
          </a:bodyPr>
          <a:lstStyle/>
          <a:p>
            <a:pPr algn="just">
              <a:lnSpc>
                <a:spcPct val="115000"/>
              </a:lnSpc>
              <a:spcAft>
                <a:spcPts val="600"/>
              </a:spcAft>
              <a:buNone/>
            </a:pPr>
            <a:r>
              <a:rPr lang="pt-BR" sz="20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P.90</a:t>
            </a:r>
            <a:r>
              <a:rPr lang="ja-JP" sz="20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20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KAIZEN</a:t>
            </a:r>
            <a:r>
              <a:rPr lang="pt-BR" sz="2000" baseline="30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(1)</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 partir de pequenas gentilezas diárias</a:t>
            </a:r>
            <a:endParaRPr lang="pt-BR" sz="2000"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buNone/>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O nosso coração – que trabalha incessantemente –, pode ser classificado em 3 estados: “está pensando em você mesmo”, “está pensando nos outros” e “não está pensando nada”.</a:t>
            </a:r>
          </a:p>
          <a:p>
            <a:pPr algn="just">
              <a:lnSpc>
                <a:spcPct val="115000"/>
              </a:lnSpc>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Ao refletir sobre as atitudes mentais cotidianas – até mesmo nos relacionamentos mais próximos entre o casal, ou entre pais e filhos –, será que você não estaria dando mais prioridade aos seus próprios interesses e conveniências? Se você perceber essa tendência no seu coração, tente primeiro “alinhar-se/ajustar-se com a outra pessoa” e “aceitar a outra pessoa”. Quando você se empenha em desejar a felicidade dos outros, as suas preocupações e sofrimentos, decorrentes do apego ao seu “eu”, gradualmente desaparecem e você se sentirá revigorado.</a:t>
            </a:r>
          </a:p>
        </p:txBody>
      </p:sp>
    </p:spTree>
    <p:extLst>
      <p:ext uri="{BB962C8B-B14F-4D97-AF65-F5344CB8AC3E}">
        <p14:creationId xmlns:p14="http://schemas.microsoft.com/office/powerpoint/2010/main" val="170100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50A9169-F3E6-821C-94C8-758FB7E1F5A5}"/>
              </a:ext>
            </a:extLst>
          </p:cNvPr>
          <p:cNvSpPr txBox="1"/>
          <p:nvPr/>
        </p:nvSpPr>
        <p:spPr>
          <a:xfrm>
            <a:off x="144378" y="132068"/>
            <a:ext cx="8710863" cy="5593583"/>
          </a:xfrm>
          <a:prstGeom prst="rect">
            <a:avLst/>
          </a:prstGeom>
          <a:noFill/>
        </p:spPr>
        <p:txBody>
          <a:bodyPr wrap="square">
            <a:spAutoFit/>
          </a:bodyPr>
          <a:lstStyle>
            <a:defPPr>
              <a:defRPr lang="en-US"/>
            </a:defPPr>
            <a:lvl1pPr algn="just">
              <a:lnSpc>
                <a:spcPts val="2700"/>
              </a:lnSpc>
              <a:defRPr sz="2000">
                <a:solidFill>
                  <a:srgbClr val="000000"/>
                </a:solidFill>
                <a:effectLst/>
                <a:latin typeface="Verdana" panose="020B0604030504040204" pitchFamily="34" charset="0"/>
                <a:ea typeface="Meiryo" panose="020B0604030504040204" pitchFamily="34" charset="-128"/>
                <a:cs typeface="Meiryo" panose="020B0604030504040204" pitchFamily="34" charset="-128"/>
              </a:defRPr>
            </a:lvl1pPr>
          </a:lstStyle>
          <a:p>
            <a:r>
              <a:rPr lang="pt-BR" dirty="0"/>
              <a:t>Comece o “KAIZEN” a partir de pequenas gentilezas diárias e torne sua vida melhor. (Número </a:t>
            </a:r>
            <a:r>
              <a:rPr lang="pt-BR"/>
              <a:t>294)</a:t>
            </a:r>
          </a:p>
          <a:p>
            <a:endParaRPr lang="pt-BR" dirty="0"/>
          </a:p>
          <a:p>
            <a:endParaRPr lang="pt-BR" dirty="0"/>
          </a:p>
          <a:p>
            <a:r>
              <a:rPr lang="pt-BR" baseline="30000" dirty="0">
                <a:solidFill>
                  <a:srgbClr val="FF0000"/>
                </a:solidFill>
                <a:highlight>
                  <a:srgbClr val="FFFF00"/>
                </a:highlight>
              </a:rPr>
              <a:t>(1) </a:t>
            </a:r>
            <a:r>
              <a:rPr lang="pt-BR" sz="1800" b="1" dirty="0"/>
              <a:t>KAIZEN </a:t>
            </a:r>
            <a:r>
              <a:rPr lang="pt-BR" sz="1800" b="1"/>
              <a:t>= </a:t>
            </a:r>
            <a:r>
              <a:rPr lang="ja-JP" altLang="pt-BR" sz="1800" b="1" dirty="0"/>
              <a:t>改善</a:t>
            </a:r>
            <a:r>
              <a:rPr lang="ja-JP" altLang="pt-BR" sz="1800" dirty="0"/>
              <a:t>。</a:t>
            </a:r>
            <a:r>
              <a:rPr lang="pt-BR" sz="1800" dirty="0"/>
              <a:t>A palavra </a:t>
            </a:r>
            <a:r>
              <a:rPr lang="pt-BR" sz="1800" i="1" dirty="0"/>
              <a:t>Kaizen</a:t>
            </a:r>
            <a:r>
              <a:rPr lang="pt-BR" sz="1800" dirty="0"/>
              <a:t>, em sua origem, significa melhoria e/ou mudança. O </a:t>
            </a:r>
            <a:r>
              <a:rPr lang="pt-BR" sz="1800"/>
              <a:t>ideograma </a:t>
            </a:r>
            <a:r>
              <a:rPr lang="ja-JP" altLang="pt-BR" sz="1800">
                <a:solidFill>
                  <a:srgbClr val="FF0000"/>
                </a:solidFill>
              </a:rPr>
              <a:t>改</a:t>
            </a:r>
            <a:r>
              <a:rPr lang="ja-JP" altLang="pt-BR" sz="1800" dirty="0">
                <a:solidFill>
                  <a:srgbClr val="FF0000"/>
                </a:solidFill>
              </a:rPr>
              <a:t>・</a:t>
            </a:r>
            <a:r>
              <a:rPr lang="pt-BR" sz="1800" i="1" dirty="0" err="1">
                <a:solidFill>
                  <a:srgbClr val="FF0000"/>
                </a:solidFill>
              </a:rPr>
              <a:t>kai</a:t>
            </a:r>
            <a:r>
              <a:rPr lang="pt-BR" sz="1800" dirty="0">
                <a:solidFill>
                  <a:srgbClr val="FF0000"/>
                </a:solidFill>
              </a:rPr>
              <a:t> </a:t>
            </a:r>
            <a:r>
              <a:rPr lang="pt-BR" sz="1800" dirty="0"/>
              <a:t>significa mudança, e </a:t>
            </a:r>
            <a:r>
              <a:rPr lang="pt-BR" sz="1800"/>
              <a:t>o </a:t>
            </a:r>
            <a:r>
              <a:rPr lang="ja-JP" altLang="pt-BR" sz="1800">
                <a:solidFill>
                  <a:srgbClr val="FF0000"/>
                </a:solidFill>
              </a:rPr>
              <a:t>善</a:t>
            </a:r>
            <a:r>
              <a:rPr lang="ja-JP" altLang="pt-BR" sz="1800" dirty="0">
                <a:solidFill>
                  <a:srgbClr val="FF0000"/>
                </a:solidFill>
              </a:rPr>
              <a:t>・</a:t>
            </a:r>
            <a:r>
              <a:rPr lang="pt-BR" sz="1800" i="1" dirty="0">
                <a:solidFill>
                  <a:srgbClr val="FF0000"/>
                </a:solidFill>
              </a:rPr>
              <a:t>zen</a:t>
            </a:r>
            <a:r>
              <a:rPr lang="pt-BR" sz="1800" dirty="0"/>
              <a:t>, virtude ou bem. </a:t>
            </a:r>
            <a:r>
              <a:rPr lang="pt-BR" sz="1800" i="1" dirty="0"/>
              <a:t>Kaizen</a:t>
            </a:r>
            <a:r>
              <a:rPr lang="pt-BR" sz="1800" dirty="0"/>
              <a:t> é uma filosofia japonesa que acredita na melhoria contínua, onde tudo pode ser aprimorado através de pequenos ajustes que se transformarão em grandes mudanças. O </a:t>
            </a:r>
            <a:r>
              <a:rPr lang="pt-BR" sz="1800" i="1" dirty="0"/>
              <a:t>kaizen</a:t>
            </a:r>
            <a:r>
              <a:rPr lang="pt-BR" sz="1800" dirty="0"/>
              <a:t> foi implementado pela primeira vez em várias empresas japonesas depois da Segunda Guerra Mundial. Desde então, o </a:t>
            </a:r>
            <a:r>
              <a:rPr lang="pt-BR" sz="1800" i="1" dirty="0"/>
              <a:t>kaizen</a:t>
            </a:r>
            <a:r>
              <a:rPr lang="pt-BR" sz="1800" dirty="0"/>
              <a:t> espalhou-se por todo o mundo. </a:t>
            </a:r>
            <a:r>
              <a:rPr lang="pt-BR" sz="1800" i="1" dirty="0" err="1"/>
              <a:t>Masaaki</a:t>
            </a:r>
            <a:r>
              <a:rPr lang="pt-BR" sz="1800" dirty="0"/>
              <a:t> </a:t>
            </a:r>
            <a:r>
              <a:rPr lang="pt-BR" sz="1800" i="1" dirty="0" err="1"/>
              <a:t>Imai</a:t>
            </a:r>
            <a:r>
              <a:rPr lang="pt-BR" sz="1800" dirty="0"/>
              <a:t>, Fundador de </a:t>
            </a:r>
            <a:r>
              <a:rPr lang="pt-BR" sz="1800" i="1" dirty="0"/>
              <a:t>Kaizen</a:t>
            </a:r>
            <a:r>
              <a:rPr lang="pt-BR" sz="1800" dirty="0"/>
              <a:t> </a:t>
            </a:r>
            <a:r>
              <a:rPr lang="pt-BR" sz="1800" dirty="0" err="1"/>
              <a:t>Institute</a:t>
            </a:r>
            <a:r>
              <a:rPr lang="pt-BR" sz="1800" dirty="0"/>
              <a:t> disse que </a:t>
            </a:r>
            <a:r>
              <a:rPr lang="pt-BR" sz="1800" i="1" dirty="0"/>
              <a:t>Kaizen</a:t>
            </a:r>
            <a:r>
              <a:rPr lang="pt-BR" sz="1800" dirty="0"/>
              <a:t> significa melhoria contínua. Este conceito, significa também melhoria contínua na vida pessoal, social e profissional. Quando aplicado no local de trabalho, </a:t>
            </a:r>
            <a:r>
              <a:rPr lang="pt-BR" sz="1800" i="1" dirty="0"/>
              <a:t>Kaizen</a:t>
            </a:r>
            <a:r>
              <a:rPr lang="pt-BR" sz="1800" dirty="0"/>
              <a:t> significa melhoria contínua envolvendo todos – administração e restantes colaboradores.</a:t>
            </a:r>
            <a:endParaRPr lang="pt-BR" dirty="0"/>
          </a:p>
        </p:txBody>
      </p:sp>
    </p:spTree>
    <p:extLst>
      <p:ext uri="{BB962C8B-B14F-4D97-AF65-F5344CB8AC3E}">
        <p14:creationId xmlns:p14="http://schemas.microsoft.com/office/powerpoint/2010/main" val="2987852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61570EF-787E-6A68-09F9-211D9B0D4501}"/>
              </a:ext>
            </a:extLst>
          </p:cNvPr>
          <p:cNvSpPr txBox="1"/>
          <p:nvPr/>
        </p:nvSpPr>
        <p:spPr>
          <a:xfrm>
            <a:off x="231289" y="376081"/>
            <a:ext cx="8525435" cy="400110"/>
          </a:xfrm>
          <a:prstGeom prst="rect">
            <a:avLst/>
          </a:prstGeom>
          <a:noFill/>
        </p:spPr>
        <p:txBody>
          <a:bodyPr wrap="square">
            <a:spAutoFit/>
          </a:bodyPr>
          <a:lstStyle/>
          <a:p>
            <a:r>
              <a:rPr lang="pt-BR" sz="2000" b="1">
                <a:solidFill>
                  <a:srgbClr val="000000"/>
                </a:solidFill>
                <a:highlight>
                  <a:srgbClr val="FFFF00"/>
                </a:highlight>
                <a:latin typeface="Verdana" panose="020B0604030504040204" pitchFamily="34" charset="0"/>
                <a:ea typeface="Meiryo" panose="020B0604030504040204" pitchFamily="34" charset="-128"/>
              </a:rPr>
              <a:t>P.256</a:t>
            </a:r>
            <a:r>
              <a:rPr lang="ja-JP" altLang="pt-BR" sz="2000" b="1">
                <a:solidFill>
                  <a:srgbClr val="000000"/>
                </a:solidFill>
                <a:highlight>
                  <a:srgbClr val="FFFF00"/>
                </a:highlight>
                <a:latin typeface="Verdana" panose="020B0604030504040204" pitchFamily="34" charset="0"/>
                <a:ea typeface="Meiryo" panose="020B0604030504040204" pitchFamily="34" charset="-128"/>
              </a:rPr>
              <a:t>・</a:t>
            </a:r>
            <a:r>
              <a:rPr lang="pt-BR" sz="2000" b="1">
                <a:solidFill>
                  <a:srgbClr val="000000"/>
                </a:solidFill>
                <a:highlight>
                  <a:srgbClr val="FFFF00"/>
                </a:highlight>
                <a:latin typeface="Verdana" panose="020B0604030504040204" pitchFamily="34" charset="0"/>
                <a:ea typeface="Meiryo" panose="020B0604030504040204" pitchFamily="34" charset="-128"/>
              </a:rPr>
              <a:t>A alegria do seu entorno é a sua própria felicidade </a:t>
            </a:r>
          </a:p>
        </p:txBody>
      </p:sp>
      <p:sp>
        <p:nvSpPr>
          <p:cNvPr id="5" name="CaixaDeTexto 4">
            <a:extLst>
              <a:ext uri="{FF2B5EF4-FFF2-40B4-BE49-F238E27FC236}">
                <a16:creationId xmlns:a16="http://schemas.microsoft.com/office/drawing/2014/main" id="{961521B3-B101-9B5E-3444-7CDDC426F21A}"/>
              </a:ext>
            </a:extLst>
          </p:cNvPr>
          <p:cNvSpPr txBox="1"/>
          <p:nvPr/>
        </p:nvSpPr>
        <p:spPr>
          <a:xfrm>
            <a:off x="231289" y="1145397"/>
            <a:ext cx="8681422" cy="4300023"/>
          </a:xfrm>
          <a:prstGeom prst="rect">
            <a:avLst/>
          </a:prstGeom>
          <a:noFill/>
        </p:spPr>
        <p:txBody>
          <a:bodyPr wrap="square">
            <a:spAutoFit/>
          </a:bodyPr>
          <a:lstStyle>
            <a:defPPr>
              <a:defRPr lang="en-US"/>
            </a:defPPr>
            <a:lvl1pPr algn="just">
              <a:lnSpc>
                <a:spcPts val="2700"/>
              </a:lnSpc>
              <a:defRPr sz="2000">
                <a:solidFill>
                  <a:srgbClr val="000000"/>
                </a:solidFill>
                <a:effectLst/>
                <a:latin typeface="Verdana" panose="020B0604030504040204" pitchFamily="34" charset="0"/>
                <a:ea typeface="Meiryo" panose="020B0604030504040204" pitchFamily="34" charset="-128"/>
                <a:cs typeface="Meiryo" panose="020B0604030504040204" pitchFamily="34" charset="-128"/>
              </a:defRPr>
            </a:lvl1pPr>
          </a:lstStyle>
          <a:p>
            <a:r>
              <a:rPr lang="pt-BR"/>
              <a:t>Cada pessoa vive ativamente rumo ao grande objetivo da vida chamado “felicidade”. No entanto, ao perseguirmos demais a “nossa própria felicidade”, podemos nos esquecer de dar a devida atenção aos outros. Nesses momentos, devemos dar um passo adiante e tomar a iniciativa de “promover a alegria ao entorno”, mesmo que isso signifique “fazer sacrifícios”.</a:t>
            </a:r>
          </a:p>
          <a:p>
            <a:r>
              <a:rPr lang="pt-BR"/>
              <a:t>“Fazer sacrifícios” poderá parecer que terá desvantagem ou prejuízo. No entanto, se você se esforçar para promover a alegria das pessoas do seu entorno, essas se tornarão “felizes”, e você, cercado por essas pessoas felizes, também se tornará “feliz”. Além disso, pessoas que lhe apoiam e colaboram, certamente aparecerão. É por isso que existem provérbios e expressões como “Sua bondade, no final será recompensada” </a:t>
            </a:r>
            <a:r>
              <a:rPr lang="pt-BR" baseline="30000">
                <a:solidFill>
                  <a:srgbClr val="FF0000"/>
                </a:solidFill>
                <a:highlight>
                  <a:srgbClr val="FFFF00"/>
                </a:highlight>
              </a:rPr>
              <a:t>(1) </a:t>
            </a:r>
            <a:r>
              <a:rPr lang="pt-BR"/>
              <a:t>ou “perder agora para ganhar depois” </a:t>
            </a:r>
            <a:r>
              <a:rPr lang="pt-BR" baseline="30000">
                <a:solidFill>
                  <a:srgbClr val="FF0000"/>
                </a:solidFill>
                <a:highlight>
                  <a:srgbClr val="FFFF00"/>
                </a:highlight>
              </a:rPr>
              <a:t>(2).</a:t>
            </a:r>
          </a:p>
        </p:txBody>
      </p:sp>
    </p:spTree>
    <p:extLst>
      <p:ext uri="{BB962C8B-B14F-4D97-AF65-F5344CB8AC3E}">
        <p14:creationId xmlns:p14="http://schemas.microsoft.com/office/powerpoint/2010/main" val="2648150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827FC28-EE4D-FAF5-92D7-EC7FCB11A37F}"/>
              </a:ext>
            </a:extLst>
          </p:cNvPr>
          <p:cNvSpPr txBox="1"/>
          <p:nvPr/>
        </p:nvSpPr>
        <p:spPr>
          <a:xfrm>
            <a:off x="139849" y="271230"/>
            <a:ext cx="8864301" cy="5268750"/>
          </a:xfrm>
          <a:prstGeom prst="rect">
            <a:avLst/>
          </a:prstGeom>
          <a:noFill/>
        </p:spPr>
        <p:txBody>
          <a:bodyPr wrap="square">
            <a:spAutoFit/>
          </a:bodyPr>
          <a:lstStyle>
            <a:defPPr>
              <a:defRPr lang="en-US"/>
            </a:defPPr>
            <a:lvl1pPr algn="just">
              <a:lnSpc>
                <a:spcPts val="2700"/>
              </a:lnSpc>
              <a:defRPr sz="2000">
                <a:solidFill>
                  <a:srgbClr val="000000"/>
                </a:solidFill>
                <a:effectLst/>
                <a:latin typeface="Verdana" panose="020B0604030504040204" pitchFamily="34" charset="0"/>
                <a:ea typeface="Meiryo" panose="020B0604030504040204" pitchFamily="34" charset="-128"/>
                <a:cs typeface="Meiryo" panose="020B0604030504040204" pitchFamily="34" charset="-128"/>
              </a:defRPr>
            </a:lvl1pPr>
          </a:lstStyle>
          <a:p>
            <a:r>
              <a:rPr lang="pt-BR"/>
              <a:t>O importante é direcionar o seu coração, não para uma “vida melhor” </a:t>
            </a:r>
            <a:r>
              <a:rPr lang="pt-BR" baseline="30000">
                <a:solidFill>
                  <a:srgbClr val="FF0000"/>
                </a:solidFill>
                <a:highlight>
                  <a:srgbClr val="FFFF00"/>
                </a:highlight>
              </a:rPr>
              <a:t>(3) </a:t>
            </a:r>
            <a:r>
              <a:rPr lang="pt-BR"/>
              <a:t>de si mesmo, mas para uma “vida melhor” </a:t>
            </a:r>
            <a:r>
              <a:rPr lang="pt-BR" baseline="30000">
                <a:solidFill>
                  <a:srgbClr val="FF0000"/>
                </a:solidFill>
                <a:highlight>
                  <a:srgbClr val="FFFF00"/>
                </a:highlight>
              </a:rPr>
              <a:t>(4) </a:t>
            </a:r>
            <a:r>
              <a:rPr lang="pt-BR"/>
              <a:t>que proporcione a alegria para as demais pessoas. (Número 475)</a:t>
            </a:r>
          </a:p>
          <a:p>
            <a:r>
              <a:rPr lang="pt-BR"/>
              <a:t> </a:t>
            </a:r>
          </a:p>
          <a:p>
            <a:endParaRPr lang="pt-BR"/>
          </a:p>
          <a:p>
            <a:r>
              <a:rPr lang="pt-BR"/>
              <a:t> </a:t>
            </a:r>
          </a:p>
          <a:p>
            <a:r>
              <a:rPr lang="pt-BR" baseline="30000">
                <a:solidFill>
                  <a:srgbClr val="FF0000"/>
                </a:solidFill>
                <a:highlight>
                  <a:srgbClr val="FFFF00"/>
                </a:highlight>
              </a:rPr>
              <a:t>(2)</a:t>
            </a:r>
            <a:r>
              <a:rPr lang="ja-JP" altLang="pt-BR" sz="1800"/>
              <a:t>「損して得取れ」</a:t>
            </a:r>
            <a:r>
              <a:rPr lang="pt-BR" sz="1800"/>
              <a:t> = Expressão que tem os seguintes significados: (i) perder agora para ganhar depois (ii) Você perderá a curto prazo, mas isso resultará numa vantagem a longo prazo (iii) Não se concentre nas perdas imediatas, mas sim, na garantia de lucros futuros.</a:t>
            </a:r>
          </a:p>
          <a:p>
            <a:endParaRPr lang="pt-BR" sz="1800"/>
          </a:p>
          <a:p>
            <a:r>
              <a:rPr lang="pt-BR" baseline="30000">
                <a:solidFill>
                  <a:srgbClr val="FF0000"/>
                </a:solidFill>
                <a:highlight>
                  <a:srgbClr val="FFFF00"/>
                </a:highlight>
              </a:rPr>
              <a:t>(3)</a:t>
            </a:r>
            <a:r>
              <a:rPr lang="ja-JP" altLang="pt-BR"/>
              <a:t>「</a:t>
            </a:r>
            <a:r>
              <a:rPr lang="ja-JP" altLang="pt-BR" sz="1800"/>
              <a:t>よい生活」</a:t>
            </a:r>
            <a:r>
              <a:rPr lang="pt-BR" sz="1800"/>
              <a:t> = “Uma vida melhor” (no sentido de estilo de vida cotidiano)</a:t>
            </a:r>
          </a:p>
          <a:p>
            <a:endParaRPr lang="pt-BR" sz="1800"/>
          </a:p>
          <a:p>
            <a:r>
              <a:rPr lang="pt-BR" baseline="30000">
                <a:solidFill>
                  <a:srgbClr val="FF0000"/>
                </a:solidFill>
                <a:highlight>
                  <a:srgbClr val="FFFF00"/>
                </a:highlight>
              </a:rPr>
              <a:t>(4)</a:t>
            </a:r>
            <a:r>
              <a:rPr lang="ja-JP" altLang="pt-BR" sz="1800"/>
              <a:t>「よい人生」</a:t>
            </a:r>
            <a:r>
              <a:rPr lang="pt-BR" sz="1800"/>
              <a:t> = “Uma vida melhor” (no sentido de existência completa)</a:t>
            </a:r>
            <a:endParaRPr lang="pt-BR"/>
          </a:p>
        </p:txBody>
      </p:sp>
    </p:spTree>
    <p:extLst>
      <p:ext uri="{BB962C8B-B14F-4D97-AF65-F5344CB8AC3E}">
        <p14:creationId xmlns:p14="http://schemas.microsoft.com/office/powerpoint/2010/main" val="3755523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5536A1E-76A4-D42C-5103-390560F4EE68}"/>
              </a:ext>
            </a:extLst>
          </p:cNvPr>
          <p:cNvSpPr txBox="1"/>
          <p:nvPr/>
        </p:nvSpPr>
        <p:spPr>
          <a:xfrm>
            <a:off x="166742" y="73515"/>
            <a:ext cx="4572000" cy="461665"/>
          </a:xfrm>
          <a:prstGeom prst="rect">
            <a:avLst/>
          </a:prstGeom>
          <a:noFill/>
        </p:spPr>
        <p:txBody>
          <a:bodyPr wrap="square">
            <a:spAutoFit/>
          </a:bodyPr>
          <a:lstStyle/>
          <a:p>
            <a:r>
              <a:rPr lang="pt-BR" sz="2400" b="1">
                <a:effectLst/>
                <a:highlight>
                  <a:srgbClr val="FFFF00"/>
                </a:highlight>
                <a:latin typeface="Verdana" panose="020B0604030504040204" pitchFamily="34" charset="0"/>
                <a:ea typeface="Meiryo" panose="020B0604030504040204" pitchFamily="34" charset="-128"/>
                <a:cs typeface="Meiryo" panose="020B0604030504040204" pitchFamily="34" charset="-128"/>
              </a:rPr>
              <a:t>5. Complementos</a:t>
            </a:r>
            <a:r>
              <a:rPr lang="pt-BR" sz="2400" b="1" i="1">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endParaRPr lang="pt-BR" sz="2400"/>
          </a:p>
        </p:txBody>
      </p:sp>
      <p:sp>
        <p:nvSpPr>
          <p:cNvPr id="5" name="CaixaDeTexto 4">
            <a:extLst>
              <a:ext uri="{FF2B5EF4-FFF2-40B4-BE49-F238E27FC236}">
                <a16:creationId xmlns:a16="http://schemas.microsoft.com/office/drawing/2014/main" id="{63B6DEC3-785D-DD33-1718-FF02B9871674}"/>
              </a:ext>
            </a:extLst>
          </p:cNvPr>
          <p:cNvSpPr txBox="1"/>
          <p:nvPr/>
        </p:nvSpPr>
        <p:spPr>
          <a:xfrm>
            <a:off x="209774" y="1020198"/>
            <a:ext cx="8724452" cy="5749587"/>
          </a:xfrm>
          <a:prstGeom prst="rect">
            <a:avLst/>
          </a:prstGeom>
          <a:noFill/>
        </p:spPr>
        <p:txBody>
          <a:bodyPr wrap="square">
            <a:spAutoFit/>
          </a:bodyPr>
          <a:lstStyle/>
          <a:p>
            <a:pPr algn="just">
              <a:lnSpc>
                <a:spcPts val="2800"/>
              </a:lnSpc>
              <a:spcAft>
                <a:spcPts val="600"/>
              </a:spcAft>
              <a:buNone/>
            </a:pP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5.1. De </a:t>
            </a:r>
            <a:r>
              <a:rPr lang="pt-BR" sz="2000" b="1" i="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Chibusa Hiroike</a:t>
            </a: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Salvar as pessoas</a:t>
            </a:r>
            <a:r>
              <a:rPr lang="pt-BR" sz="20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ts val="2800"/>
              </a:lnSpc>
              <a:spcAft>
                <a:spcPts val="1800"/>
              </a:spcAft>
              <a:buNone/>
            </a:pP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Salvar as pessoas não é a base da moralidade. Isso é um </a:t>
            </a:r>
            <a:r>
              <a:rPr lang="pt-BR" sz="20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processo</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(o caminho pelo qual as coisas avançam; sequência de fatos ou operações rumo a uma direção)</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O objetivo final das práticas morais é a busca da perfeição do seu próprio caráter;</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é a própria pessoa alcançar a sua salvação. </a:t>
            </a: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Para aperfeiçoar o seu próprio caráter, é preciso se esforçar em salvar os outros</a:t>
            </a:r>
            <a:r>
              <a:rPr lang="pt-BR" sz="20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Sem isso, não será possível conseguir a sua própria salvação.</a:t>
            </a:r>
            <a:endParaRPr lang="pt-BR" sz="24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endParaRPr>
          </a:p>
          <a:p>
            <a:pPr algn="just">
              <a:lnSpc>
                <a:spcPts val="2800"/>
              </a:lnSpc>
              <a:spcAft>
                <a:spcPts val="600"/>
              </a:spcAft>
            </a:pP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É imprescindível “</a:t>
            </a:r>
            <a:r>
              <a:rPr lang="pt-BR" sz="20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enfrentar diversas situações</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2000" baseline="3000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das pessoas, </a:t>
            </a: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esforçar-se para concretizar a felicidade para o grande número de pessoas, salvá-las espiritualmente, e somente então poderá construir o seu próprio caráter</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É claro que sofrimentos e dificuldades são inevitáveis, e em qualquer situação, deve-se praticar a autorreflexão e prosseguir, com o espírito de sinceridade e benevolência. </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799776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7C7CCE1-DB8C-2F75-3DD7-C04B26A6E1B6}"/>
              </a:ext>
            </a:extLst>
          </p:cNvPr>
          <p:cNvSpPr txBox="1"/>
          <p:nvPr/>
        </p:nvSpPr>
        <p:spPr>
          <a:xfrm>
            <a:off x="236668" y="81618"/>
            <a:ext cx="8659907" cy="1876732"/>
          </a:xfrm>
          <a:prstGeom prst="rect">
            <a:avLst/>
          </a:prstGeom>
          <a:noFill/>
        </p:spPr>
        <p:txBody>
          <a:bodyPr wrap="square">
            <a:spAutoFit/>
          </a:bodyPr>
          <a:lstStyle>
            <a:defPPr>
              <a:defRPr lang="en-US"/>
            </a:defPPr>
            <a:lvl1pPr algn="just">
              <a:lnSpc>
                <a:spcPts val="2800"/>
              </a:lnSpc>
              <a:spcAft>
                <a:spcPts val="600"/>
              </a:spcAft>
              <a:buNone/>
              <a:defRP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defRPr>
            </a:lvl1pPr>
          </a:lstStyle>
          <a:p>
            <a:pPr>
              <a:lnSpc>
                <a:spcPct val="150000"/>
              </a:lnSpc>
            </a:pPr>
            <a:r>
              <a:rPr lang="pt-BR" b="0"/>
              <a:t>Ao fazer isso, sem que se perceba, gradualmente o seu caráter vai-se elevar. E, de acordo com o estágio evolutivo de sua virtude – que é baseado nesse caráter –, a outra pessoa também encontrará a salvação. </a:t>
            </a:r>
          </a:p>
        </p:txBody>
      </p:sp>
      <p:sp>
        <p:nvSpPr>
          <p:cNvPr id="5" name="CaixaDeTexto 4">
            <a:extLst>
              <a:ext uri="{FF2B5EF4-FFF2-40B4-BE49-F238E27FC236}">
                <a16:creationId xmlns:a16="http://schemas.microsoft.com/office/drawing/2014/main" id="{FA597854-90AF-078F-94CB-3117A3DDCFBC}"/>
              </a:ext>
            </a:extLst>
          </p:cNvPr>
          <p:cNvSpPr txBox="1"/>
          <p:nvPr/>
        </p:nvSpPr>
        <p:spPr>
          <a:xfrm>
            <a:off x="1463040" y="1958350"/>
            <a:ext cx="7519595" cy="646331"/>
          </a:xfrm>
          <a:prstGeom prst="rect">
            <a:avLst/>
          </a:prstGeom>
          <a:noFill/>
        </p:spPr>
        <p:txBody>
          <a:bodyPr wrap="square">
            <a:spAutoFit/>
          </a:bodyPr>
          <a:lstStyle/>
          <a:p>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Fonte: “Vidas eternas”, de </a:t>
            </a:r>
            <a:r>
              <a:rPr lang="pt-BR" sz="18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Chibusa Hiroike</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ago-1967, pág. 87, artigo originalmente publicado na revista Reirou de ago-1967</a:t>
            </a:r>
            <a:endParaRPr lang="pt-BR"/>
          </a:p>
        </p:txBody>
      </p:sp>
      <p:sp>
        <p:nvSpPr>
          <p:cNvPr id="4" name="CaixaDeTexto 3">
            <a:extLst>
              <a:ext uri="{FF2B5EF4-FFF2-40B4-BE49-F238E27FC236}">
                <a16:creationId xmlns:a16="http://schemas.microsoft.com/office/drawing/2014/main" id="{0D376BE0-1A57-D449-A0A8-36BCBFFDCE9D}"/>
              </a:ext>
            </a:extLst>
          </p:cNvPr>
          <p:cNvSpPr txBox="1"/>
          <p:nvPr/>
        </p:nvSpPr>
        <p:spPr>
          <a:xfrm>
            <a:off x="236668" y="3129936"/>
            <a:ext cx="8380206" cy="3539430"/>
          </a:xfrm>
          <a:prstGeom prst="rect">
            <a:avLst/>
          </a:prstGeom>
          <a:noFill/>
        </p:spPr>
        <p:txBody>
          <a:bodyPr wrap="square" rtlCol="0">
            <a:spAutoFit/>
          </a:bodyPr>
          <a:lstStyle/>
          <a:p>
            <a:r>
              <a:rPr lang="pt-BR" sz="2000" b="1">
                <a:highlight>
                  <a:srgbClr val="FFFF00"/>
                </a:highlight>
                <a:latin typeface="Verdana" panose="020B0604030504040204" pitchFamily="34" charset="0"/>
                <a:ea typeface="Verdana" panose="020B0604030504040204" pitchFamily="34" charset="0"/>
              </a:rPr>
              <a:t>Ou seja: </a:t>
            </a:r>
          </a:p>
          <a:p>
            <a:pPr algn="just"/>
            <a:r>
              <a:rPr lang="pt-BR" sz="2000">
                <a:latin typeface="Verdana" panose="020B0604030504040204" pitchFamily="34" charset="0"/>
                <a:ea typeface="Verdana" panose="020B0604030504040204" pitchFamily="34" charset="0"/>
              </a:rPr>
              <a:t>Quando a máxima diz que “... a finalidade não é a salvação dos outros, mas ajudar a si mesmo” está – na verdade – tratando de explicar a lei da causa e efeito, como enfatizado no texto acima:</a:t>
            </a:r>
          </a:p>
          <a:p>
            <a:pPr lvl="1" algn="just"/>
            <a:r>
              <a:rPr lang="pt-BR" sz="2000" b="1">
                <a:effectLst/>
                <a:highlight>
                  <a:srgbClr val="FFFF00"/>
                </a:highlight>
                <a:latin typeface="Verdana" panose="020B0604030504040204" pitchFamily="34" charset="0"/>
                <a:ea typeface="Meiryo" panose="020B0604030504040204" pitchFamily="34" charset="-128"/>
                <a:cs typeface="Meiryo" panose="020B0604030504040204" pitchFamily="34" charset="-128"/>
              </a:rPr>
              <a:t>... Para aperfeiçoar o seu próprio caráter, é preciso se esforçar em salvar os outros</a:t>
            </a:r>
            <a:r>
              <a:rPr lang="pt-BR" sz="2400" b="1">
                <a:effectLst/>
                <a:highlight>
                  <a:srgbClr val="FFFF00"/>
                </a:highlight>
                <a:latin typeface="Verdana" panose="020B0604030504040204" pitchFamily="34" charset="0"/>
                <a:ea typeface="Verdana" panose="020B0604030504040204" pitchFamily="34" charset="0"/>
                <a:cs typeface="Meiryo" panose="020B0604030504040204" pitchFamily="34" charset="-128"/>
              </a:rPr>
              <a:t>.</a:t>
            </a:r>
          </a:p>
          <a:p>
            <a:pPr lvl="1" algn="just"/>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esforçar-se para concretizar a felicidade para o grande número de pessoas, salvá-las espiritualmente, e somente então poderá construir o seu próprio caráter.</a:t>
            </a:r>
            <a:r>
              <a:rPr lang="pt-BR" sz="200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552733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0960951-41F0-3D5E-9B94-36D64FAD88E7}"/>
              </a:ext>
            </a:extLst>
          </p:cNvPr>
          <p:cNvSpPr txBox="1"/>
          <p:nvPr/>
        </p:nvSpPr>
        <p:spPr>
          <a:xfrm>
            <a:off x="225910" y="402845"/>
            <a:ext cx="8692179" cy="5789405"/>
          </a:xfrm>
          <a:prstGeom prst="rect">
            <a:avLst/>
          </a:prstGeom>
          <a:noFill/>
        </p:spPr>
        <p:txBody>
          <a:bodyPr wrap="square">
            <a:spAutoFit/>
          </a:bodyPr>
          <a:lstStyle/>
          <a:p>
            <a:pPr algn="just">
              <a:lnSpc>
                <a:spcPts val="2600"/>
              </a:lnSpc>
              <a:spcAft>
                <a:spcPts val="1000"/>
              </a:spcAft>
              <a:buNone/>
            </a:pPr>
            <a:r>
              <a:rPr lang="pt-BR" sz="1600" baseline="3000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 </a:t>
            </a:r>
            <a:r>
              <a:rPr lang="ja-JP" sz="1600" b="1">
                <a:effectLst/>
                <a:ea typeface="Meiryo" panose="020B0604030504040204" pitchFamily="34" charset="-128"/>
                <a:cs typeface="Meiryo" panose="020B0604030504040204" pitchFamily="34" charset="-128"/>
              </a:rPr>
              <a:t>他流試合 </a:t>
            </a:r>
            <a:r>
              <a:rPr lang="pt-BR" sz="1800" b="1">
                <a:effectLst/>
                <a:latin typeface="Meiryo" panose="020B0604030504040204" pitchFamily="34" charset="-128"/>
                <a:cs typeface="Meiryo" panose="020B0604030504040204" pitchFamily="34" charset="-128"/>
              </a:rPr>
              <a:t>– </a:t>
            </a:r>
            <a:r>
              <a:rPr lang="pt-BR" sz="1800" b="1" i="1">
                <a:effectLst/>
                <a:latin typeface="Meiryo" panose="020B0604030504040204" pitchFamily="34" charset="-128"/>
                <a:cs typeface="Meiryo" panose="020B0604030504040204" pitchFamily="34" charset="-128"/>
              </a:rPr>
              <a:t>Taryu Jiai</a:t>
            </a:r>
            <a:r>
              <a:rPr lang="pt-BR" b="1" i="1">
                <a:latin typeface="Meiryo" panose="020B0604030504040204" pitchFamily="34" charset="-128"/>
                <a:cs typeface="Meiryo" panose="020B0604030504040204" pitchFamily="34" charset="-128"/>
              </a:rPr>
              <a:t>.</a:t>
            </a:r>
            <a:r>
              <a:rPr lang="pt-BR" sz="1800">
                <a:solidFill>
                  <a:srgbClr val="000000"/>
                </a:solidFill>
                <a:effectLst/>
                <a:latin typeface="Meiryo" panose="020B0604030504040204" pitchFamily="34" charset="-128"/>
                <a:ea typeface="Meiryo" panose="020B0604030504040204" pitchFamily="34" charset="-128"/>
                <a:cs typeface="Meiryo" panose="020B0604030504040204" pitchFamily="34" charset="-128"/>
              </a:rPr>
              <a:t> </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Existe uma expressão japonesa chamada “</a:t>
            </a:r>
            <a:r>
              <a:rPr lang="pt-BR" sz="18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taryū-jiai</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Segundo o dicionário </a:t>
            </a:r>
            <a:r>
              <a:rPr lang="ja-JP"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広辞苑・</a:t>
            </a:r>
            <a:r>
              <a:rPr lang="pt-BR" sz="18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Kōjien</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seu significado original é “um combate com alguém de uma escola ou estilo diferente”, mas atualmente, no mundo dos negócios, não é raro vê-la usada com o sentido de “intercâmbio, debate ou competição amistosa com pessoas de outras áreas”. Em suma, a ideia é que, ao se envolver em uma troca dinâmica de ideias com pessoas até então desconhecidas, essa interação por si só se torne um estímulo positivo para o crescimento do próprio indivíduo. Isso não se limita apenas ao mundo dos negócios; nos estudos ou nos hobbies também, parece ser uma estratégia eficaz, especialmente quando nos encontramos num beco sem saída.</a:t>
            </a:r>
          </a:p>
          <a:p>
            <a:pPr algn="just">
              <a:lnSpc>
                <a:spcPts val="2600"/>
              </a:lnSpc>
              <a:spcAft>
                <a:spcPts val="1000"/>
              </a:spcAft>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Assim, literalmente significa Competição/luta/prova/combate entre diferentes escolas/estilos (isso, na época dos samurais, ocorria entre diferentes escolas de esgrima/kendô). </a:t>
            </a:r>
          </a:p>
          <a:p>
            <a:pPr algn="just">
              <a:lnSpc>
                <a:spcPts val="2600"/>
              </a:lnSpc>
              <a:spcAft>
                <a:spcPts val="1000"/>
              </a:spcAft>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No caso presente, traduziu-se como “</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enfrentar diversas situações</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p>
          <a:p>
            <a:pPr>
              <a:lnSpc>
                <a:spcPts val="2600"/>
              </a:lnSpc>
              <a:buNone/>
            </a:pPr>
            <a:endParaRPr lang="pt-BR"/>
          </a:p>
        </p:txBody>
      </p:sp>
    </p:spTree>
    <p:extLst>
      <p:ext uri="{BB962C8B-B14F-4D97-AF65-F5344CB8AC3E}">
        <p14:creationId xmlns:p14="http://schemas.microsoft.com/office/powerpoint/2010/main" val="1242290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4E4E406-3EC1-FA73-D3F1-A5FFB959AB7D}"/>
              </a:ext>
            </a:extLst>
          </p:cNvPr>
          <p:cNvSpPr txBox="1"/>
          <p:nvPr/>
        </p:nvSpPr>
        <p:spPr>
          <a:xfrm>
            <a:off x="387275" y="231044"/>
            <a:ext cx="8369449" cy="3873240"/>
          </a:xfrm>
          <a:prstGeom prst="rect">
            <a:avLst/>
          </a:prstGeom>
          <a:noFill/>
        </p:spPr>
        <p:txBody>
          <a:bodyPr wrap="square">
            <a:spAutoFit/>
          </a:bodyPr>
          <a:lstStyle/>
          <a:p>
            <a:pPr>
              <a:lnSpc>
                <a:spcPct val="115000"/>
              </a:lnSpc>
              <a:spcAft>
                <a:spcPts val="1000"/>
              </a:spcAft>
              <a:buNone/>
            </a:pP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5.2. Prof. </a:t>
            </a:r>
            <a:r>
              <a:rPr lang="pt-BR" sz="2000" b="1" i="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Hikoji Kubota</a:t>
            </a: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Uma analogia interessante sobre esta máxima</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nSpc>
                <a:spcPct val="115000"/>
              </a:lnSpc>
              <a:spcAft>
                <a:spcPts val="1000"/>
              </a:spcAft>
              <a:buNone/>
            </a:pPr>
            <a:r>
              <a:rPr lang="pt-BR" sz="20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1000"/>
              </a:spcAft>
            </a:pP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Toalha suja com manchas difíceis de retirar. </a:t>
            </a:r>
          </a:p>
          <a:p>
            <a:pPr algn="just">
              <a:lnSpc>
                <a:spcPct val="115000"/>
              </a:lnSpc>
              <a:spcAft>
                <a:spcPts val="1000"/>
              </a:spcAft>
            </a:pP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Você se esforça em lavar, lavar, lavar. As sujeiras podem não sair, mas, vejam as suas mãos. </a:t>
            </a:r>
          </a:p>
          <a:p>
            <a:pPr algn="just">
              <a:lnSpc>
                <a:spcPct val="115000"/>
              </a:lnSpc>
              <a:spcAft>
                <a:spcPts val="1000"/>
              </a:spcAft>
            </a:pP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O foco foi “lavar a toalha” mas a consequência surge nas mãos de quem lavou. </a:t>
            </a:r>
          </a:p>
          <a:p>
            <a:pPr algn="r">
              <a:lnSpc>
                <a:spcPct val="115000"/>
              </a:lnSpc>
              <a:spcAft>
                <a:spcPts val="1000"/>
              </a:spcAft>
            </a:pPr>
            <a:r>
              <a:rPr lang="pt-BR">
                <a:solidFill>
                  <a:srgbClr val="000000"/>
                </a:solidFill>
                <a:effectLst/>
                <a:latin typeface="Meiryo" panose="020B0604030504040204" pitchFamily="34" charset="-128"/>
                <a:ea typeface="Meiryo" panose="020B0604030504040204" pitchFamily="34" charset="-128"/>
                <a:cs typeface="Meiryo" panose="020B0604030504040204" pitchFamily="34" charset="-128"/>
              </a:rPr>
              <a:t>(set/1992)</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2" name="CaixaDeTexto 1">
            <a:extLst>
              <a:ext uri="{FF2B5EF4-FFF2-40B4-BE49-F238E27FC236}">
                <a16:creationId xmlns:a16="http://schemas.microsoft.com/office/drawing/2014/main" id="{64B1E17D-E764-762D-185D-77A8C0A1D508}"/>
              </a:ext>
            </a:extLst>
          </p:cNvPr>
          <p:cNvSpPr txBox="1"/>
          <p:nvPr/>
        </p:nvSpPr>
        <p:spPr>
          <a:xfrm>
            <a:off x="387275" y="4277082"/>
            <a:ext cx="8421443" cy="2349874"/>
          </a:xfrm>
          <a:prstGeom prst="rect">
            <a:avLst/>
          </a:prstGeom>
          <a:solidFill>
            <a:schemeClr val="accent4">
              <a:lumMod val="20000"/>
              <a:lumOff val="80000"/>
            </a:schemeClr>
          </a:solidFill>
        </p:spPr>
        <p:txBody>
          <a:bodyPr wrap="square">
            <a:spAutoFit/>
          </a:bodyPr>
          <a:lstStyle/>
          <a:p>
            <a:pPr>
              <a:lnSpc>
                <a:spcPct val="150000"/>
              </a:lnSpc>
            </a:pPr>
            <a:r>
              <a:rPr lang="pt-BR" sz="20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Atenção</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Analogia com treinamento em esportes como Judô, Kendô, Karatê, boxe, tênis etc.:</a:t>
            </a:r>
          </a:p>
          <a:p>
            <a:pPr marL="285750" indent="-285750">
              <a:lnSpc>
                <a:spcPct val="150000"/>
              </a:lnSpc>
              <a:buFont typeface="Wingdings" panose="05000000000000000000" pitchFamily="2" charset="2"/>
              <a:buChar char="§"/>
            </a:pPr>
            <a:r>
              <a:rPr lang="pt-BR" sz="2000">
                <a:solidFill>
                  <a:srgbClr val="000000"/>
                </a:solidFill>
                <a:latin typeface="Verdana" panose="020B0604030504040204" pitchFamily="34" charset="0"/>
                <a:ea typeface="Meiryo" panose="020B0604030504040204" pitchFamily="34" charset="-128"/>
              </a:rPr>
              <a:t>Sem o adversário não dá para treinar; você precisa dele</a:t>
            </a:r>
          </a:p>
          <a:p>
            <a:pPr marL="285750" indent="-285750">
              <a:lnSpc>
                <a:spcPct val="150000"/>
              </a:lnSpc>
              <a:buFont typeface="Wingdings" panose="05000000000000000000" pitchFamily="2" charset="2"/>
              <a:buChar char="§"/>
            </a:pPr>
            <a:r>
              <a:rPr lang="pt-BR" sz="2000">
                <a:solidFill>
                  <a:srgbClr val="000000"/>
                </a:solidFill>
                <a:latin typeface="Verdana" panose="020B0604030504040204" pitchFamily="34" charset="0"/>
                <a:ea typeface="Meiryo" panose="020B0604030504040204" pitchFamily="34" charset="-128"/>
              </a:rPr>
              <a:t>Qto mais forte o adversário, e “apanha” dele, mais você cresce</a:t>
            </a:r>
            <a:endParaRPr lang="pt-BR" sz="2000"/>
          </a:p>
        </p:txBody>
      </p:sp>
    </p:spTree>
    <p:extLst>
      <p:ext uri="{BB962C8B-B14F-4D97-AF65-F5344CB8AC3E}">
        <p14:creationId xmlns:p14="http://schemas.microsoft.com/office/powerpoint/2010/main" val="3984865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E9E5202-D05D-E51B-578A-51914820BC08}"/>
              </a:ext>
            </a:extLst>
          </p:cNvPr>
          <p:cNvSpPr txBox="1"/>
          <p:nvPr/>
        </p:nvSpPr>
        <p:spPr>
          <a:xfrm>
            <a:off x="204395" y="218179"/>
            <a:ext cx="8702937" cy="2128340"/>
          </a:xfrm>
          <a:prstGeom prst="rect">
            <a:avLst/>
          </a:prstGeom>
          <a:noFill/>
        </p:spPr>
        <p:txBody>
          <a:bodyPr wrap="square">
            <a:spAutoFit/>
          </a:bodyPr>
          <a:lstStyle/>
          <a:p>
            <a:pPr algn="just">
              <a:lnSpc>
                <a:spcPct val="115000"/>
              </a:lnSpc>
              <a:spcAft>
                <a:spcPts val="600"/>
              </a:spcAft>
              <a:buNone/>
            </a:pP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5.3. </a:t>
            </a:r>
            <a:r>
              <a:rPr lang="pt-BR" sz="2000" b="1">
                <a:solidFill>
                  <a:srgbClr val="000000"/>
                </a:solidFill>
                <a:effectLst/>
                <a:highlight>
                  <a:srgbClr val="FFFF00"/>
                </a:highlight>
                <a:latin typeface="Verdana" panose="020B0604030504040204" pitchFamily="34" charset="0"/>
                <a:ea typeface="ＤＦＰ極太楷書体"/>
                <a:cs typeface="Meiryo" panose="020B0604030504040204" pitchFamily="34" charset="-128"/>
              </a:rPr>
              <a:t>Se você tratar bem, será bem tratado; se você amar, será amado – Sobre o fundamento da moralidade</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nSpc>
                <a:spcPct val="115000"/>
              </a:lnSpc>
              <a:spcAft>
                <a:spcPts val="600"/>
              </a:spcAft>
              <a:buNone/>
            </a:pPr>
            <a:endParaRPr lang="pt-BR" sz="1200">
              <a:solidFill>
                <a:srgbClr val="000000"/>
              </a:solidFill>
              <a:effectLst/>
              <a:latin typeface="Verdana" panose="020B0604030504040204" pitchFamily="34" charset="0"/>
              <a:ea typeface="ＤＦＰ極太楷書体"/>
              <a:cs typeface="Meiryo" panose="020B0604030504040204" pitchFamily="34" charset="-128"/>
            </a:endParaRPr>
          </a:p>
          <a:p>
            <a:pPr>
              <a:lnSpc>
                <a:spcPct val="115000"/>
              </a:lnSpc>
              <a:spcAft>
                <a:spcPts val="600"/>
              </a:spcAft>
              <a:buNone/>
            </a:pPr>
            <a:r>
              <a:rPr lang="pt-BR" sz="1200">
                <a:solidFill>
                  <a:srgbClr val="000000"/>
                </a:solidFill>
                <a:effectLst/>
                <a:latin typeface="Verdana" panose="020B0604030504040204" pitchFamily="34" charset="0"/>
                <a:ea typeface="ＤＦＰ極太楷書体"/>
                <a:cs typeface="Meiryo" panose="020B0604030504040204" pitchFamily="34" charset="-128"/>
              </a:rPr>
              <a:t>(.........)</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pPr>
            <a:r>
              <a:rPr lang="pt-BR" sz="2000">
                <a:solidFill>
                  <a:srgbClr val="000000"/>
                </a:solidFill>
                <a:effectLst/>
                <a:latin typeface="Verdana" panose="020B0604030504040204" pitchFamily="34" charset="0"/>
                <a:ea typeface="ＤＦＰ極太楷書体"/>
                <a:cs typeface="Meiryo" panose="020B0604030504040204" pitchFamily="34" charset="-128"/>
              </a:rPr>
              <a:t>Certa vez</a:t>
            </a:r>
            <a:r>
              <a:rPr lang="pt-BR" sz="2000" i="1">
                <a:solidFill>
                  <a:srgbClr val="000000"/>
                </a:solidFill>
                <a:effectLst/>
                <a:latin typeface="Verdana" panose="020B0604030504040204" pitchFamily="34" charset="0"/>
                <a:ea typeface="ＤＦＰ極太楷書体"/>
                <a:cs typeface="Meiryo" panose="020B0604030504040204" pitchFamily="34" charset="-128"/>
              </a:rPr>
              <a:t> Hiroike</a:t>
            </a:r>
            <a:r>
              <a:rPr lang="pt-BR" sz="2000">
                <a:solidFill>
                  <a:srgbClr val="000000"/>
                </a:solidFill>
                <a:effectLst/>
                <a:latin typeface="Verdana" panose="020B0604030504040204" pitchFamily="34" charset="0"/>
                <a:ea typeface="ＤＦＰ極太楷書体"/>
                <a:cs typeface="Meiryo" panose="020B0604030504040204" pitchFamily="34" charset="-128"/>
              </a:rPr>
              <a:t> disse o seguinte: “Vou ensinar-lhes uma expressão simples que mostra o fundamento da moralidade”.</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5" name="CaixaDeTexto 4">
            <a:extLst>
              <a:ext uri="{FF2B5EF4-FFF2-40B4-BE49-F238E27FC236}">
                <a16:creationId xmlns:a16="http://schemas.microsoft.com/office/drawing/2014/main" id="{2D0AA95A-64C9-D803-41F1-02B430F80CE1}"/>
              </a:ext>
            </a:extLst>
          </p:cNvPr>
          <p:cNvSpPr txBox="1"/>
          <p:nvPr/>
        </p:nvSpPr>
        <p:spPr>
          <a:xfrm>
            <a:off x="204395" y="2674793"/>
            <a:ext cx="8788998" cy="3673378"/>
          </a:xfrm>
          <a:prstGeom prst="rect">
            <a:avLst/>
          </a:prstGeom>
          <a:noFill/>
        </p:spPr>
        <p:txBody>
          <a:bodyPr wrap="square">
            <a:spAutoFit/>
          </a:bodyPr>
          <a:lstStyle/>
          <a:p>
            <a:pPr algn="just">
              <a:lnSpc>
                <a:spcPct val="115000"/>
              </a:lnSpc>
              <a:spcAft>
                <a:spcPts val="600"/>
              </a:spcAft>
              <a:buNone/>
            </a:pPr>
            <a:r>
              <a:rPr lang="pt-BR" sz="2000" dirty="0">
                <a:solidFill>
                  <a:srgbClr val="000000"/>
                </a:solidFill>
                <a:effectLst/>
                <a:latin typeface="Verdana" panose="020B0604030504040204" pitchFamily="34" charset="0"/>
                <a:ea typeface="ＤＦＰ極太楷書体"/>
                <a:cs typeface="Meiryo" panose="020B0604030504040204" pitchFamily="34" charset="-128"/>
              </a:rPr>
              <a:t>A frase foi esta: “</a:t>
            </a:r>
            <a:r>
              <a:rPr lang="pt-BR" sz="2000" i="1" dirty="0">
                <a:solidFill>
                  <a:srgbClr val="000000"/>
                </a:solidFill>
                <a:effectLst/>
                <a:latin typeface="Verdana" panose="020B0604030504040204" pitchFamily="34" charset="0"/>
                <a:ea typeface="ＤＦＰ極太楷書体"/>
                <a:cs typeface="Meiryo" panose="020B0604030504040204" pitchFamily="34" charset="-128"/>
              </a:rPr>
              <a:t>Se você tratar bem, será bem tratado; se você amar, será amado</a:t>
            </a:r>
            <a:r>
              <a:rPr lang="pt-BR" sz="2000" dirty="0">
                <a:solidFill>
                  <a:srgbClr val="000000"/>
                </a:solidFill>
                <a:effectLst/>
                <a:latin typeface="Verdana" panose="020B0604030504040204" pitchFamily="34" charset="0"/>
                <a:ea typeface="ＤＦＰ極太楷書体"/>
                <a:cs typeface="Meiryo" panose="020B0604030504040204" pitchFamily="34" charset="-128"/>
              </a:rPr>
              <a:t>”. E nos orientou explicando que esta é a base, o fundamento da moralidade. </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buNone/>
            </a:pPr>
            <a:r>
              <a:rPr lang="pt-BR" sz="2000" dirty="0">
                <a:solidFill>
                  <a:srgbClr val="000000"/>
                </a:solidFill>
                <a:effectLst/>
                <a:latin typeface="Verdana" panose="020B0604030504040204" pitchFamily="34" charset="0"/>
                <a:ea typeface="ＤＦＰ極太楷書体"/>
                <a:cs typeface="Meiryo" panose="020B0604030504040204" pitchFamily="34" charset="-128"/>
              </a:rPr>
              <a:t>Disse ainda que, com a moral comum</a:t>
            </a:r>
            <a:r>
              <a:rPr lang="pt-BR" sz="2000" i="1" dirty="0">
                <a:solidFill>
                  <a:srgbClr val="000000"/>
                </a:solidFill>
                <a:effectLst/>
                <a:latin typeface="Verdana" panose="020B0604030504040204" pitchFamily="34" charset="0"/>
                <a:ea typeface="ＤＦＰ極太楷書体"/>
                <a:cs typeface="Meiryo" panose="020B0604030504040204" pitchFamily="34" charset="-128"/>
              </a:rPr>
              <a:t> “</a:t>
            </a:r>
            <a:r>
              <a:rPr lang="pt-BR" sz="2000" b="1" i="1" dirty="0">
                <a:solidFill>
                  <a:srgbClr val="000000"/>
                </a:solidFill>
                <a:effectLst/>
                <a:latin typeface="Verdana" panose="020B0604030504040204" pitchFamily="34" charset="0"/>
                <a:ea typeface="ＤＦＰ極太楷書体"/>
                <a:cs typeface="Meiryo" panose="020B0604030504040204" pitchFamily="34" charset="-128"/>
              </a:rPr>
              <a:t>não dava para saber qual o método consistente de tratar as pessoas, de amar as pessoas</a:t>
            </a:r>
            <a:r>
              <a:rPr lang="pt-BR" sz="2000" dirty="0">
                <a:solidFill>
                  <a:srgbClr val="000000"/>
                </a:solidFill>
                <a:effectLst/>
                <a:latin typeface="Verdana" panose="020B0604030504040204" pitchFamily="34" charset="0"/>
                <a:ea typeface="ＤＦＰ極太楷書体"/>
                <a:cs typeface="Meiryo" panose="020B0604030504040204" pitchFamily="34" charset="-128"/>
              </a:rPr>
              <a:t>”. Então as pessoas se baseavam em preconceitos ou prejulgamentos como: </a:t>
            </a:r>
            <a:r>
              <a:rPr lang="pt-BR" sz="2000" b="1" dirty="0">
                <a:solidFill>
                  <a:srgbClr val="000000"/>
                </a:solidFill>
                <a:effectLst/>
                <a:latin typeface="Verdana" panose="020B0604030504040204" pitchFamily="34" charset="0"/>
                <a:ea typeface="ＤＦＰ極太楷書体"/>
                <a:cs typeface="Meiryo" panose="020B0604030504040204" pitchFamily="34" charset="-128"/>
              </a:rPr>
              <a:t>Trato bem porque eu gosto; não trato bem porque não gosto</a:t>
            </a:r>
            <a:r>
              <a:rPr lang="pt-BR" sz="2000" dirty="0">
                <a:solidFill>
                  <a:srgbClr val="000000"/>
                </a:solidFill>
                <a:effectLst/>
                <a:latin typeface="Verdana" panose="020B0604030504040204" pitchFamily="34" charset="0"/>
                <a:ea typeface="ＤＦＰ極太楷書体"/>
                <a:cs typeface="Meiryo" panose="020B0604030504040204" pitchFamily="34" charset="-128"/>
              </a:rPr>
              <a:t>. A moral suprema nos ensina que “</a:t>
            </a:r>
            <a:r>
              <a:rPr lang="pt-BR" sz="2000" b="1" dirty="0">
                <a:solidFill>
                  <a:srgbClr val="000000"/>
                </a:solidFill>
                <a:effectLst/>
                <a:latin typeface="Verdana" panose="020B0604030504040204" pitchFamily="34" charset="0"/>
                <a:ea typeface="ＤＦＰ極太楷書体"/>
                <a:cs typeface="Meiryo" panose="020B0604030504040204" pitchFamily="34" charset="-128"/>
              </a:rPr>
              <a:t>Por pior que seja uma pessoa, desenvolva em você um sentimento como se fosse o pai/mãe dessa pessoa</a:t>
            </a:r>
            <a:r>
              <a:rPr lang="pt-BR" sz="2000" dirty="0">
                <a:solidFill>
                  <a:srgbClr val="000000"/>
                </a:solidFill>
                <a:effectLst/>
                <a:latin typeface="Verdana" panose="020B0604030504040204" pitchFamily="34" charset="0"/>
                <a:ea typeface="ＤＦＰ極太楷書体"/>
                <a:cs typeface="Meiryo" panose="020B0604030504040204" pitchFamily="34" charset="-128"/>
              </a:rPr>
              <a:t>”.</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3453471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978DD0D-2062-31E3-D9D7-4DC2E01DFBA1}"/>
              </a:ext>
            </a:extLst>
          </p:cNvPr>
          <p:cNvSpPr txBox="1"/>
          <p:nvPr/>
        </p:nvSpPr>
        <p:spPr>
          <a:xfrm>
            <a:off x="247426" y="227073"/>
            <a:ext cx="8638390" cy="4523611"/>
          </a:xfrm>
          <a:prstGeom prst="rect">
            <a:avLst/>
          </a:prstGeom>
          <a:noFill/>
        </p:spPr>
        <p:txBody>
          <a:bodyPr wrap="square">
            <a:spAutoFit/>
          </a:bodyPr>
          <a:lstStyle/>
          <a:p>
            <a:pPr algn="just">
              <a:lnSpc>
                <a:spcPct val="130000"/>
              </a:lnSpc>
              <a:spcAft>
                <a:spcPts val="600"/>
              </a:spcAft>
              <a:buNone/>
            </a:pPr>
            <a:r>
              <a:rPr lang="pt-BR" sz="2000" dirty="0">
                <a:solidFill>
                  <a:srgbClr val="000000"/>
                </a:solidFill>
                <a:effectLst/>
                <a:latin typeface="Verdana" panose="020B0604030504040204" pitchFamily="34" charset="0"/>
                <a:ea typeface="ＤＦＰ極太楷書体"/>
                <a:cs typeface="Meiryo" panose="020B0604030504040204" pitchFamily="34" charset="-128"/>
              </a:rPr>
              <a:t>Disse ainda: “Aproxime-se da outra pessoa de forma a despertar nela o sentimento moral”. </a:t>
            </a:r>
            <a:r>
              <a:rPr lang="pt-BR" sz="2000" i="1" dirty="0">
                <a:solidFill>
                  <a:srgbClr val="000000"/>
                </a:solidFill>
                <a:effectLst/>
                <a:latin typeface="Verdana" panose="020B0604030504040204" pitchFamily="34" charset="0"/>
                <a:ea typeface="ＤＦＰ極太楷書体"/>
                <a:cs typeface="Meiryo" panose="020B0604030504040204" pitchFamily="34" charset="-128"/>
              </a:rPr>
              <a:t>Hiroike</a:t>
            </a:r>
            <a:r>
              <a:rPr lang="pt-BR" sz="2000" dirty="0">
                <a:solidFill>
                  <a:srgbClr val="000000"/>
                </a:solidFill>
                <a:effectLst/>
                <a:latin typeface="Verdana" panose="020B0604030504040204" pitchFamily="34" charset="0"/>
                <a:ea typeface="ＤＦＰ極太楷書体"/>
                <a:cs typeface="Meiryo" panose="020B0604030504040204" pitchFamily="34" charset="-128"/>
              </a:rPr>
              <a:t> nos ensina também que, </a:t>
            </a:r>
            <a:r>
              <a:rPr lang="pt-BR" sz="2000" b="1" dirty="0">
                <a:solidFill>
                  <a:srgbClr val="000000"/>
                </a:solidFill>
                <a:effectLst/>
                <a:highlight>
                  <a:srgbClr val="FFFF00"/>
                </a:highlight>
                <a:latin typeface="Verdana" panose="020B0604030504040204" pitchFamily="34" charset="0"/>
                <a:ea typeface="ＤＦＰ極太楷書体"/>
                <a:cs typeface="Meiryo" panose="020B0604030504040204" pitchFamily="34" charset="-128"/>
              </a:rPr>
              <a:t>mesmo que seus esforços não resultem na salvação da outra pessoa, é essa sua dedicação que vai resultar na sua salvação</a:t>
            </a:r>
            <a:r>
              <a:rPr lang="pt-BR" sz="2000" dirty="0">
                <a:solidFill>
                  <a:srgbClr val="000000"/>
                </a:solidFill>
                <a:effectLst/>
                <a:latin typeface="Verdana" panose="020B0604030504040204" pitchFamily="34" charset="0"/>
                <a:ea typeface="ＤＦＰ極太楷書体"/>
                <a:cs typeface="Meiryo" panose="020B0604030504040204" pitchFamily="34" charset="-128"/>
              </a:rPr>
              <a:t>. </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30000"/>
              </a:lnSpc>
              <a:spcAft>
                <a:spcPts val="600"/>
              </a:spcAft>
            </a:pPr>
            <a:r>
              <a:rPr lang="pt-BR" sz="2000" dirty="0">
                <a:solidFill>
                  <a:srgbClr val="000000"/>
                </a:solidFill>
                <a:effectLst/>
                <a:latin typeface="Verdana" panose="020B0604030504040204" pitchFamily="34" charset="0"/>
                <a:ea typeface="ＤＦＰ極太楷書体"/>
                <a:cs typeface="Meiryo" panose="020B0604030504040204" pitchFamily="34" charset="-128"/>
              </a:rPr>
              <a:t>Esta é a grande lei que flui por todo o universo. E esta é a essência da lei da evolução. Este espírito está registrado na máxima “benevolência, tolerância </a:t>
            </a:r>
            <a:r>
              <a:rPr lang="pt-BR" sz="1200" dirty="0">
                <a:solidFill>
                  <a:srgbClr val="000000"/>
                </a:solidFill>
                <a:effectLst/>
                <a:latin typeface="Verdana" panose="020B0604030504040204" pitchFamily="34" charset="0"/>
                <a:ea typeface="ＤＦＰ極太楷書体"/>
                <a:cs typeface="Meiryo" panose="020B0604030504040204" pitchFamily="34" charset="-128"/>
              </a:rPr>
              <a:t>(generosidade)</a:t>
            </a:r>
            <a:r>
              <a:rPr lang="pt-BR" sz="2000" dirty="0">
                <a:solidFill>
                  <a:srgbClr val="000000"/>
                </a:solidFill>
                <a:effectLst/>
                <a:latin typeface="Verdana" panose="020B0604030504040204" pitchFamily="34" charset="0"/>
                <a:ea typeface="ＤＦＰ極太楷書体"/>
                <a:cs typeface="Meiryo" panose="020B0604030504040204" pitchFamily="34" charset="-128"/>
              </a:rPr>
              <a:t> e autorreflexão”. A oração pela felicidade de outra pessoa – com dedicação, sacrifício e espírito de benevolência – vai resultar em você uma felicidade nunca imaginada.</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5" name="CaixaDeTexto 4">
            <a:extLst>
              <a:ext uri="{FF2B5EF4-FFF2-40B4-BE49-F238E27FC236}">
                <a16:creationId xmlns:a16="http://schemas.microsoft.com/office/drawing/2014/main" id="{7C143778-1984-8C56-6DA9-540548802AE1}"/>
              </a:ext>
            </a:extLst>
          </p:cNvPr>
          <p:cNvSpPr txBox="1"/>
          <p:nvPr/>
        </p:nvSpPr>
        <p:spPr>
          <a:xfrm>
            <a:off x="1559859" y="5316541"/>
            <a:ext cx="7325957" cy="923330"/>
          </a:xfrm>
          <a:prstGeom prst="rect">
            <a:avLst/>
          </a:prstGeom>
          <a:noFill/>
        </p:spPr>
        <p:txBody>
          <a:bodyPr wrap="square">
            <a:spAutoFit/>
          </a:bodyPr>
          <a:lstStyle/>
          <a:p>
            <a:pPr algn="just"/>
            <a:r>
              <a:rPr lang="pt-BR" sz="1800">
                <a:effectLst/>
                <a:latin typeface="Verdana" panose="020B0604030504040204" pitchFamily="34" charset="0"/>
                <a:ea typeface="ＤＦＰ極太楷書体"/>
                <a:cs typeface="Meiryo" panose="020B0604030504040204" pitchFamily="34" charset="-128"/>
              </a:rPr>
              <a:t>Livro: Ensinamentos de </a:t>
            </a:r>
            <a:r>
              <a:rPr lang="pt-BR" sz="1800" i="1">
                <a:effectLst/>
                <a:latin typeface="Verdana" panose="020B0604030504040204" pitchFamily="34" charset="0"/>
                <a:ea typeface="ＤＦＰ極太楷書体"/>
                <a:cs typeface="Meiryo" panose="020B0604030504040204" pitchFamily="34" charset="-128"/>
              </a:rPr>
              <a:t>Chikuro Hiroike</a:t>
            </a:r>
            <a:r>
              <a:rPr lang="pt-BR" sz="1800">
                <a:effectLst/>
                <a:latin typeface="Verdana" panose="020B0604030504040204" pitchFamily="34" charset="0"/>
                <a:ea typeface="ＤＦＰ極太楷書体"/>
                <a:cs typeface="Meiryo" panose="020B0604030504040204" pitchFamily="34" charset="-128"/>
              </a:rPr>
              <a:t>: Registro de viagens, H. Ide, págs. 156~158.     Palestra no Memorial das Termas </a:t>
            </a:r>
            <a:r>
              <a:rPr lang="pt-BR" sz="1800" i="1">
                <a:effectLst/>
                <a:latin typeface="Verdana" panose="020B0604030504040204" pitchFamily="34" charset="0"/>
                <a:ea typeface="ＤＦＰ極太楷書体"/>
                <a:cs typeface="Meiryo" panose="020B0604030504040204" pitchFamily="34" charset="-128"/>
              </a:rPr>
              <a:t>Hatake</a:t>
            </a:r>
            <a:r>
              <a:rPr lang="pt-BR" sz="1800">
                <a:effectLst/>
                <a:latin typeface="Verdana" panose="020B0604030504040204" pitchFamily="34" charset="0"/>
                <a:ea typeface="ＤＦＰ極太楷書体"/>
                <a:cs typeface="Meiryo" panose="020B0604030504040204" pitchFamily="34" charset="-128"/>
              </a:rPr>
              <a:t>, set-1992</a:t>
            </a:r>
            <a:endParaRPr lang="pt-BR"/>
          </a:p>
        </p:txBody>
      </p:sp>
    </p:spTree>
    <p:extLst>
      <p:ext uri="{BB962C8B-B14F-4D97-AF65-F5344CB8AC3E}">
        <p14:creationId xmlns:p14="http://schemas.microsoft.com/office/powerpoint/2010/main" val="61953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TOWARDS SUPREME MORALITY －An Attempt to Establish the New Science of  Moralogy 英語版『新版 道徳科学の論文』 | 千九郎, 広池 |本 | 通販 | Amazon">
            <a:extLst>
              <a:ext uri="{FF2B5EF4-FFF2-40B4-BE49-F238E27FC236}">
                <a16:creationId xmlns:a16="http://schemas.microsoft.com/office/drawing/2014/main" id="{B0C41C62-EA99-7DF2-6FF6-2F56CABB85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0" t="6453" r="3276" b="817"/>
          <a:stretch/>
        </p:blipFill>
        <p:spPr bwMode="auto">
          <a:xfrm>
            <a:off x="6710230" y="719847"/>
            <a:ext cx="2344444" cy="223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新版 道徳科学の論文【フルセット】（１冊目〜別巻・全11冊セット） | ＜道徳の本屋さん＞ モラロジーブックストア">
            <a:extLst>
              <a:ext uri="{FF2B5EF4-FFF2-40B4-BE49-F238E27FC236}">
                <a16:creationId xmlns:a16="http://schemas.microsoft.com/office/drawing/2014/main" id="{35862F5D-3B9F-62E5-A7B8-71C8D6ED5D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9" t="7478" r="4855" b="2840"/>
          <a:stretch/>
        </p:blipFill>
        <p:spPr bwMode="auto">
          <a:xfrm>
            <a:off x="2032856" y="962509"/>
            <a:ext cx="2919016" cy="1974115"/>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22">
            <a:extLst>
              <a:ext uri="{FF2B5EF4-FFF2-40B4-BE49-F238E27FC236}">
                <a16:creationId xmlns:a16="http://schemas.microsoft.com/office/drawing/2014/main" id="{0550AEDC-35A7-BC02-4191-828BEBDBE32B}"/>
              </a:ext>
            </a:extLst>
          </p:cNvPr>
          <p:cNvSpPr txBox="1"/>
          <p:nvPr/>
        </p:nvSpPr>
        <p:spPr>
          <a:xfrm>
            <a:off x="2003807" y="80076"/>
            <a:ext cx="4273841" cy="369332"/>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b="1" dirty="0">
                <a:latin typeface="Arial Nova Cond Light" panose="020B0306020202020204" pitchFamily="34" charset="0"/>
                <a:cs typeface="Arial" panose="020B0604020202020204" pitchFamily="34" charset="0"/>
              </a:rPr>
              <a:t> Tratado da Ciência da Moral, de </a:t>
            </a:r>
            <a:r>
              <a:rPr lang="pt-BR" b="1" i="1" dirty="0">
                <a:latin typeface="Arial Nova Cond Light" panose="020B0306020202020204" pitchFamily="34" charset="0"/>
                <a:cs typeface="Arial" panose="020B0604020202020204" pitchFamily="34" charset="0"/>
              </a:rPr>
              <a:t>Chikuro Hiroike</a:t>
            </a:r>
            <a:endParaRPr lang="pt-BR" sz="2400" b="1" i="1" dirty="0">
              <a:latin typeface="Arial Nova Cond Light" panose="020B0306020202020204" pitchFamily="34" charset="0"/>
              <a:cs typeface="Arial" panose="020B0604020202020204" pitchFamily="34" charset="0"/>
            </a:endParaRPr>
          </a:p>
        </p:txBody>
      </p:sp>
      <p:pic>
        <p:nvPicPr>
          <p:cNvPr id="18" name="Imagem 17" descr="Uma imagem contendo mesa, livro, comida&#10;&#10;Descrição gerada automaticamente">
            <a:extLst>
              <a:ext uri="{FF2B5EF4-FFF2-40B4-BE49-F238E27FC236}">
                <a16:creationId xmlns:a16="http://schemas.microsoft.com/office/drawing/2014/main" id="{305B806B-E71F-2393-369F-67B194E38CEB}"/>
              </a:ext>
            </a:extLst>
          </p:cNvPr>
          <p:cNvPicPr>
            <a:picLocks noChangeAspect="1"/>
          </p:cNvPicPr>
          <p:nvPr/>
        </p:nvPicPr>
        <p:blipFill rotWithShape="1">
          <a:blip r:embed="rId4">
            <a:extLst>
              <a:ext uri="{28A0092B-C50C-407E-A947-70E740481C1C}">
                <a14:useLocalDpi xmlns:a14="http://schemas.microsoft.com/office/drawing/2010/main" val="0"/>
              </a:ext>
            </a:extLst>
          </a:blip>
          <a:srcRect l="26192" t="10904" r="27765" b="10568"/>
          <a:stretch/>
        </p:blipFill>
        <p:spPr>
          <a:xfrm>
            <a:off x="100436" y="1126630"/>
            <a:ext cx="1878016" cy="1801753"/>
          </a:xfrm>
          <a:prstGeom prst="rect">
            <a:avLst/>
          </a:prstGeom>
        </p:spPr>
      </p:pic>
      <p:grpSp>
        <p:nvGrpSpPr>
          <p:cNvPr id="22" name="Agrupar 21">
            <a:extLst>
              <a:ext uri="{FF2B5EF4-FFF2-40B4-BE49-F238E27FC236}">
                <a16:creationId xmlns:a16="http://schemas.microsoft.com/office/drawing/2014/main" id="{4A25F4B2-65A2-33FD-225C-03D706BD252F}"/>
              </a:ext>
            </a:extLst>
          </p:cNvPr>
          <p:cNvGrpSpPr/>
          <p:nvPr/>
        </p:nvGrpSpPr>
        <p:grpSpPr>
          <a:xfrm>
            <a:off x="141992" y="528529"/>
            <a:ext cx="8936317" cy="2705476"/>
            <a:chOff x="141992" y="528529"/>
            <a:chExt cx="8936317" cy="2705476"/>
          </a:xfrm>
        </p:grpSpPr>
        <p:sp>
          <p:nvSpPr>
            <p:cNvPr id="17" name="CaixaDeTexto 18">
              <a:extLst>
                <a:ext uri="{FF2B5EF4-FFF2-40B4-BE49-F238E27FC236}">
                  <a16:creationId xmlns:a16="http://schemas.microsoft.com/office/drawing/2014/main" id="{3736A2A4-3B2A-611F-9336-D7783914B924}"/>
                </a:ext>
              </a:extLst>
            </p:cNvPr>
            <p:cNvSpPr txBox="1"/>
            <p:nvPr/>
          </p:nvSpPr>
          <p:spPr>
            <a:xfrm>
              <a:off x="7111144" y="2926228"/>
              <a:ext cx="1967165" cy="307777"/>
            </a:xfrm>
            <a:prstGeom prst="rect">
              <a:avLst/>
            </a:prstGeom>
            <a:solidFill>
              <a:schemeClr val="accent4">
                <a:lumMod val="20000"/>
                <a:lumOff val="80000"/>
              </a:schemeClr>
            </a:solidFill>
          </p:spPr>
          <p:txBody>
            <a:bodyPr wrap="square" lIns="0" r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Em inglês, 1ª edição em 2002</a:t>
              </a:r>
            </a:p>
          </p:txBody>
        </p:sp>
        <p:sp>
          <p:nvSpPr>
            <p:cNvPr id="15" name="CaixaDeTexto 23">
              <a:extLst>
                <a:ext uri="{FF2B5EF4-FFF2-40B4-BE49-F238E27FC236}">
                  <a16:creationId xmlns:a16="http://schemas.microsoft.com/office/drawing/2014/main" id="{B65AFA47-928E-5EEC-7903-D3D7E2157712}"/>
                </a:ext>
              </a:extLst>
            </p:cNvPr>
            <p:cNvSpPr txBox="1"/>
            <p:nvPr/>
          </p:nvSpPr>
          <p:spPr>
            <a:xfrm>
              <a:off x="141992" y="544882"/>
              <a:ext cx="2778903" cy="523220"/>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1ª edição em  japonês, 4 vols. Concluído em  1926, impresso em 1928</a:t>
              </a:r>
            </a:p>
          </p:txBody>
        </p:sp>
        <p:sp>
          <p:nvSpPr>
            <p:cNvPr id="6" name="CaixaDeTexto 23">
              <a:extLst>
                <a:ext uri="{FF2B5EF4-FFF2-40B4-BE49-F238E27FC236}">
                  <a16:creationId xmlns:a16="http://schemas.microsoft.com/office/drawing/2014/main" id="{0AE487C0-BDA0-39C3-A361-42C84B2C3F74}"/>
                </a:ext>
              </a:extLst>
            </p:cNvPr>
            <p:cNvSpPr txBox="1"/>
            <p:nvPr/>
          </p:nvSpPr>
          <p:spPr>
            <a:xfrm>
              <a:off x="2637298" y="2926228"/>
              <a:ext cx="1934702" cy="307777"/>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Em japonês,  10 vols. 1985</a:t>
              </a:r>
            </a:p>
          </p:txBody>
        </p:sp>
        <p:sp>
          <p:nvSpPr>
            <p:cNvPr id="21" name="CaixaDeTexto 20">
              <a:extLst>
                <a:ext uri="{FF2B5EF4-FFF2-40B4-BE49-F238E27FC236}">
                  <a16:creationId xmlns:a16="http://schemas.microsoft.com/office/drawing/2014/main" id="{BAF9A629-1157-0102-9BF8-FD7C058E3027}"/>
                </a:ext>
              </a:extLst>
            </p:cNvPr>
            <p:cNvSpPr txBox="1"/>
            <p:nvPr/>
          </p:nvSpPr>
          <p:spPr>
            <a:xfrm>
              <a:off x="4679254" y="528529"/>
              <a:ext cx="2329407" cy="307777"/>
            </a:xfrm>
            <a:prstGeom prst="rect">
              <a:avLst/>
            </a:prstGeom>
            <a:solidFill>
              <a:schemeClr val="accent4">
                <a:lumMod val="20000"/>
                <a:lumOff val="80000"/>
              </a:schemeClr>
            </a:solidFill>
          </p:spPr>
          <p:txBody>
            <a:bodyPr wrap="square" lIns="0" rIns="0">
              <a:spAutoFit/>
            </a:bodyPr>
            <a:lstStyle>
              <a:defPPr>
                <a:defRPr lang="en-US"/>
              </a:defPPr>
              <a:lvl1pPr>
                <a:defRPr sz="1200"/>
              </a:lvl1pPr>
            </a:lstStyle>
            <a:p>
              <a:r>
                <a:rPr lang="pt-BR" sz="1400" dirty="0">
                  <a:latin typeface="Arial Nova Cond Light" panose="020B0306020202020204" pitchFamily="34" charset="0"/>
                </a:rPr>
                <a:t>Em japonês, vols. (1, 7, 8 e 9). 1994</a:t>
              </a:r>
            </a:p>
          </p:txBody>
        </p:sp>
      </p:grpSp>
      <p:pic>
        <p:nvPicPr>
          <p:cNvPr id="25" name="Imagem 24" descr="Texto&#10;&#10;Descrição gerada automaticamente">
            <a:extLst>
              <a:ext uri="{FF2B5EF4-FFF2-40B4-BE49-F238E27FC236}">
                <a16:creationId xmlns:a16="http://schemas.microsoft.com/office/drawing/2014/main" id="{D3184CFA-1B1F-6696-4316-EFB0ADE9B5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013" y="994549"/>
            <a:ext cx="1802674" cy="1715893"/>
          </a:xfrm>
          <a:prstGeom prst="rect">
            <a:avLst/>
          </a:prstGeom>
        </p:spPr>
      </p:pic>
      <p:pic>
        <p:nvPicPr>
          <p:cNvPr id="2" name="Picture 10">
            <a:extLst>
              <a:ext uri="{FF2B5EF4-FFF2-40B4-BE49-F238E27FC236}">
                <a16:creationId xmlns:a16="http://schemas.microsoft.com/office/drawing/2014/main" id="{23543BBA-C66D-BED8-DFEE-54DEF3AA3BB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9977" y="3368012"/>
            <a:ext cx="1810557" cy="2647950"/>
          </a:xfrm>
          <a:prstGeom prst="rect">
            <a:avLst/>
          </a:prstGeom>
          <a:noFill/>
          <a:ln w="28575">
            <a:solidFill>
              <a:srgbClr val="00B0F0"/>
            </a:solidFill>
          </a:ln>
        </p:spPr>
      </p:pic>
      <p:sp>
        <p:nvSpPr>
          <p:cNvPr id="3" name="CaixaDeTexto 2">
            <a:extLst>
              <a:ext uri="{FF2B5EF4-FFF2-40B4-BE49-F238E27FC236}">
                <a16:creationId xmlns:a16="http://schemas.microsoft.com/office/drawing/2014/main" id="{A1533AAE-BEE0-BE7F-4419-CD73C997B3F7}"/>
              </a:ext>
            </a:extLst>
          </p:cNvPr>
          <p:cNvSpPr txBox="1"/>
          <p:nvPr/>
        </p:nvSpPr>
        <p:spPr>
          <a:xfrm>
            <a:off x="2459520" y="6146844"/>
            <a:ext cx="1681207" cy="276999"/>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latin typeface="Arial Nova Cond Light" panose="020B0306020202020204" pitchFamily="34" charset="0"/>
              </a:rPr>
              <a:t>Citações de </a:t>
            </a:r>
            <a:r>
              <a:rPr lang="pt-BR" i="1" dirty="0" err="1">
                <a:latin typeface="Arial Nova Cond Light" panose="020B0306020202020204" pitchFamily="34" charset="0"/>
              </a:rPr>
              <a:t>Chikuro</a:t>
            </a:r>
            <a:r>
              <a:rPr lang="pt-BR" i="1" dirty="0">
                <a:latin typeface="Arial Nova Cond Light" panose="020B0306020202020204" pitchFamily="34" charset="0"/>
              </a:rPr>
              <a:t> </a:t>
            </a:r>
            <a:r>
              <a:rPr lang="pt-BR" i="1" dirty="0" err="1">
                <a:latin typeface="Arial Nova Cond Light" panose="020B0306020202020204" pitchFamily="34" charset="0"/>
              </a:rPr>
              <a:t>Hiroike</a:t>
            </a:r>
            <a:endParaRPr lang="pt-BR" i="1" dirty="0">
              <a:latin typeface="Arial Nova Cond Light" panose="020B0306020202020204" pitchFamily="34" charset="0"/>
            </a:endParaRPr>
          </a:p>
        </p:txBody>
      </p:sp>
      <p:pic>
        <p:nvPicPr>
          <p:cNvPr id="5" name="Imagem 4" descr="Texto&#10;&#10;O conteúdo gerado por IA pode estar incorreto.">
            <a:extLst>
              <a:ext uri="{FF2B5EF4-FFF2-40B4-BE49-F238E27FC236}">
                <a16:creationId xmlns:a16="http://schemas.microsoft.com/office/drawing/2014/main" id="{BC565DBA-DD5F-693F-BA21-0540D7B223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0386" y="3368012"/>
            <a:ext cx="1709420" cy="2647950"/>
          </a:xfrm>
          <a:prstGeom prst="rect">
            <a:avLst/>
          </a:prstGeom>
          <a:ln w="28575">
            <a:solidFill>
              <a:srgbClr val="00B0F0"/>
            </a:solidFill>
          </a:ln>
        </p:spPr>
      </p:pic>
      <p:pic>
        <p:nvPicPr>
          <p:cNvPr id="9" name="Picture 2" descr="Uma imagem contendo comida&#10;&#10;Descrição gerada automaticamente">
            <a:extLst>
              <a:ext uri="{FF2B5EF4-FFF2-40B4-BE49-F238E27FC236}">
                <a16:creationId xmlns:a16="http://schemas.microsoft.com/office/drawing/2014/main" id="{CD2BCC31-E9A5-61AF-9FF7-D0CFDA0FB32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679" y="3408652"/>
            <a:ext cx="1573530" cy="2607310"/>
          </a:xfrm>
          <a:prstGeom prst="rect">
            <a:avLst/>
          </a:prstGeom>
          <a:noFill/>
          <a:ln w="28575">
            <a:solidFill>
              <a:srgbClr val="00B0F0"/>
            </a:solidFill>
          </a:ln>
        </p:spPr>
      </p:pic>
      <p:pic>
        <p:nvPicPr>
          <p:cNvPr id="10" name="Imagem 9" descr="Diagrama&#10;&#10;O conteúdo gerado por IA pode estar incorreto.">
            <a:extLst>
              <a:ext uri="{FF2B5EF4-FFF2-40B4-BE49-F238E27FC236}">
                <a16:creationId xmlns:a16="http://schemas.microsoft.com/office/drawing/2014/main" id="{D0BB9A34-4DF1-A22F-66F5-39DD0A225AD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1234" y="3383052"/>
            <a:ext cx="1838453" cy="2632910"/>
          </a:xfrm>
          <a:prstGeom prst="rect">
            <a:avLst/>
          </a:prstGeom>
          <a:ln w="28575">
            <a:solidFill>
              <a:srgbClr val="00B0F0"/>
            </a:solidFill>
          </a:ln>
        </p:spPr>
      </p:pic>
      <p:sp>
        <p:nvSpPr>
          <p:cNvPr id="13" name="CaixaDeTexto 12">
            <a:extLst>
              <a:ext uri="{FF2B5EF4-FFF2-40B4-BE49-F238E27FC236}">
                <a16:creationId xmlns:a16="http://schemas.microsoft.com/office/drawing/2014/main" id="{94E16DB8-4E87-97C8-68D4-A50062F29D85}"/>
              </a:ext>
            </a:extLst>
          </p:cNvPr>
          <p:cNvSpPr txBox="1"/>
          <p:nvPr/>
        </p:nvSpPr>
        <p:spPr>
          <a:xfrm>
            <a:off x="68662" y="6146844"/>
            <a:ext cx="1757548" cy="461665"/>
          </a:xfrm>
          <a:prstGeom prst="rect">
            <a:avLst/>
          </a:prstGeom>
          <a:solidFill>
            <a:schemeClr val="accent4">
              <a:lumMod val="20000"/>
              <a:lumOff val="80000"/>
            </a:schemeClr>
          </a:solidFill>
        </p:spPr>
        <p:txBody>
          <a:bodyPr wrap="square">
            <a:spAutoFit/>
          </a:bodyPr>
          <a:lstStyle>
            <a:defPPr>
              <a:defRPr lang="en-US"/>
            </a:defPPr>
            <a:lvl1pPr algn="ctr">
              <a:defRPr sz="1200">
                <a:latin typeface="Arial Nova Cond Light" panose="020B0306020202020204" pitchFamily="34" charset="0"/>
              </a:defRPr>
            </a:lvl1pPr>
          </a:lstStyle>
          <a:p>
            <a:r>
              <a:rPr lang="pt-BR" dirty="0"/>
              <a:t>366 dias com as palavras da Nova Moral</a:t>
            </a:r>
          </a:p>
        </p:txBody>
      </p:sp>
      <p:sp>
        <p:nvSpPr>
          <p:cNvPr id="20" name="CaixaDeTexto 19">
            <a:extLst>
              <a:ext uri="{FF2B5EF4-FFF2-40B4-BE49-F238E27FC236}">
                <a16:creationId xmlns:a16="http://schemas.microsoft.com/office/drawing/2014/main" id="{185236D7-A7A1-31D9-55EB-BC8A2721EC49}"/>
              </a:ext>
            </a:extLst>
          </p:cNvPr>
          <p:cNvSpPr txBox="1"/>
          <p:nvPr/>
        </p:nvSpPr>
        <p:spPr>
          <a:xfrm>
            <a:off x="4891234" y="6146844"/>
            <a:ext cx="1838453" cy="461665"/>
          </a:xfrm>
          <a:prstGeom prst="rect">
            <a:avLst/>
          </a:prstGeom>
          <a:solidFill>
            <a:schemeClr val="accent4">
              <a:lumMod val="20000"/>
              <a:lumOff val="80000"/>
            </a:schemeClr>
          </a:solidFill>
        </p:spPr>
        <p:txBody>
          <a:bodyPr wrap="square">
            <a:spAutoFit/>
          </a:bodyPr>
          <a:lstStyle>
            <a:defPPr>
              <a:defRPr lang="en-US"/>
            </a:defPPr>
            <a:lvl1pPr algn="ctr">
              <a:defRPr sz="1200">
                <a:latin typeface="Arial Nova Cond Light" panose="020B0306020202020204" pitchFamily="34" charset="0"/>
              </a:defRPr>
            </a:lvl1pPr>
          </a:lstStyle>
          <a:p>
            <a:r>
              <a:rPr lang="pt-BR" dirty="0"/>
              <a:t>Vidas eternas, de </a:t>
            </a:r>
            <a:r>
              <a:rPr lang="pt-BR" i="1" dirty="0" err="1"/>
              <a:t>Chibusa</a:t>
            </a:r>
            <a:r>
              <a:rPr lang="pt-BR" i="1" dirty="0"/>
              <a:t> Hiroike</a:t>
            </a:r>
          </a:p>
        </p:txBody>
      </p:sp>
      <p:sp>
        <p:nvSpPr>
          <p:cNvPr id="26" name="CaixaDeTexto 25">
            <a:extLst>
              <a:ext uri="{FF2B5EF4-FFF2-40B4-BE49-F238E27FC236}">
                <a16:creationId xmlns:a16="http://schemas.microsoft.com/office/drawing/2014/main" id="{B69D4126-65B6-DA3B-44A5-A488E36B6548}"/>
              </a:ext>
            </a:extLst>
          </p:cNvPr>
          <p:cNvSpPr txBox="1"/>
          <p:nvPr/>
        </p:nvSpPr>
        <p:spPr>
          <a:xfrm>
            <a:off x="7162339" y="6146844"/>
            <a:ext cx="1967165" cy="461665"/>
          </a:xfrm>
          <a:prstGeom prst="rect">
            <a:avLst/>
          </a:prstGeom>
          <a:solidFill>
            <a:schemeClr val="accent4">
              <a:lumMod val="20000"/>
              <a:lumOff val="80000"/>
            </a:schemeClr>
          </a:solidFill>
        </p:spPr>
        <p:txBody>
          <a:bodyPr wrap="square">
            <a:spAutoFit/>
          </a:bodyPr>
          <a:lstStyle>
            <a:defPPr>
              <a:defRPr lang="en-US"/>
            </a:defPPr>
            <a:lvl1pPr algn="ctr">
              <a:defRPr sz="1200">
                <a:latin typeface="Arial Nova Cond Light" panose="020B0306020202020204" pitchFamily="34" charset="0"/>
              </a:defRPr>
            </a:lvl1pPr>
          </a:lstStyle>
          <a:p>
            <a:r>
              <a:rPr lang="pt-BR" dirty="0"/>
              <a:t>Episódios de </a:t>
            </a:r>
            <a:r>
              <a:rPr lang="pt-BR" i="1" dirty="0"/>
              <a:t>Chikuro Hiroike </a:t>
            </a:r>
            <a:r>
              <a:rPr lang="pt-BR" dirty="0"/>
              <a:t>– Série 3</a:t>
            </a:r>
          </a:p>
        </p:txBody>
      </p:sp>
    </p:spTree>
    <p:extLst>
      <p:ext uri="{BB962C8B-B14F-4D97-AF65-F5344CB8AC3E}">
        <p14:creationId xmlns:p14="http://schemas.microsoft.com/office/powerpoint/2010/main" val="772684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7AE4FD4-4CE6-ADD7-0A23-54B31F0A3C27}"/>
              </a:ext>
            </a:extLst>
          </p:cNvPr>
          <p:cNvSpPr txBox="1"/>
          <p:nvPr/>
        </p:nvSpPr>
        <p:spPr>
          <a:xfrm>
            <a:off x="177501" y="86812"/>
            <a:ext cx="8788998" cy="6665736"/>
          </a:xfrm>
          <a:prstGeom prst="rect">
            <a:avLst/>
          </a:prstGeom>
          <a:noFill/>
        </p:spPr>
        <p:txBody>
          <a:bodyPr wrap="square">
            <a:spAutoFit/>
          </a:bodyPr>
          <a:lstStyle/>
          <a:p>
            <a:pPr algn="just">
              <a:lnSpc>
                <a:spcPct val="110000"/>
              </a:lnSpc>
              <a:spcAft>
                <a:spcPts val="600"/>
              </a:spcAft>
              <a:buNone/>
            </a:pP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5.4. Livro texto: Guia Prático de Moralogia, </a:t>
            </a:r>
            <a:r>
              <a:rPr lang="pt-BR"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Cap. 2, </a:t>
            </a:r>
            <a:r>
              <a:rPr lang="pt-BR" sz="16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Pág. 42</a:t>
            </a:r>
            <a:r>
              <a:rPr lang="pt-BR" sz="12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0000"/>
              </a:lnSpc>
              <a:spcAft>
                <a:spcPts val="600"/>
              </a:spcAft>
              <a:buNone/>
            </a:pPr>
            <a:r>
              <a:rPr lang="pt-BR" sz="20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A felicidade</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não é algo que se conquista diretamente. Ela </a:t>
            </a:r>
            <a:r>
              <a:rPr lang="pt-BR" sz="20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é uma consequência natural das práticas da moralidade, em especial da moral suprema e da elevação do caráter</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Ou seja, dedicando-se unicamente a aprimorar a sua qualidade interior chamada caráter, você não precisará se preocupar com a felicidade ou infelicidade momentânea, pois, com o tempo, o sofrimento e a dificuldade serão a mola propulsora para a felicidade mais duradoura. </a:t>
            </a:r>
            <a:endParaRPr lang="pt-BR" sz="1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0000"/>
              </a:lnSpc>
              <a:spcAft>
                <a:spcPts val="600"/>
              </a:spcAft>
              <a:buNone/>
            </a:pPr>
            <a:r>
              <a:rPr lang="pt-BR" sz="12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p>
          <a:p>
            <a:pPr>
              <a:lnSpc>
                <a:spcPct val="110000"/>
              </a:lnSpc>
              <a:spcAft>
                <a:spcPts val="600"/>
              </a:spcAft>
              <a:buNone/>
            </a:pP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Cap. 8, pág. 152:</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0000"/>
              </a:lnSpc>
              <a:spcAft>
                <a:spcPts val="600"/>
              </a:spcAft>
            </a:pP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O “objetivo” das práticas morais deve ser a busca da excelência do seu caráter. </a:t>
            </a:r>
            <a:r>
              <a:rPr lang="pt-BR" sz="20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Se o seu objetivo direto for apenas a sua própria felicidade, isso será meramente uma moralidade egoísta</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 mesmo que você pratique boas ações. Confiar na lei moral de causalidade significa </a:t>
            </a:r>
            <a:r>
              <a:rPr lang="pt-BR" sz="20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compreender que a felicidade é o resultado natural da elevação do caráter, por meio de práticas da moralidade</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Nas práticas morais, esse estado de espírito é muito importante. </a:t>
            </a:r>
          </a:p>
        </p:txBody>
      </p:sp>
    </p:spTree>
    <p:extLst>
      <p:ext uri="{BB962C8B-B14F-4D97-AF65-F5344CB8AC3E}">
        <p14:creationId xmlns:p14="http://schemas.microsoft.com/office/powerpoint/2010/main" val="1300879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DCC9918-10D3-CC70-DB36-37CF917447E1}"/>
              </a:ext>
            </a:extLst>
          </p:cNvPr>
          <p:cNvSpPr txBox="1"/>
          <p:nvPr/>
        </p:nvSpPr>
        <p:spPr>
          <a:xfrm>
            <a:off x="418176" y="2171520"/>
            <a:ext cx="8307647" cy="2339102"/>
          </a:xfrm>
          <a:prstGeom prst="rect">
            <a:avLst/>
          </a:prstGeom>
          <a:solidFill>
            <a:schemeClr val="accent4">
              <a:lumMod val="40000"/>
              <a:lumOff val="60000"/>
            </a:schemeClr>
          </a:solidFill>
        </p:spPr>
        <p:txBody>
          <a:bodyPr wrap="square" rtlCol="0">
            <a:spAutoFit/>
          </a:bodyPr>
          <a:lstStyle/>
          <a:p>
            <a:pPr algn="ctr">
              <a:spcAft>
                <a:spcPts val="600"/>
              </a:spcAft>
            </a:pPr>
            <a:r>
              <a:rPr lang="pt-BR" sz="8000" b="1" dirty="0"/>
              <a:t>Fim </a:t>
            </a:r>
            <a:br>
              <a:rPr lang="pt-BR" sz="8000" b="1" dirty="0"/>
            </a:br>
            <a:r>
              <a:rPr lang="pt-BR" sz="6600" b="1" dirty="0"/>
              <a:t>Obrigado pela atenção</a:t>
            </a:r>
            <a:endParaRPr lang="pt-BR" sz="8000" b="1" dirty="0"/>
          </a:p>
        </p:txBody>
      </p:sp>
    </p:spTree>
    <p:extLst>
      <p:ext uri="{BB962C8B-B14F-4D97-AF65-F5344CB8AC3E}">
        <p14:creationId xmlns:p14="http://schemas.microsoft.com/office/powerpoint/2010/main" val="53002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Agrupar 22">
            <a:extLst>
              <a:ext uri="{FF2B5EF4-FFF2-40B4-BE49-F238E27FC236}">
                <a16:creationId xmlns:a16="http://schemas.microsoft.com/office/drawing/2014/main" id="{46EAFCD5-3781-93BF-65E4-D08526A89C80}"/>
              </a:ext>
            </a:extLst>
          </p:cNvPr>
          <p:cNvGrpSpPr/>
          <p:nvPr/>
        </p:nvGrpSpPr>
        <p:grpSpPr>
          <a:xfrm>
            <a:off x="107906" y="80127"/>
            <a:ext cx="8857890" cy="6490394"/>
            <a:chOff x="107906" y="80127"/>
            <a:chExt cx="8857890" cy="6490394"/>
          </a:xfrm>
        </p:grpSpPr>
        <p:pic>
          <p:nvPicPr>
            <p:cNvPr id="26" name="Imagem 25" descr="Texto, Carta&#10;&#10;Descrição gerada automaticamente">
              <a:extLst>
                <a:ext uri="{FF2B5EF4-FFF2-40B4-BE49-F238E27FC236}">
                  <a16:creationId xmlns:a16="http://schemas.microsoft.com/office/drawing/2014/main" id="{4650F896-CA69-7C0E-9E17-D09CAE20D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977" y="3853081"/>
              <a:ext cx="1806248" cy="2390086"/>
            </a:xfrm>
            <a:prstGeom prst="rect">
              <a:avLst/>
            </a:prstGeom>
            <a:ln>
              <a:solidFill>
                <a:schemeClr val="bg1"/>
              </a:solidFill>
            </a:ln>
            <a:effectLst>
              <a:outerShdw blurRad="50800" dist="38100" dir="2700000" algn="tl" rotWithShape="0">
                <a:prstClr val="black">
                  <a:alpha val="40000"/>
                </a:prstClr>
              </a:outerShdw>
            </a:effectLst>
          </p:spPr>
        </p:pic>
        <p:sp>
          <p:nvSpPr>
            <p:cNvPr id="32" name="CaixaDeTexto 31">
              <a:extLst>
                <a:ext uri="{FF2B5EF4-FFF2-40B4-BE49-F238E27FC236}">
                  <a16:creationId xmlns:a16="http://schemas.microsoft.com/office/drawing/2014/main" id="{6CDE5679-A339-CA3E-9EF0-AD040577BD05}"/>
                </a:ext>
              </a:extLst>
            </p:cNvPr>
            <p:cNvSpPr txBox="1"/>
            <p:nvPr/>
          </p:nvSpPr>
          <p:spPr>
            <a:xfrm>
              <a:off x="3930543" y="6316605"/>
              <a:ext cx="904415"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Out-2013</a:t>
              </a:r>
            </a:p>
          </p:txBody>
        </p:sp>
        <p:pic>
          <p:nvPicPr>
            <p:cNvPr id="24" name="Imagem 23">
              <a:extLst>
                <a:ext uri="{FF2B5EF4-FFF2-40B4-BE49-F238E27FC236}">
                  <a16:creationId xmlns:a16="http://schemas.microsoft.com/office/drawing/2014/main" id="{30703D7D-F554-F242-DBFA-1AD716016866}"/>
                </a:ext>
              </a:extLst>
            </p:cNvPr>
            <p:cNvPicPr>
              <a:picLocks noChangeAspect="1"/>
            </p:cNvPicPr>
            <p:nvPr/>
          </p:nvPicPr>
          <p:blipFill>
            <a:blip r:embed="rId3"/>
            <a:stretch>
              <a:fillRect/>
            </a:stretch>
          </p:blipFill>
          <p:spPr>
            <a:xfrm>
              <a:off x="1383791" y="3853080"/>
              <a:ext cx="1817792" cy="2405362"/>
            </a:xfrm>
            <a:prstGeom prst="rect">
              <a:avLst/>
            </a:prstGeom>
            <a:ln>
              <a:solidFill>
                <a:schemeClr val="bg1"/>
              </a:solidFill>
            </a:ln>
            <a:effectLst>
              <a:outerShdw blurRad="50800" dist="38100" dir="2700000" algn="tl" rotWithShape="0">
                <a:prstClr val="black">
                  <a:alpha val="40000"/>
                </a:prstClr>
              </a:outerShdw>
            </a:effectLst>
          </p:spPr>
        </p:pic>
        <p:sp>
          <p:nvSpPr>
            <p:cNvPr id="33" name="CaixaDeTexto 32">
              <a:extLst>
                <a:ext uri="{FF2B5EF4-FFF2-40B4-BE49-F238E27FC236}">
                  <a16:creationId xmlns:a16="http://schemas.microsoft.com/office/drawing/2014/main" id="{AB628D28-309D-4C10-F4AD-71ED4844FC37}"/>
                </a:ext>
              </a:extLst>
            </p:cNvPr>
            <p:cNvSpPr txBox="1"/>
            <p:nvPr/>
          </p:nvSpPr>
          <p:spPr>
            <a:xfrm>
              <a:off x="1865049" y="6299070"/>
              <a:ext cx="915635"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Dez-2020</a:t>
              </a:r>
            </a:p>
          </p:txBody>
        </p:sp>
        <p:sp>
          <p:nvSpPr>
            <p:cNvPr id="40" name="Seta: para a Direita 39">
              <a:extLst>
                <a:ext uri="{FF2B5EF4-FFF2-40B4-BE49-F238E27FC236}">
                  <a16:creationId xmlns:a16="http://schemas.microsoft.com/office/drawing/2014/main" id="{1B34C3FE-728F-6691-9386-264E5C79FB18}"/>
                </a:ext>
              </a:extLst>
            </p:cNvPr>
            <p:cNvSpPr/>
            <p:nvPr/>
          </p:nvSpPr>
          <p:spPr>
            <a:xfrm flipH="1">
              <a:off x="3322312" y="4873271"/>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grpSp>
          <p:nvGrpSpPr>
            <p:cNvPr id="14" name="Agrupar 13">
              <a:extLst>
                <a:ext uri="{FF2B5EF4-FFF2-40B4-BE49-F238E27FC236}">
                  <a16:creationId xmlns:a16="http://schemas.microsoft.com/office/drawing/2014/main" id="{E388B426-AA0D-2983-78ED-B5D6401E3650}"/>
                </a:ext>
              </a:extLst>
            </p:cNvPr>
            <p:cNvGrpSpPr/>
            <p:nvPr/>
          </p:nvGrpSpPr>
          <p:grpSpPr>
            <a:xfrm>
              <a:off x="5670908" y="3853080"/>
              <a:ext cx="2803256" cy="1966600"/>
              <a:chOff x="7247795" y="3872346"/>
              <a:chExt cx="3737674" cy="2622134"/>
            </a:xfrm>
          </p:grpSpPr>
          <p:sp>
            <p:nvSpPr>
              <p:cNvPr id="6" name="Seta: Dobrada 5">
                <a:extLst>
                  <a:ext uri="{FF2B5EF4-FFF2-40B4-BE49-F238E27FC236}">
                    <a16:creationId xmlns:a16="http://schemas.microsoft.com/office/drawing/2014/main" id="{22BD090A-F52F-77B4-7D3A-FC3D9D87C7CE}"/>
                  </a:ext>
                </a:extLst>
              </p:cNvPr>
              <p:cNvSpPr/>
              <p:nvPr/>
            </p:nvSpPr>
            <p:spPr>
              <a:xfrm rot="10800000">
                <a:off x="7247795" y="3872346"/>
                <a:ext cx="3737674" cy="2622134"/>
              </a:xfrm>
              <a:prstGeom prst="bentArrow">
                <a:avLst>
                  <a:gd name="adj1" fmla="val 23493"/>
                  <a:gd name="adj2" fmla="val 24678"/>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13" name="CaixaDeTexto 12">
                <a:extLst>
                  <a:ext uri="{FF2B5EF4-FFF2-40B4-BE49-F238E27FC236}">
                    <a16:creationId xmlns:a16="http://schemas.microsoft.com/office/drawing/2014/main" id="{53C531C3-8CEB-273F-73A6-1F8317478CFF}"/>
                  </a:ext>
                </a:extLst>
              </p:cNvPr>
              <p:cNvSpPr txBox="1"/>
              <p:nvPr/>
            </p:nvSpPr>
            <p:spPr>
              <a:xfrm>
                <a:off x="7540620" y="5608546"/>
                <a:ext cx="2973463" cy="400109"/>
              </a:xfrm>
              <a:prstGeom prst="rect">
                <a:avLst/>
              </a:prstGeom>
              <a:noFill/>
            </p:spPr>
            <p:txBody>
              <a:bodyPr wrap="none" rtlCol="0">
                <a:spAutoFit/>
              </a:bodyPr>
              <a:lstStyle/>
              <a:p>
                <a:r>
                  <a:rPr lang="pt-BR" sz="1350" b="1" dirty="0">
                    <a:solidFill>
                      <a:schemeClr val="bg1"/>
                    </a:solidFill>
                    <a:latin typeface="Verdana" panose="020B0604030504040204" pitchFamily="34" charset="0"/>
                    <a:ea typeface="Verdana" panose="020B0604030504040204" pitchFamily="34" charset="0"/>
                  </a:rPr>
                  <a:t>Edição em português</a:t>
                </a:r>
              </a:p>
            </p:txBody>
          </p:sp>
        </p:grpSp>
        <p:grpSp>
          <p:nvGrpSpPr>
            <p:cNvPr id="22" name="Agrupar 21">
              <a:extLst>
                <a:ext uri="{FF2B5EF4-FFF2-40B4-BE49-F238E27FC236}">
                  <a16:creationId xmlns:a16="http://schemas.microsoft.com/office/drawing/2014/main" id="{544B7850-6FE5-EC31-1754-346B399F8264}"/>
                </a:ext>
              </a:extLst>
            </p:cNvPr>
            <p:cNvGrpSpPr/>
            <p:nvPr/>
          </p:nvGrpSpPr>
          <p:grpSpPr>
            <a:xfrm>
              <a:off x="107906" y="80127"/>
              <a:ext cx="8857890" cy="3398730"/>
              <a:chOff x="107906" y="80127"/>
              <a:chExt cx="8857890" cy="3398730"/>
            </a:xfrm>
          </p:grpSpPr>
          <p:pic>
            <p:nvPicPr>
              <p:cNvPr id="8" name="Picture 2" descr="普通道徳並に最高道徳の大綱(廣池千英著) / 古本、中古本、古書籍の通販は「日本の古本屋」 / 日本の古本屋">
                <a:extLst>
                  <a:ext uri="{FF2B5EF4-FFF2-40B4-BE49-F238E27FC236}">
                    <a16:creationId xmlns:a16="http://schemas.microsoft.com/office/drawing/2014/main" id="{7F13D232-854C-7D54-5ACF-D60FFF665EC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569" t="1652" r="4272" b="2522"/>
              <a:stretch/>
            </p:blipFill>
            <p:spPr bwMode="auto">
              <a:xfrm>
                <a:off x="2959136" y="893963"/>
                <a:ext cx="1639032" cy="2276822"/>
              </a:xfrm>
              <a:prstGeom prst="rect">
                <a:avLst/>
              </a:prstGeom>
              <a:ln>
                <a:solidFill>
                  <a:schemeClr val="bg1"/>
                </a:solidFill>
              </a:ln>
              <a:effectLst/>
              <a:extLst>
                <a:ext uri="{909E8E84-426E-40DD-AFC4-6F175D3DCCD1}">
                  <a14:hiddenFill xmlns:a14="http://schemas.microsoft.com/office/drawing/2010/main">
                    <a:solidFill>
                      <a:srgbClr val="FFFFFF"/>
                    </a:solidFill>
                  </a14:hiddenFill>
                </a:ext>
              </a:extLst>
            </p:spPr>
          </p:pic>
          <p:sp>
            <p:nvSpPr>
              <p:cNvPr id="20" name="Seta: para a Direita 19">
                <a:extLst>
                  <a:ext uri="{FF2B5EF4-FFF2-40B4-BE49-F238E27FC236}">
                    <a16:creationId xmlns:a16="http://schemas.microsoft.com/office/drawing/2014/main" id="{9E7B669D-D122-B85C-EF29-D7C41702E757}"/>
                  </a:ext>
                </a:extLst>
              </p:cNvPr>
              <p:cNvSpPr/>
              <p:nvPr/>
            </p:nvSpPr>
            <p:spPr>
              <a:xfrm>
                <a:off x="6863287" y="1903935"/>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21" name="Seta: para a Direita 20">
                <a:extLst>
                  <a:ext uri="{FF2B5EF4-FFF2-40B4-BE49-F238E27FC236}">
                    <a16:creationId xmlns:a16="http://schemas.microsoft.com/office/drawing/2014/main" id="{8AD571AD-8384-D6FB-8414-26D771F0470E}"/>
                  </a:ext>
                </a:extLst>
              </p:cNvPr>
              <p:cNvSpPr/>
              <p:nvPr/>
            </p:nvSpPr>
            <p:spPr>
              <a:xfrm>
                <a:off x="4687383" y="1903935"/>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pic>
            <p:nvPicPr>
              <p:cNvPr id="3" name="Imagem 2" descr="Tatuagem de papel&#10;&#10;Descrição gerada automaticamente com confiança baixa">
                <a:extLst>
                  <a:ext uri="{FF2B5EF4-FFF2-40B4-BE49-F238E27FC236}">
                    <a16:creationId xmlns:a16="http://schemas.microsoft.com/office/drawing/2014/main" id="{6D686BA9-57A2-76E2-2BB1-D3BAE46978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8598" y="911070"/>
                <a:ext cx="1639031" cy="2313871"/>
              </a:xfrm>
              <a:prstGeom prst="rect">
                <a:avLst/>
              </a:prstGeom>
              <a:ln>
                <a:solidFill>
                  <a:schemeClr val="bg1"/>
                </a:solidFill>
              </a:ln>
              <a:effectLst/>
            </p:spPr>
          </p:pic>
          <p:sp>
            <p:nvSpPr>
              <p:cNvPr id="29" name="CaixaDeTexto 28">
                <a:extLst>
                  <a:ext uri="{FF2B5EF4-FFF2-40B4-BE49-F238E27FC236}">
                    <a16:creationId xmlns:a16="http://schemas.microsoft.com/office/drawing/2014/main" id="{A5A1C147-265B-0D93-BCE8-3105CEA6FAD5}"/>
                  </a:ext>
                </a:extLst>
              </p:cNvPr>
              <p:cNvSpPr txBox="1"/>
              <p:nvPr/>
            </p:nvSpPr>
            <p:spPr>
              <a:xfrm>
                <a:off x="5206679" y="3224941"/>
                <a:ext cx="92845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Nov-1974</a:t>
                </a:r>
              </a:p>
            </p:txBody>
          </p:sp>
          <p:sp>
            <p:nvSpPr>
              <p:cNvPr id="30" name="CaixaDeTexto 29">
                <a:extLst>
                  <a:ext uri="{FF2B5EF4-FFF2-40B4-BE49-F238E27FC236}">
                    <a16:creationId xmlns:a16="http://schemas.microsoft.com/office/drawing/2014/main" id="{39A26D24-6761-91C5-4934-DC727122B251}"/>
                  </a:ext>
                </a:extLst>
              </p:cNvPr>
              <p:cNvSpPr txBox="1"/>
              <p:nvPr/>
            </p:nvSpPr>
            <p:spPr>
              <a:xfrm>
                <a:off x="107906" y="3224941"/>
                <a:ext cx="2523448"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“Tratado...” impresso em 1928</a:t>
                </a:r>
              </a:p>
            </p:txBody>
          </p:sp>
          <p:pic>
            <p:nvPicPr>
              <p:cNvPr id="7" name="Imagem 6" descr="Padrão do plano de fundo&#10;&#10;Descrição gerada automaticamente com confiança média">
                <a:extLst>
                  <a:ext uri="{FF2B5EF4-FFF2-40B4-BE49-F238E27FC236}">
                    <a16:creationId xmlns:a16="http://schemas.microsoft.com/office/drawing/2014/main" id="{607E72DF-D57B-1F9B-D780-AECF6B73E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6289" y="896188"/>
                <a:ext cx="1639031" cy="2330340"/>
              </a:xfrm>
              <a:prstGeom prst="rect">
                <a:avLst/>
              </a:prstGeom>
              <a:ln>
                <a:solidFill>
                  <a:schemeClr val="bg1"/>
                </a:solidFill>
              </a:ln>
              <a:effectLst/>
            </p:spPr>
          </p:pic>
          <p:sp>
            <p:nvSpPr>
              <p:cNvPr id="31" name="CaixaDeTexto 30">
                <a:extLst>
                  <a:ext uri="{FF2B5EF4-FFF2-40B4-BE49-F238E27FC236}">
                    <a16:creationId xmlns:a16="http://schemas.microsoft.com/office/drawing/2014/main" id="{A0A24274-D6CF-221A-2BCD-532ECF172949}"/>
                  </a:ext>
                </a:extLst>
              </p:cNvPr>
              <p:cNvSpPr txBox="1"/>
              <p:nvPr/>
            </p:nvSpPr>
            <p:spPr>
              <a:xfrm>
                <a:off x="7619070" y="3224941"/>
                <a:ext cx="90120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Jun-1984</a:t>
                </a:r>
              </a:p>
            </p:txBody>
          </p:sp>
          <p:sp>
            <p:nvSpPr>
              <p:cNvPr id="2" name="CaixaDeTexto 1">
                <a:extLst>
                  <a:ext uri="{FF2B5EF4-FFF2-40B4-BE49-F238E27FC236}">
                    <a16:creationId xmlns:a16="http://schemas.microsoft.com/office/drawing/2014/main" id="{D929D005-6D1D-BFC3-3114-FDA55310A0C4}"/>
                  </a:ext>
                </a:extLst>
              </p:cNvPr>
              <p:cNvSpPr txBox="1"/>
              <p:nvPr/>
            </p:nvSpPr>
            <p:spPr>
              <a:xfrm>
                <a:off x="1173789" y="102840"/>
                <a:ext cx="3416017" cy="738664"/>
              </a:xfrm>
              <a:prstGeom prst="rect">
                <a:avLst/>
              </a:prstGeom>
              <a:solidFill>
                <a:schemeClr val="accent4">
                  <a:lumMod val="20000"/>
                  <a:lumOff val="80000"/>
                </a:schemeClr>
              </a:solidFill>
            </p:spPr>
            <p:txBody>
              <a:bodyPr wrap="square" rtlCol="0">
                <a:spAutoFit/>
              </a:bodyPr>
              <a:lstStyle/>
              <a:p>
                <a:pPr algn="just"/>
                <a:r>
                  <a:rPr lang="pt-BR" sz="1400" dirty="0">
                    <a:latin typeface="Arial Nova Cond Light" panose="020B0306020202020204" pitchFamily="34" charset="0"/>
                    <a:ea typeface="Verdana" pitchFamily="34" charset="0"/>
                    <a:cs typeface="Verdana" pitchFamily="34" charset="0"/>
                  </a:rPr>
                  <a:t>Nas 146 páginas finais do “Tratado...” constam 140 máximas. São em geral textos sintéticos e foram publicadas em livreto avulso, de 1964 e 1974.</a:t>
                </a:r>
              </a:p>
            </p:txBody>
          </p:sp>
          <p:sp>
            <p:nvSpPr>
              <p:cNvPr id="4" name="CaixaDeTexto 3">
                <a:extLst>
                  <a:ext uri="{FF2B5EF4-FFF2-40B4-BE49-F238E27FC236}">
                    <a16:creationId xmlns:a16="http://schemas.microsoft.com/office/drawing/2014/main" id="{1F4A8828-0982-80AF-69D1-D4CB56D18EC7}"/>
                  </a:ext>
                </a:extLst>
              </p:cNvPr>
              <p:cNvSpPr txBox="1"/>
              <p:nvPr/>
            </p:nvSpPr>
            <p:spPr>
              <a:xfrm>
                <a:off x="4805775" y="80127"/>
                <a:ext cx="4160021" cy="738664"/>
              </a:xfrm>
              <a:prstGeom prst="rect">
                <a:avLst/>
              </a:prstGeom>
              <a:solidFill>
                <a:schemeClr val="accent4">
                  <a:lumMod val="20000"/>
                  <a:lumOff val="80000"/>
                </a:schemeClr>
              </a:solidFill>
            </p:spPr>
            <p:txBody>
              <a:bodyPr wrap="square" rtlCol="0">
                <a:spAutoFit/>
              </a:bodyPr>
              <a:lstStyle>
                <a:defPPr>
                  <a:defRPr lang="pt-BR"/>
                </a:defPPr>
                <a:lvl1pPr>
                  <a:defRPr sz="1400" b="1">
                    <a:latin typeface="Verdana" pitchFamily="34" charset="0"/>
                    <a:ea typeface="Verdana" pitchFamily="34" charset="0"/>
                    <a:cs typeface="Verdana" pitchFamily="34" charset="0"/>
                  </a:defRPr>
                </a:lvl1pPr>
              </a:lstStyle>
              <a:p>
                <a:pPr algn="just"/>
                <a:r>
                  <a:rPr lang="pt-BR" b="0" dirty="0">
                    <a:latin typeface="Arial Nova Cond Light" panose="020B0306020202020204" pitchFamily="34" charset="0"/>
                  </a:rPr>
                  <a:t>Do texto de 1974 foram selecionadas 65 máximas e complementadas, numa linguagem atual, de 2 a 3 páginas por máxima  </a:t>
                </a:r>
                <a:r>
                  <a:rPr lang="pt-BR" b="0" dirty="0">
                    <a:latin typeface="Arial Nova Cond Light" panose="020B0306020202020204" pitchFamily="34" charset="0"/>
                    <a:sym typeface="Wingdings" panose="05000000000000000000" pitchFamily="2" charset="2"/>
                  </a:rPr>
                  <a:t>  1984</a:t>
                </a:r>
                <a:endParaRPr lang="pt-BR" b="0" dirty="0">
                  <a:latin typeface="Arial Nova Cond Light" panose="020B0306020202020204" pitchFamily="34" charset="0"/>
                </a:endParaRPr>
              </a:p>
            </p:txBody>
          </p:sp>
          <p:sp>
            <p:nvSpPr>
              <p:cNvPr id="9" name="CaixaDeTexto 8">
                <a:extLst>
                  <a:ext uri="{FF2B5EF4-FFF2-40B4-BE49-F238E27FC236}">
                    <a16:creationId xmlns:a16="http://schemas.microsoft.com/office/drawing/2014/main" id="{6E9059D8-FF65-536B-C3EE-F69C21B7ACEC}"/>
                  </a:ext>
                </a:extLst>
              </p:cNvPr>
              <p:cNvSpPr txBox="1"/>
              <p:nvPr/>
            </p:nvSpPr>
            <p:spPr>
              <a:xfrm>
                <a:off x="3322312" y="3224941"/>
                <a:ext cx="88517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abr-1964</a:t>
                </a:r>
              </a:p>
            </p:txBody>
          </p:sp>
          <p:pic>
            <p:nvPicPr>
              <p:cNvPr id="16" name="Imagem 15" descr="Uma imagem contendo mesa, livro, comida&#10;&#10;Descrição gerada automaticamente">
                <a:extLst>
                  <a:ext uri="{FF2B5EF4-FFF2-40B4-BE49-F238E27FC236}">
                    <a16:creationId xmlns:a16="http://schemas.microsoft.com/office/drawing/2014/main" id="{6B17FB89-4CCE-2777-8660-97A846C82DBB}"/>
                  </a:ext>
                </a:extLst>
              </p:cNvPr>
              <p:cNvPicPr>
                <a:picLocks noChangeAspect="1"/>
              </p:cNvPicPr>
              <p:nvPr/>
            </p:nvPicPr>
            <p:blipFill rotWithShape="1">
              <a:blip r:embed="rId8">
                <a:extLst>
                  <a:ext uri="{28A0092B-C50C-407E-A947-70E740481C1C}">
                    <a14:useLocalDpi xmlns:a14="http://schemas.microsoft.com/office/drawing/2010/main" val="0"/>
                  </a:ext>
                </a:extLst>
              </a:blip>
              <a:srcRect l="26348" t="9890" r="27627" b="10205"/>
              <a:stretch/>
            </p:blipFill>
            <p:spPr>
              <a:xfrm>
                <a:off x="163770" y="851684"/>
                <a:ext cx="2340570" cy="2285753"/>
              </a:xfrm>
              <a:prstGeom prst="rect">
                <a:avLst/>
              </a:prstGeom>
              <a:ln>
                <a:solidFill>
                  <a:schemeClr val="bg1"/>
                </a:solidFill>
              </a:ln>
              <a:effectLst/>
            </p:spPr>
          </p:pic>
          <p:sp>
            <p:nvSpPr>
              <p:cNvPr id="18" name="Seta: Dobrada 17">
                <a:extLst>
                  <a:ext uri="{FF2B5EF4-FFF2-40B4-BE49-F238E27FC236}">
                    <a16:creationId xmlns:a16="http://schemas.microsoft.com/office/drawing/2014/main" id="{F07A99EA-45FD-B6E2-5F0F-FF50E960279D}"/>
                  </a:ext>
                </a:extLst>
              </p:cNvPr>
              <p:cNvSpPr/>
              <p:nvPr/>
            </p:nvSpPr>
            <p:spPr>
              <a:xfrm>
                <a:off x="593387" y="321013"/>
                <a:ext cx="364433" cy="428017"/>
              </a:xfrm>
              <a:prstGeom prst="bentArrow">
                <a:avLst>
                  <a:gd name="adj1" fmla="val 35677"/>
                  <a:gd name="adj2" fmla="val 50000"/>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19" name="Seta: Dobrada 18">
                <a:extLst>
                  <a:ext uri="{FF2B5EF4-FFF2-40B4-BE49-F238E27FC236}">
                    <a16:creationId xmlns:a16="http://schemas.microsoft.com/office/drawing/2014/main" id="{045A69D7-261E-80EE-1705-33CDAD7DDD65}"/>
                  </a:ext>
                </a:extLst>
              </p:cNvPr>
              <p:cNvSpPr/>
              <p:nvPr/>
            </p:nvSpPr>
            <p:spPr>
              <a:xfrm flipV="1">
                <a:off x="2528706" y="929008"/>
                <a:ext cx="364433" cy="428017"/>
              </a:xfrm>
              <a:prstGeom prst="bentArrow">
                <a:avLst>
                  <a:gd name="adj1" fmla="val 35677"/>
                  <a:gd name="adj2" fmla="val 50000"/>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grpSp>
      </p:grpSp>
    </p:spTree>
    <p:extLst>
      <p:ext uri="{BB962C8B-B14F-4D97-AF65-F5344CB8AC3E}">
        <p14:creationId xmlns:p14="http://schemas.microsoft.com/office/powerpoint/2010/main" val="401620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2AC424D-8C8F-4DA2-B3C6-CF45C447EA59}"/>
              </a:ext>
            </a:extLst>
          </p:cNvPr>
          <p:cNvSpPr txBox="1"/>
          <p:nvPr/>
        </p:nvSpPr>
        <p:spPr>
          <a:xfrm>
            <a:off x="894522" y="536881"/>
            <a:ext cx="7354956" cy="1585049"/>
          </a:xfrm>
          <a:prstGeom prst="rect">
            <a:avLst/>
          </a:prstGeom>
          <a:solidFill>
            <a:srgbClr val="FFFF00"/>
          </a:solidFill>
        </p:spPr>
        <p:txBody>
          <a:bodyPr wrap="square">
            <a:spAutoFit/>
          </a:bodyPr>
          <a:lstStyle/>
          <a:p>
            <a:pPr lvl="0" algn="ctr">
              <a:lnSpc>
                <a:spcPct val="115000"/>
              </a:lnSpc>
              <a:spcAft>
                <a:spcPts val="600"/>
              </a:spcAft>
            </a:pPr>
            <a:r>
              <a:rPr lang="pt-BR" sz="4000" b="1" dirty="0">
                <a:latin typeface="Arial" panose="020B0604020202020204" pitchFamily="34" charset="0"/>
                <a:cs typeface="Arial" panose="020B0604020202020204" pitchFamily="34" charset="0"/>
              </a:rPr>
              <a:t>Comentários sobre </a:t>
            </a:r>
          </a:p>
          <a:p>
            <a:pPr lvl="0" algn="ctr">
              <a:lnSpc>
                <a:spcPct val="115000"/>
              </a:lnSpc>
              <a:spcAft>
                <a:spcPts val="600"/>
              </a:spcAft>
            </a:pPr>
            <a:r>
              <a:rPr lang="pt-BR" sz="4000" b="1" dirty="0">
                <a:latin typeface="Arial" panose="020B0604020202020204" pitchFamily="34" charset="0"/>
                <a:cs typeface="Arial" panose="020B0604020202020204" pitchFamily="34" charset="0"/>
              </a:rPr>
              <a:t>a Máxima n</a:t>
            </a:r>
            <a:r>
              <a:rPr lang="pt-BR" sz="4000" b="1" baseline="30000" dirty="0">
                <a:latin typeface="Arial" panose="020B0604020202020204" pitchFamily="34" charset="0"/>
                <a:cs typeface="Arial" panose="020B0604020202020204" pitchFamily="34" charset="0"/>
              </a:rPr>
              <a:t>o</a:t>
            </a:r>
            <a:r>
              <a:rPr lang="pt-BR" sz="4000" b="1" dirty="0">
                <a:latin typeface="Arial" panose="020B0604020202020204" pitchFamily="34" charset="0"/>
                <a:cs typeface="Arial" panose="020B0604020202020204" pitchFamily="34" charset="0"/>
              </a:rPr>
              <a:t>  11</a:t>
            </a:r>
          </a:p>
        </p:txBody>
      </p:sp>
      <p:sp>
        <p:nvSpPr>
          <p:cNvPr id="7" name="CaixaDeTexto 6">
            <a:extLst>
              <a:ext uri="{FF2B5EF4-FFF2-40B4-BE49-F238E27FC236}">
                <a16:creationId xmlns:a16="http://schemas.microsoft.com/office/drawing/2014/main" id="{617E9007-4B41-C3AF-C246-07AC702CA937}"/>
              </a:ext>
            </a:extLst>
          </p:cNvPr>
          <p:cNvSpPr txBox="1"/>
          <p:nvPr/>
        </p:nvSpPr>
        <p:spPr>
          <a:xfrm>
            <a:off x="262545" y="4320570"/>
            <a:ext cx="8846128" cy="830997"/>
          </a:xfrm>
          <a:prstGeom prst="rect">
            <a:avLst/>
          </a:prstGeom>
          <a:solidFill>
            <a:schemeClr val="accent4">
              <a:lumMod val="20000"/>
              <a:lumOff val="80000"/>
            </a:schemeClr>
          </a:solidFill>
        </p:spPr>
        <p:txBody>
          <a:bodyPr wrap="square">
            <a:spAutoFit/>
          </a:bodyPr>
          <a:lstStyle/>
          <a:p>
            <a:endParaRPr lang="pt-BR" altLang="ja-JP" sz="1600" b="1" dirty="0">
              <a:effectLst/>
              <a:latin typeface="Verdana" panose="020B0604030504040204" pitchFamily="34" charset="0"/>
              <a:ea typeface="Meiryo" panose="020B0604030504040204" pitchFamily="34" charset="-128"/>
              <a:cs typeface="Meiryo" panose="020B0604030504040204" pitchFamily="34" charset="-128"/>
            </a:endParaRPr>
          </a:p>
          <a:p>
            <a:pPr algn="ctr"/>
            <a:r>
              <a:rPr lang="ja-JP" altLang="pt-BR" sz="3200" b="1" dirty="0">
                <a:effectLst/>
                <a:latin typeface="Verdana" panose="020B0604030504040204" pitchFamily="34" charset="0"/>
                <a:ea typeface="Meiryo" panose="020B0604030504040204" pitchFamily="34" charset="-128"/>
                <a:cs typeface="Meiryo" panose="020B0604030504040204" pitchFamily="34" charset="-128"/>
              </a:rPr>
              <a:t>他を救うにあらず己を助くるにあることを悟る </a:t>
            </a:r>
            <a:endParaRPr lang="pt-BR" sz="1200" dirty="0"/>
          </a:p>
        </p:txBody>
      </p:sp>
      <p:sp>
        <p:nvSpPr>
          <p:cNvPr id="16" name="CaixaDeTexto 15">
            <a:extLst>
              <a:ext uri="{FF2B5EF4-FFF2-40B4-BE49-F238E27FC236}">
                <a16:creationId xmlns:a16="http://schemas.microsoft.com/office/drawing/2014/main" id="{B076F212-C67F-83E0-D444-3246048C05D9}"/>
              </a:ext>
            </a:extLst>
          </p:cNvPr>
          <p:cNvSpPr txBox="1"/>
          <p:nvPr/>
        </p:nvSpPr>
        <p:spPr>
          <a:xfrm>
            <a:off x="96253" y="2736502"/>
            <a:ext cx="9024452" cy="954107"/>
          </a:xfrm>
          <a:prstGeom prst="rect">
            <a:avLst/>
          </a:prstGeom>
          <a:noFill/>
        </p:spPr>
        <p:txBody>
          <a:bodyPr wrap="square">
            <a:spAutoFit/>
          </a:bodyPr>
          <a:lstStyle/>
          <a:p>
            <a:pPr algn="just"/>
            <a:r>
              <a:rPr lang="pt-BR" sz="2800" b="1" dirty="0">
                <a:effectLst/>
                <a:latin typeface="Verdana" panose="020B0604030504040204" pitchFamily="34" charset="0"/>
                <a:ea typeface="MS Mincho" panose="02020609040205080304" pitchFamily="49" charset="-128"/>
                <a:cs typeface="Meiryo" panose="020B0604030504040204" pitchFamily="34" charset="-128"/>
              </a:rPr>
              <a:t>Percebam que a finalidade não é a salvação dos outros, mas ajudar a si mesmo </a:t>
            </a:r>
            <a:endParaRPr lang="pt-BR" sz="2800" dirty="0"/>
          </a:p>
        </p:txBody>
      </p:sp>
      <p:sp>
        <p:nvSpPr>
          <p:cNvPr id="2" name="CaixaDeTexto 1">
            <a:extLst>
              <a:ext uri="{FF2B5EF4-FFF2-40B4-BE49-F238E27FC236}">
                <a16:creationId xmlns:a16="http://schemas.microsoft.com/office/drawing/2014/main" id="{CB599447-1679-1D29-78A6-22E07C764DFA}"/>
              </a:ext>
            </a:extLst>
          </p:cNvPr>
          <p:cNvSpPr txBox="1"/>
          <p:nvPr/>
        </p:nvSpPr>
        <p:spPr>
          <a:xfrm>
            <a:off x="0" y="5859454"/>
            <a:ext cx="9108673" cy="461665"/>
          </a:xfrm>
          <a:prstGeom prst="rect">
            <a:avLst/>
          </a:prstGeom>
          <a:noFill/>
        </p:spPr>
        <p:txBody>
          <a:bodyPr wrap="square">
            <a:spAutoFit/>
          </a:bodyPr>
          <a:lstStyle/>
          <a:p>
            <a:pPr algn="ctr"/>
            <a:r>
              <a:rPr lang="pl-PL" sz="2400" i="1" dirty="0">
                <a:effectLst/>
                <a:latin typeface="Souvenir Lt BT" panose="02080503040505020303" pitchFamily="18" charset="0"/>
                <a:ea typeface="MS Mincho" panose="02020609040205080304" pitchFamily="49" charset="-128"/>
                <a:cs typeface="Meiryo" panose="020B0604030504040204" pitchFamily="34" charset="-128"/>
              </a:rPr>
              <a:t>Ta Wo Sukuu Ni Arazu Onore Wo Tasukuru Ni Aru Koto Wo Satoru </a:t>
            </a:r>
            <a:endParaRPr lang="pt-BR" sz="2400" i="1" dirty="0">
              <a:latin typeface="Souvenir Lt BT" panose="02080503040505020303" pitchFamily="18" charset="0"/>
            </a:endParaRPr>
          </a:p>
        </p:txBody>
      </p:sp>
    </p:spTree>
    <p:extLst>
      <p:ext uri="{BB962C8B-B14F-4D97-AF65-F5344CB8AC3E}">
        <p14:creationId xmlns:p14="http://schemas.microsoft.com/office/powerpoint/2010/main" val="156801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09CC929-0B78-B2B9-30A6-0E9603D7039C}"/>
              </a:ext>
            </a:extLst>
          </p:cNvPr>
          <p:cNvSpPr txBox="1"/>
          <p:nvPr/>
        </p:nvSpPr>
        <p:spPr>
          <a:xfrm>
            <a:off x="114299" y="39604"/>
            <a:ext cx="8886825" cy="646331"/>
          </a:xfrm>
          <a:prstGeom prst="rect">
            <a:avLst/>
          </a:prstGeom>
          <a:noFill/>
        </p:spPr>
        <p:txBody>
          <a:bodyPr wrap="square">
            <a:spAutoFit/>
          </a:bodyPr>
          <a:lstStyle/>
          <a:p>
            <a:pPr marL="342900" indent="-342900">
              <a:buAutoNum type="arabicPeriod"/>
            </a:pPr>
            <a:r>
              <a:rPr lang="pt-BR"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 11 no </a:t>
            </a:r>
            <a:r>
              <a:rPr lang="pt-BR" sz="18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Tratado da Ciência da Moral, vol. 9</a:t>
            </a:r>
          </a:p>
          <a:p>
            <a:r>
              <a:rPr lang="pt-BR" b="1" dirty="0">
                <a:latin typeface="Verdana" panose="020B0604030504040204" pitchFamily="34" charset="0"/>
                <a:ea typeface="Meiryo" panose="020B0604030504040204" pitchFamily="34" charset="-128"/>
                <a:cs typeface="Meiryo" panose="020B0604030504040204" pitchFamily="34" charset="-128"/>
              </a:rPr>
              <a:t>                                          </a:t>
            </a:r>
            <a:r>
              <a:rPr lang="pt-BR" sz="1800" dirty="0">
                <a:effectLst/>
                <a:latin typeface="Verdana" panose="020B0604030504040204" pitchFamily="34" charset="0"/>
                <a:ea typeface="Meiryo" panose="020B0604030504040204" pitchFamily="34" charset="-128"/>
                <a:cs typeface="Meiryo" panose="020B0604030504040204" pitchFamily="34" charset="-128"/>
              </a:rPr>
              <a:t>(</a:t>
            </a:r>
            <a:r>
              <a:rPr lang="pt-BR" sz="1800" b="1"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redação original de 1926</a:t>
            </a:r>
            <a:r>
              <a:rPr lang="pt-BR" sz="1800" dirty="0">
                <a:effectLst/>
                <a:latin typeface="Verdana" panose="020B0604030504040204" pitchFamily="34" charset="0"/>
                <a:ea typeface="Meiryo" panose="020B0604030504040204" pitchFamily="34" charset="-128"/>
                <a:cs typeface="Meiryo" panose="020B0604030504040204" pitchFamily="34" charset="-128"/>
              </a:rPr>
              <a:t>)</a:t>
            </a:r>
            <a:endParaRPr lang="pt-BR" dirty="0"/>
          </a:p>
        </p:txBody>
      </p:sp>
      <p:sp>
        <p:nvSpPr>
          <p:cNvPr id="6" name="CaixaDeTexto 5">
            <a:extLst>
              <a:ext uri="{FF2B5EF4-FFF2-40B4-BE49-F238E27FC236}">
                <a16:creationId xmlns:a16="http://schemas.microsoft.com/office/drawing/2014/main" id="{7890DE4F-1BFB-ADB6-8F67-6BA80279C27E}"/>
              </a:ext>
            </a:extLst>
          </p:cNvPr>
          <p:cNvSpPr txBox="1"/>
          <p:nvPr/>
        </p:nvSpPr>
        <p:spPr>
          <a:xfrm>
            <a:off x="236668" y="998756"/>
            <a:ext cx="8735882" cy="5381473"/>
          </a:xfrm>
          <a:prstGeom prst="rect">
            <a:avLst/>
          </a:prstGeom>
          <a:noFill/>
        </p:spPr>
        <p:txBody>
          <a:bodyPr wrap="square">
            <a:spAutoFit/>
          </a:bodyPr>
          <a:lstStyle/>
          <a:p>
            <a:pPr algn="just" fontAlgn="base">
              <a:lnSpc>
                <a:spcPct val="150000"/>
              </a:lnSpc>
              <a:spcBef>
                <a:spcPts val="600"/>
              </a:spcBef>
              <a:spcAft>
                <a:spcPts val="600"/>
              </a:spcAft>
              <a:buNone/>
            </a:pPr>
            <a:r>
              <a:rPr lang="pt-BR" sz="24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(3) Percebam que a finalidade não é a salvação dos outros, mas ajudar a si mesmo                 </a:t>
            </a:r>
            <a:endParaRPr lang="pt-BR" sz="2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buNone/>
            </a:pPr>
            <a:r>
              <a:rPr lang="pt-BR" sz="2000" dirty="0">
                <a:effectLst/>
                <a:latin typeface="Verdana" panose="020B0604030504040204" pitchFamily="34" charset="0"/>
                <a:ea typeface="Meiryo" panose="020B0604030504040204" pitchFamily="34" charset="-128"/>
                <a:cs typeface="Meiryo" panose="020B0604030504040204" pitchFamily="34" charset="-128"/>
              </a:rPr>
              <a:t>Tanto do princípio da gênese da moralidade </a:t>
            </a:r>
            <a:r>
              <a:rPr lang="pt-BR" sz="1600" dirty="0">
                <a:effectLst/>
                <a:latin typeface="Verdana" panose="020B0604030504040204" pitchFamily="34" charset="0"/>
                <a:ea typeface="Meiryo" panose="020B0604030504040204" pitchFamily="34" charset="-128"/>
                <a:cs typeface="Meiryo" panose="020B0604030504040204" pitchFamily="34" charset="-128"/>
              </a:rPr>
              <a:t>(ver Cap. 7 do Tomo 1) </a:t>
            </a:r>
            <a:r>
              <a:rPr lang="pt-BR" sz="2000" dirty="0">
                <a:effectLst/>
                <a:latin typeface="Verdana" panose="020B0604030504040204" pitchFamily="34" charset="0"/>
                <a:ea typeface="Meiryo" panose="020B0604030504040204" pitchFamily="34" charset="-128"/>
                <a:cs typeface="Meiryo" panose="020B0604030504040204" pitchFamily="34" charset="-128"/>
              </a:rPr>
              <a:t>quanto da situação real das práticas morais da atualidade, fica claro que as práticas morais visam a produzir a sua própria felicidade, e não a felicidade de qualquer outra pessoa </a:t>
            </a:r>
            <a:r>
              <a:rPr lang="pt-BR" sz="1600" dirty="0">
                <a:effectLst/>
                <a:latin typeface="Verdana" panose="020B0604030504040204" pitchFamily="34" charset="0"/>
                <a:ea typeface="Meiryo" panose="020B0604030504040204" pitchFamily="34" charset="-128"/>
                <a:cs typeface="Meiryo" panose="020B0604030504040204" pitchFamily="34" charset="-128"/>
              </a:rPr>
              <a:t>(ver Seção 4 do Cap. 14 do Tomo 1</a:t>
            </a:r>
            <a:r>
              <a:rPr lang="pt-BR" sz="1600">
                <a:effectLst/>
                <a:latin typeface="Verdana" panose="020B0604030504040204" pitchFamily="34" charset="0"/>
                <a:ea typeface="Meiryo" panose="020B0604030504040204" pitchFamily="34" charset="-128"/>
                <a:cs typeface="Meiryo" panose="020B0604030504040204" pitchFamily="34" charset="-128"/>
              </a:rPr>
              <a:t>)</a:t>
            </a:r>
            <a:r>
              <a:rPr lang="pt-BR" sz="2000">
                <a:effectLst/>
                <a:latin typeface="Verdana" panose="020B0604030504040204" pitchFamily="34" charset="0"/>
                <a:ea typeface="Meiryo" panose="020B0604030504040204" pitchFamily="34" charset="-128"/>
                <a:cs typeface="Meiryo" panose="020B0604030504040204" pitchFamily="34" charset="-128"/>
              </a:rPr>
              <a:t>. É somente com esses conceitos básicos em mente que surgirão então a motivação </a:t>
            </a:r>
            <a:r>
              <a:rPr lang="pt-BR" sz="1600">
                <a:effectLst/>
                <a:latin typeface="Verdana" panose="020B0604030504040204" pitchFamily="34" charset="0"/>
                <a:ea typeface="Meiryo" panose="020B0604030504040204" pitchFamily="34" charset="-128"/>
                <a:cs typeface="Meiryo" panose="020B0604030504040204" pitchFamily="34" charset="-128"/>
              </a:rPr>
              <a:t>(a energia, a força)</a:t>
            </a:r>
            <a:r>
              <a:rPr lang="pt-BR" sz="2000">
                <a:effectLst/>
                <a:latin typeface="Verdana" panose="020B0604030504040204" pitchFamily="34" charset="0"/>
                <a:ea typeface="Meiryo" panose="020B0604030504040204" pitchFamily="34" charset="-128"/>
                <a:cs typeface="Meiryo" panose="020B0604030504040204" pitchFamily="34" charset="-128"/>
              </a:rPr>
              <a:t> para a prática da moral, inibindo a arrogância em relação às próprias práticas morais, e possibilitando a sua formação cada vez mais nobre, em caráter.</a:t>
            </a:r>
            <a:endParaRPr lang="pt-BR" sz="2000" dirty="0"/>
          </a:p>
        </p:txBody>
      </p:sp>
    </p:spTree>
    <p:extLst>
      <p:ext uri="{BB962C8B-B14F-4D97-AF65-F5344CB8AC3E}">
        <p14:creationId xmlns:p14="http://schemas.microsoft.com/office/powerpoint/2010/main" val="86071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B8576D27-9460-E0BF-3D3F-1D5523F65AF0}"/>
              </a:ext>
            </a:extLst>
          </p:cNvPr>
          <p:cNvSpPr txBox="1"/>
          <p:nvPr/>
        </p:nvSpPr>
        <p:spPr>
          <a:xfrm>
            <a:off x="770020" y="1365772"/>
            <a:ext cx="7796463" cy="4659674"/>
          </a:xfrm>
          <a:prstGeom prst="rect">
            <a:avLst/>
          </a:prstGeom>
          <a:noFill/>
        </p:spPr>
        <p:txBody>
          <a:bodyPr wrap="square">
            <a:spAutoFit/>
          </a:bodyPr>
          <a:lstStyle/>
          <a:p>
            <a:pPr algn="just">
              <a:lnSpc>
                <a:spcPct val="150000"/>
              </a:lnSpc>
            </a:pPr>
            <a:r>
              <a:rPr lang="pt-BR" sz="2000" dirty="0">
                <a:effectLst/>
                <a:latin typeface="Souvenir Lt BT" panose="02080503040505020303" pitchFamily="18" charset="0"/>
                <a:ea typeface="Meiryo" panose="020B0604030504040204" pitchFamily="34" charset="-128"/>
                <a:cs typeface="Meiryo" panose="020B0604030504040204" pitchFamily="34" charset="-128"/>
              </a:rPr>
              <a:t>Do </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Tratado da Ciência da Moral</a:t>
            </a:r>
            <a:r>
              <a:rPr lang="pt-BR" sz="2000" dirty="0">
                <a:effectLst/>
                <a:latin typeface="Souvenir Lt BT" panose="02080503040505020303" pitchFamily="18" charset="0"/>
                <a:ea typeface="Meiryo" panose="020B0604030504040204" pitchFamily="34" charset="-128"/>
                <a:cs typeface="Meiryo" panose="020B0604030504040204" pitchFamily="34" charset="-128"/>
              </a:rPr>
              <a:t>, inglês, Vol. 3, </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Sinopse da Moral Suprema</a:t>
            </a:r>
            <a:r>
              <a:rPr lang="pt-BR" sz="2000" dirty="0">
                <a:effectLst/>
                <a:latin typeface="Souvenir Lt BT" panose="02080503040505020303" pitchFamily="18" charset="0"/>
                <a:ea typeface="Meiryo" panose="020B0604030504040204" pitchFamily="34" charset="-128"/>
                <a:cs typeface="Meiryo" panose="020B0604030504040204" pitchFamily="34" charset="-128"/>
              </a:rPr>
              <a:t> (Número 4.3): </a:t>
            </a:r>
            <a:r>
              <a:rPr lang="pt-BR" sz="2000" i="1" dirty="0" err="1">
                <a:effectLst/>
                <a:latin typeface="Souvenir Lt BT" panose="02080503040505020303" pitchFamily="18" charset="0"/>
                <a:ea typeface="Meiryo" panose="020B0604030504040204" pitchFamily="34" charset="-128"/>
                <a:cs typeface="Meiryo" panose="020B0604030504040204" pitchFamily="34" charset="-128"/>
              </a:rPr>
              <a:t>Awake</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 </a:t>
            </a:r>
            <a:r>
              <a:rPr lang="pt-BR" sz="2000" i="1" dirty="0" err="1">
                <a:effectLst/>
                <a:latin typeface="Souvenir Lt BT" panose="02080503040505020303" pitchFamily="18" charset="0"/>
                <a:ea typeface="Meiryo" panose="020B0604030504040204" pitchFamily="34" charset="-128"/>
                <a:cs typeface="Meiryo" panose="020B0604030504040204" pitchFamily="34" charset="-128"/>
              </a:rPr>
              <a:t>to</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 </a:t>
            </a:r>
            <a:r>
              <a:rPr lang="pt-BR" sz="2000" i="1" dirty="0" err="1">
                <a:effectLst/>
                <a:latin typeface="Souvenir Lt BT" panose="02080503040505020303" pitchFamily="18" charset="0"/>
                <a:ea typeface="Meiryo" panose="020B0604030504040204" pitchFamily="34" charset="-128"/>
                <a:cs typeface="Meiryo" panose="020B0604030504040204" pitchFamily="34" charset="-128"/>
              </a:rPr>
              <a:t>the</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 </a:t>
            </a:r>
            <a:r>
              <a:rPr lang="pt-BR" sz="2000" i="1" dirty="0" err="1">
                <a:effectLst/>
                <a:latin typeface="Souvenir Lt BT" panose="02080503040505020303" pitchFamily="18" charset="0"/>
                <a:ea typeface="Meiryo" panose="020B0604030504040204" pitchFamily="34" charset="-128"/>
                <a:cs typeface="Meiryo" panose="020B0604030504040204" pitchFamily="34" charset="-128"/>
              </a:rPr>
              <a:t>fact</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 </a:t>
            </a:r>
            <a:r>
              <a:rPr lang="pt-BR" sz="2000" i="1" dirty="0" err="1">
                <a:effectLst/>
                <a:latin typeface="Souvenir Lt BT" panose="02080503040505020303" pitchFamily="18" charset="0"/>
                <a:ea typeface="Meiryo" panose="020B0604030504040204" pitchFamily="34" charset="-128"/>
                <a:cs typeface="Meiryo" panose="020B0604030504040204" pitchFamily="34" charset="-128"/>
              </a:rPr>
              <a:t>that</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 </a:t>
            </a:r>
            <a:r>
              <a:rPr lang="pt-BR" sz="2000" i="1" dirty="0" err="1">
                <a:effectLst/>
                <a:latin typeface="Souvenir Lt BT" panose="02080503040505020303" pitchFamily="18" charset="0"/>
                <a:ea typeface="Meiryo" panose="020B0604030504040204" pitchFamily="34" charset="-128"/>
                <a:cs typeface="Meiryo" panose="020B0604030504040204" pitchFamily="34" charset="-128"/>
              </a:rPr>
              <a:t>the</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 </a:t>
            </a:r>
            <a:r>
              <a:rPr lang="pt-BR" sz="2000" i="1" dirty="0" err="1">
                <a:effectLst/>
                <a:latin typeface="Souvenir Lt BT" panose="02080503040505020303" pitchFamily="18" charset="0"/>
                <a:ea typeface="Meiryo" panose="020B0604030504040204" pitchFamily="34" charset="-128"/>
                <a:cs typeface="Meiryo" panose="020B0604030504040204" pitchFamily="34" charset="-128"/>
              </a:rPr>
              <a:t>end</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 </a:t>
            </a:r>
            <a:r>
              <a:rPr lang="pt-BR" sz="2000" i="1" dirty="0" err="1">
                <a:effectLst/>
                <a:latin typeface="Souvenir Lt BT" panose="02080503040505020303" pitchFamily="18" charset="0"/>
                <a:ea typeface="Meiryo" panose="020B0604030504040204" pitchFamily="34" charset="-128"/>
                <a:cs typeface="Meiryo" panose="020B0604030504040204" pitchFamily="34" charset="-128"/>
              </a:rPr>
              <a:t>is</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 </a:t>
            </a:r>
            <a:r>
              <a:rPr lang="pt-BR" sz="2000" i="1" dirty="0" err="1">
                <a:effectLst/>
                <a:latin typeface="Souvenir Lt BT" panose="02080503040505020303" pitchFamily="18" charset="0"/>
                <a:ea typeface="Meiryo" panose="020B0604030504040204" pitchFamily="34" charset="-128"/>
                <a:cs typeface="Meiryo" panose="020B0604030504040204" pitchFamily="34" charset="-128"/>
              </a:rPr>
              <a:t>not</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 in </a:t>
            </a:r>
            <a:r>
              <a:rPr lang="pt-BR" sz="2000" i="1" dirty="0" err="1">
                <a:effectLst/>
                <a:latin typeface="Souvenir Lt BT" panose="02080503040505020303" pitchFamily="18" charset="0"/>
                <a:ea typeface="Meiryo" panose="020B0604030504040204" pitchFamily="34" charset="-128"/>
                <a:cs typeface="Meiryo" panose="020B0604030504040204" pitchFamily="34" charset="-128"/>
              </a:rPr>
              <a:t>saving</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 </a:t>
            </a:r>
            <a:r>
              <a:rPr lang="pt-BR" sz="2000" i="1" dirty="0" err="1">
                <a:effectLst/>
                <a:latin typeface="Souvenir Lt BT" panose="02080503040505020303" pitchFamily="18" charset="0"/>
                <a:ea typeface="Meiryo" panose="020B0604030504040204" pitchFamily="34" charset="-128"/>
                <a:cs typeface="Meiryo" panose="020B0604030504040204" pitchFamily="34" charset="-128"/>
              </a:rPr>
              <a:t>others</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 </a:t>
            </a:r>
            <a:r>
              <a:rPr lang="pt-BR" sz="2000" i="1" dirty="0" err="1">
                <a:effectLst/>
                <a:latin typeface="Souvenir Lt BT" panose="02080503040505020303" pitchFamily="18" charset="0"/>
                <a:ea typeface="Meiryo" panose="020B0604030504040204" pitchFamily="34" charset="-128"/>
                <a:cs typeface="Meiryo" panose="020B0604030504040204" pitchFamily="34" charset="-128"/>
              </a:rPr>
              <a:t>but</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 in </a:t>
            </a:r>
            <a:r>
              <a:rPr lang="pt-BR" sz="2000" i="1" dirty="0" err="1">
                <a:effectLst/>
                <a:latin typeface="Souvenir Lt BT" panose="02080503040505020303" pitchFamily="18" charset="0"/>
                <a:ea typeface="Meiryo" panose="020B0604030504040204" pitchFamily="34" charset="-128"/>
                <a:cs typeface="Meiryo" panose="020B0604030504040204" pitchFamily="34" charset="-128"/>
              </a:rPr>
              <a:t>helping</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 </a:t>
            </a:r>
            <a:r>
              <a:rPr lang="pt-BR" sz="2000" i="1" dirty="0" err="1">
                <a:effectLst/>
                <a:latin typeface="Souvenir Lt BT" panose="02080503040505020303" pitchFamily="18" charset="0"/>
                <a:ea typeface="Meiryo" panose="020B0604030504040204" pitchFamily="34" charset="-128"/>
                <a:cs typeface="Meiryo" panose="020B0604030504040204" pitchFamily="34" charset="-128"/>
              </a:rPr>
              <a:t>oneself</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p>
          <a:p>
            <a:pPr algn="just">
              <a:lnSpc>
                <a:spcPct val="150000"/>
              </a:lnSpc>
            </a:pPr>
            <a:endParaRPr lang="pt-BR" sz="2000" dirty="0">
              <a:latin typeface="Souvenir Lt BT" panose="02080503040505020303" pitchFamily="18" charset="0"/>
              <a:ea typeface="Meiryo" panose="020B0604030504040204" pitchFamily="34" charset="-128"/>
              <a:cs typeface="Meiryo" panose="020B0604030504040204" pitchFamily="34" charset="-128"/>
            </a:endParaRPr>
          </a:p>
          <a:p>
            <a:pPr algn="just">
              <a:lnSpc>
                <a:spcPct val="150000"/>
              </a:lnSpc>
            </a:pPr>
            <a:r>
              <a:rPr lang="pt-BR" sz="2000" dirty="0">
                <a:effectLst/>
                <a:latin typeface="Souvenir Lt BT" panose="02080503040505020303" pitchFamily="18" charset="0"/>
                <a:ea typeface="Meiryo" panose="020B0604030504040204" pitchFamily="34" charset="-128"/>
                <a:cs typeface="Meiryo" panose="020B0604030504040204" pitchFamily="34" charset="-128"/>
              </a:rPr>
              <a:t>Both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from</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the</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principle</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of</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the</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birth</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of</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morality</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and</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from</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the</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practical</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state</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of</a:t>
            </a:r>
            <a:r>
              <a:rPr lang="pt-BR" sz="2000" dirty="0">
                <a:effectLst/>
                <a:latin typeface="Souvenir Lt BT" panose="02080503040505020303" pitchFamily="18" charset="0"/>
                <a:ea typeface="Meiryo" panose="020B0604030504040204" pitchFamily="34" charset="-128"/>
                <a:cs typeface="Meiryo" panose="020B0604030504040204" pitchFamily="34" charset="-128"/>
              </a:rPr>
              <a:t> moral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practice</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today</a:t>
            </a:r>
            <a:r>
              <a:rPr lang="pt-BR" sz="2000" dirty="0">
                <a:effectLst/>
                <a:latin typeface="Souvenir Lt BT" panose="02080503040505020303" pitchFamily="18" charset="0"/>
                <a:ea typeface="Meiryo" panose="020B0604030504040204" pitchFamily="34" charset="-128"/>
                <a:cs typeface="Meiryo" panose="020B0604030504040204" pitchFamily="34" charset="-128"/>
              </a:rPr>
              <a:t>, it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is</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clear</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that</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the</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practice</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of</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morality</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aims</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at</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producing</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one’s</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own</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happiness</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not</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any</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other</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man’s</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happiness</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This</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basic</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concept</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alone</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promotes</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one’s</a:t>
            </a:r>
            <a:r>
              <a:rPr lang="pt-BR" sz="2000" dirty="0">
                <a:effectLst/>
                <a:latin typeface="Souvenir Lt BT" panose="02080503040505020303" pitchFamily="18" charset="0"/>
                <a:ea typeface="Meiryo" panose="020B0604030504040204" pitchFamily="34" charset="-128"/>
                <a:cs typeface="Meiryo" panose="020B0604030504040204" pitchFamily="34" charset="-128"/>
              </a:rPr>
              <a:t> moral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practice</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keeps</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one</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from</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being</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arrogant</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about</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one’s</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practice</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and</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enables</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one</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to</a:t>
            </a: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become</a:t>
            </a:r>
            <a:r>
              <a:rPr lang="pt-BR" sz="2000" dirty="0">
                <a:effectLst/>
                <a:latin typeface="Souvenir Lt BT" panose="02080503040505020303" pitchFamily="18" charset="0"/>
                <a:ea typeface="Meiryo" panose="020B0604030504040204" pitchFamily="34" charset="-128"/>
                <a:cs typeface="Meiryo" panose="020B0604030504040204" pitchFamily="34" charset="-128"/>
              </a:rPr>
              <a:t> more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and</a:t>
            </a:r>
            <a:r>
              <a:rPr lang="pt-BR" sz="2000" dirty="0">
                <a:effectLst/>
                <a:latin typeface="Souvenir Lt BT" panose="02080503040505020303" pitchFamily="18" charset="0"/>
                <a:ea typeface="Meiryo" panose="020B0604030504040204" pitchFamily="34" charset="-128"/>
                <a:cs typeface="Meiryo" panose="020B0604030504040204" pitchFamily="34" charset="-128"/>
              </a:rPr>
              <a:t> more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noble</a:t>
            </a:r>
            <a:r>
              <a:rPr lang="pt-BR" sz="2000" dirty="0">
                <a:effectLst/>
                <a:latin typeface="Souvenir Lt BT" panose="02080503040505020303" pitchFamily="18" charset="0"/>
                <a:ea typeface="Meiryo" panose="020B0604030504040204" pitchFamily="34" charset="-128"/>
                <a:cs typeface="Meiryo" panose="020B0604030504040204" pitchFamily="34" charset="-128"/>
              </a:rPr>
              <a:t> in </a:t>
            </a:r>
            <a:r>
              <a:rPr lang="pt-BR" sz="2000" dirty="0" err="1">
                <a:effectLst/>
                <a:latin typeface="Souvenir Lt BT" panose="02080503040505020303" pitchFamily="18" charset="0"/>
                <a:ea typeface="Meiryo" panose="020B0604030504040204" pitchFamily="34" charset="-128"/>
                <a:cs typeface="Meiryo" panose="020B0604030504040204" pitchFamily="34" charset="-128"/>
              </a:rPr>
              <a:t>character</a:t>
            </a:r>
            <a:r>
              <a:rPr lang="pt-BR" sz="2000" dirty="0">
                <a:effectLst/>
                <a:latin typeface="Souvenir Lt BT" panose="02080503040505020303" pitchFamily="18" charset="0"/>
                <a:ea typeface="Meiryo" panose="020B0604030504040204" pitchFamily="34" charset="-128"/>
                <a:cs typeface="Meiryo" panose="020B0604030504040204" pitchFamily="34" charset="-128"/>
              </a:rPr>
              <a:t>.</a:t>
            </a:r>
            <a:endParaRPr lang="pt-BR" sz="2000" dirty="0"/>
          </a:p>
        </p:txBody>
      </p:sp>
    </p:spTree>
    <p:extLst>
      <p:ext uri="{BB962C8B-B14F-4D97-AF65-F5344CB8AC3E}">
        <p14:creationId xmlns:p14="http://schemas.microsoft.com/office/powerpoint/2010/main" val="4084058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8AC5FD1-CEEB-0810-D5AB-50184AB97A25}"/>
              </a:ext>
            </a:extLst>
          </p:cNvPr>
          <p:cNvSpPr txBox="1"/>
          <p:nvPr/>
        </p:nvSpPr>
        <p:spPr>
          <a:xfrm>
            <a:off x="139226" y="7159"/>
            <a:ext cx="8774349"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1a.</a:t>
            </a:r>
            <a:r>
              <a:rPr lang="pt-BR" sz="24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 11 </a:t>
            </a:r>
            <a:r>
              <a:rPr lang="pt-BR"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(edição revisada em 1984)</a:t>
            </a:r>
            <a:endParaRPr lang="pt-BR" sz="2400" dirty="0"/>
          </a:p>
        </p:txBody>
      </p:sp>
      <p:sp>
        <p:nvSpPr>
          <p:cNvPr id="6" name="CaixaDeTexto 5">
            <a:extLst>
              <a:ext uri="{FF2B5EF4-FFF2-40B4-BE49-F238E27FC236}">
                <a16:creationId xmlns:a16="http://schemas.microsoft.com/office/drawing/2014/main" id="{DAC84045-DD9D-2672-4965-00C1390F043E}"/>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5" name="CaixaDeTexto 4">
            <a:extLst>
              <a:ext uri="{FF2B5EF4-FFF2-40B4-BE49-F238E27FC236}">
                <a16:creationId xmlns:a16="http://schemas.microsoft.com/office/drawing/2014/main" id="{8DFBF629-E131-1D70-AA70-8440D25BD6FD}"/>
              </a:ext>
            </a:extLst>
          </p:cNvPr>
          <p:cNvSpPr txBox="1"/>
          <p:nvPr/>
        </p:nvSpPr>
        <p:spPr>
          <a:xfrm>
            <a:off x="125850" y="645287"/>
            <a:ext cx="8801100" cy="6013569"/>
          </a:xfrm>
          <a:prstGeom prst="rect">
            <a:avLst/>
          </a:prstGeom>
          <a:noFill/>
        </p:spPr>
        <p:txBody>
          <a:bodyPr wrap="square">
            <a:spAutoFit/>
          </a:bodyPr>
          <a:lstStyle/>
          <a:p>
            <a:pPr algn="just">
              <a:lnSpc>
                <a:spcPts val="2600"/>
              </a:lnSpc>
              <a:spcBef>
                <a:spcPts val="600"/>
              </a:spcBef>
              <a:spcAft>
                <a:spcPts val="600"/>
              </a:spcAft>
              <a:buNone/>
            </a:pPr>
            <a:r>
              <a:rPr lang="x-none" sz="16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11. </a:t>
            </a:r>
            <a:r>
              <a:rPr lang="pt-BR" sz="16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Percebam que a finalidade não é </a:t>
            </a:r>
            <a:r>
              <a:rPr lang="x-none" sz="16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 salvação dos outros</a:t>
            </a:r>
            <a:r>
              <a:rPr lang="pt-BR" sz="16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mas ajudar a si mesmo</a:t>
            </a:r>
          </a:p>
          <a:p>
            <a:pPr>
              <a:lnSpc>
                <a:spcPts val="2600"/>
              </a:lnSpc>
              <a:spcAft>
                <a:spcPts val="1000"/>
              </a:spcAft>
              <a:buNone/>
            </a:pPr>
            <a:r>
              <a:rPr lang="pt-BR" sz="16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Esta máxima refere-se ao objetivo final da atividade de desenvolvimento e salvação da mente humana.</a:t>
            </a:r>
            <a:endParaRPr lang="pt-BR" sz="16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lnSpc>
                <a:spcPts val="2600"/>
              </a:lnSpc>
              <a:spcAft>
                <a:spcPts val="600"/>
              </a:spcAft>
              <a:buNone/>
            </a:pP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“Ajudar a si mesmo” significa a reforma fundamental de sua personalidade com base no ensinamento dos grandes mestres. Ou seja, trata-se de buscar a consciência sobre os legados e os benefícios de Ortolinos e de Deus, promover a mudança interior para o espírito de benevolência – que é a sua essência –, e semear esse espírito nas demais pessoas alcançando, dessa forma, a elevação de seu próprio caráter. Isso é que significa a compreensão do “verdadeiro benefício para si”.</a:t>
            </a:r>
            <a:endParaRPr lang="pt-BR" sz="16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lnSpc>
                <a:spcPts val="2600"/>
              </a:lnSpc>
              <a:spcAft>
                <a:spcPts val="600"/>
              </a:spcAft>
            </a:pPr>
            <a:r>
              <a:rPr lang="x-none" sz="1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O ser humano está sempre apegado ao sentimento egocêntrico e por causa disso, mesmo que tenha acesso às palavras da moral suprema, ele não chega a manifestar o sentimento de benevolência ou de respeito ao Ortolino, de imediato. Não chega a manifestar também nenhum sentimento verdadeiro de salvar a mente das pessoas. No entanto, quando nos dedicamos à atividade de desenvolvimento e salvação da mente humana – mesmo que seja pela simples gentileza ou compaixão –, naturalmente aparecerá o sentimento de benevolência em desejar o bem e a felicidade do próximo, o que resultará na elevação do nosso caráter e a salvação. </a:t>
            </a:r>
            <a:endParaRPr lang="pt-BR" sz="16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5902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84C2CD6-A13A-D0D7-2821-6EC7DEEF9794}"/>
              </a:ext>
            </a:extLst>
          </p:cNvPr>
          <p:cNvSpPr txBox="1"/>
          <p:nvPr/>
        </p:nvSpPr>
        <p:spPr>
          <a:xfrm>
            <a:off x="180471" y="82378"/>
            <a:ext cx="8792078" cy="1669431"/>
          </a:xfrm>
          <a:prstGeom prst="rect">
            <a:avLst/>
          </a:prstGeom>
          <a:noFill/>
        </p:spPr>
        <p:txBody>
          <a:bodyPr wrap="square">
            <a:spAutoFit/>
          </a:bodyPr>
          <a:lstStyle>
            <a:defPPr>
              <a:defRPr lang="en-US"/>
            </a:defPPr>
            <a:lvl1pPr algn="just">
              <a:spcAft>
                <a:spcPts val="600"/>
              </a:spcAft>
              <a:buNone/>
              <a:defRPr>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defRPr>
            </a:lvl1pPr>
          </a:lstStyle>
          <a:p>
            <a:pPr>
              <a:lnSpc>
                <a:spcPts val="2500"/>
              </a:lnSpc>
            </a:pPr>
            <a:r>
              <a:rPr lang="x-none" dirty="0"/>
              <a:t>Por isso, a elevação de nosso próprio caráter e a conquista da verdadeira salvação não pode </a:t>
            </a:r>
            <a:r>
              <a:rPr lang="x-none"/>
              <a:t>estar separada</a:t>
            </a:r>
            <a:r>
              <a:rPr lang="x-none" dirty="0"/>
              <a:t> da dedicação ao desenvolvimento e salvação de outras pessoas: são partes de uma coisa só. Elevar o seu caráter significa, portanto, ampliar as atividades de desenvolvimento e salvação e contribuir para a realização da paz mundial e o progresso da sociedade e da nação.</a:t>
            </a:r>
            <a:endParaRPr lang="pt-BR" dirty="0"/>
          </a:p>
        </p:txBody>
      </p:sp>
      <p:sp>
        <p:nvSpPr>
          <p:cNvPr id="6" name="CaixaDeTexto 5">
            <a:extLst>
              <a:ext uri="{FF2B5EF4-FFF2-40B4-BE49-F238E27FC236}">
                <a16:creationId xmlns:a16="http://schemas.microsoft.com/office/drawing/2014/main" id="{2D32E2FD-EECB-030E-D38B-748C125D90AC}"/>
              </a:ext>
            </a:extLst>
          </p:cNvPr>
          <p:cNvSpPr txBox="1"/>
          <p:nvPr/>
        </p:nvSpPr>
        <p:spPr>
          <a:xfrm>
            <a:off x="180472" y="1906994"/>
            <a:ext cx="8792078" cy="4952381"/>
          </a:xfrm>
          <a:prstGeom prst="rect">
            <a:avLst/>
          </a:prstGeom>
          <a:noFill/>
        </p:spPr>
        <p:txBody>
          <a:bodyPr wrap="square">
            <a:spAutoFit/>
          </a:bodyPr>
          <a:lstStyle/>
          <a:p>
            <a:pPr algn="just">
              <a:lnSpc>
                <a:spcPts val="2500"/>
              </a:lnSpc>
              <a:spcAft>
                <a:spcPts val="600"/>
              </a:spcAft>
              <a:buNone/>
            </a:pPr>
            <a:r>
              <a:rPr lang="x-none" sz="18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Entretanto, </a:t>
            </a:r>
            <a:r>
              <a:rPr lang="x-none" sz="1800">
                <a:solidFill>
                  <a:srgbClr val="FF0000"/>
                </a:solidFill>
                <a:effectLst/>
                <a:latin typeface="Souvenir Lt BT" panose="02080503040505020303" pitchFamily="18" charset="0"/>
                <a:ea typeface="MS Mincho" panose="02020609040205080304" pitchFamily="49" charset="-128"/>
                <a:cs typeface="Times New Roman" panose="02020603050405020304" pitchFamily="18" charset="0"/>
              </a:rPr>
              <a:t>ficamos muitas vezes apegados ao objetivo de salvar outras pessoas, revelando atitudes impositivas ou posturas que expressam o sentimento de arrogância em “querer salvá-la”. </a:t>
            </a:r>
            <a:r>
              <a:rPr lang="x-none" sz="18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Ou então, despercebidamente esquecemos o espírito de mútua salvação e caímos no egocentrismo pensando apenas no progresso da comunidade à qual pertencemos. Como consequência disso surgirá conflitos com as demais pessoas perturbando a paz da sociedade.</a:t>
            </a:r>
            <a:endParaRPr lang="pt-BR" sz="16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lnSpc>
                <a:spcPts val="2500"/>
              </a:lnSpc>
              <a:spcAft>
                <a:spcPts val="600"/>
              </a:spcAft>
            </a:pPr>
            <a:r>
              <a:rPr lang="x-none" sz="18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Na moral suprema, focar a elevação do caráter como objetivo final das atividades de desenvolvimento e salvação da mente humana significa sacrificar-se para essa atividade com o espírito de pagar as dívidas morais acumuladas e reparar as faltas cometidas do ponto de visto moral. Por isso, o sentimento e a atitude possuem classe e sublime dignidade, sem posturas presunçosas, arrogantes ou convencidas, de querer ensinar alguém ou de um superdotado com o poder de salvar pessoas. E, mesmo que a outra pessoa não alcance a iluminação – apesar de toda a sua dedicação –, não se entregue ao pessimismo por causa disso; dedique-se mais ainda à atividade de desenvolvimento e salvação, com humildade e bondade.</a:t>
            </a:r>
            <a:endParaRPr lang="pt-BR" sz="16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p:txBody>
      </p:sp>
      <p:sp>
        <p:nvSpPr>
          <p:cNvPr id="7" name="CaixaDeTexto 6">
            <a:extLst>
              <a:ext uri="{FF2B5EF4-FFF2-40B4-BE49-F238E27FC236}">
                <a16:creationId xmlns:a16="http://schemas.microsoft.com/office/drawing/2014/main" id="{B4E43434-798C-8F26-5B35-6F4482EFE2C7}"/>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161060359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35820</TotalTime>
  <Words>4453</Words>
  <Application>Microsoft Office PowerPoint</Application>
  <PresentationFormat>Apresentação na tela (4:3)</PresentationFormat>
  <Paragraphs>141</Paragraphs>
  <Slides>31</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31</vt:i4>
      </vt:variant>
    </vt:vector>
  </HeadingPairs>
  <TitlesOfParts>
    <vt:vector size="40" baseType="lpstr">
      <vt:lpstr>Meiryo</vt:lpstr>
      <vt:lpstr>Arial</vt:lpstr>
      <vt:lpstr>Arial Nova Cond Light</vt:lpstr>
      <vt:lpstr>Calibri</vt:lpstr>
      <vt:lpstr>Calibri Light</vt:lpstr>
      <vt:lpstr>Souvenir Lt BT</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Hiroaki Makibara2</dc:creator>
  <cp:lastModifiedBy>Hiroaki Makibara2</cp:lastModifiedBy>
  <cp:revision>595</cp:revision>
  <cp:lastPrinted>2021-02-15T17:48:40Z</cp:lastPrinted>
  <dcterms:created xsi:type="dcterms:W3CDTF">2020-12-25T17:38:58Z</dcterms:created>
  <dcterms:modified xsi:type="dcterms:W3CDTF">2025-04-28T12:49:31Z</dcterms:modified>
</cp:coreProperties>
</file>