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0" r:id="rId3"/>
    <p:sldId id="257" r:id="rId4"/>
    <p:sldId id="263" r:id="rId5"/>
    <p:sldId id="269" r:id="rId6"/>
    <p:sldId id="284" r:id="rId7"/>
    <p:sldId id="341" r:id="rId8"/>
    <p:sldId id="346" r:id="rId9"/>
    <p:sldId id="344" r:id="rId10"/>
    <p:sldId id="345" r:id="rId11"/>
    <p:sldId id="347" r:id="rId12"/>
    <p:sldId id="340" r:id="rId13"/>
    <p:sldId id="282" r:id="rId14"/>
    <p:sldId id="273" r:id="rId15"/>
    <p:sldId id="343" r:id="rId16"/>
    <p:sldId id="33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EAD5"/>
    <a:srgbClr val="FFE6CD"/>
    <a:srgbClr val="FFE8D1"/>
    <a:srgbClr val="FFECD9"/>
    <a:srgbClr val="FFE2C5"/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5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AE279-2974-47E5-86B8-74E72E33472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35C61-6C20-4B0A-93FD-60CDAA51D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0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4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43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7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16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90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5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06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48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93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25C2-B86C-43CF-86DC-121F4CA9B9E5}" type="datetimeFigureOut">
              <a:rPr lang="pt-BR" smtClean="0"/>
              <a:t>29/03/2021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8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A84BE3BA-E318-4489-A45B-69C2C627B5F0}"/>
              </a:ext>
            </a:extLst>
          </p:cNvPr>
          <p:cNvGrpSpPr/>
          <p:nvPr/>
        </p:nvGrpSpPr>
        <p:grpSpPr>
          <a:xfrm>
            <a:off x="5082392" y="79514"/>
            <a:ext cx="4061608" cy="6752707"/>
            <a:chOff x="5082392" y="79514"/>
            <a:chExt cx="4061608" cy="6752707"/>
          </a:xfrm>
        </p:grpSpPr>
        <p:pic>
          <p:nvPicPr>
            <p:cNvPr id="5" name="Imagem 4" descr="Texto, Carta&#10;&#10;Descrição gerada automaticamente">
              <a:extLst>
                <a:ext uri="{FF2B5EF4-FFF2-40B4-BE49-F238E27FC236}">
                  <a16:creationId xmlns:a16="http://schemas.microsoft.com/office/drawing/2014/main" id="{BACD822C-1F6C-4B4D-A562-3111729DF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424" y="79514"/>
              <a:ext cx="2492576" cy="3617843"/>
            </a:xfrm>
            <a:prstGeom prst="rect">
              <a:avLst/>
            </a:prstGeom>
          </p:spPr>
        </p:pic>
        <p:pic>
          <p:nvPicPr>
            <p:cNvPr id="6" name="Imagem 5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111886DF-980C-49FE-BA53-0439F011C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2" y="3011556"/>
              <a:ext cx="2749643" cy="3820665"/>
            </a:xfrm>
            <a:prstGeom prst="rect">
              <a:avLst/>
            </a:prstGeom>
          </p:spPr>
        </p:pic>
      </p:grpSp>
      <p:sp>
        <p:nvSpPr>
          <p:cNvPr id="2" name="Seta: Curva para a Direita 1">
            <a:extLst>
              <a:ext uri="{FF2B5EF4-FFF2-40B4-BE49-F238E27FC236}">
                <a16:creationId xmlns:a16="http://schemas.microsoft.com/office/drawing/2014/main" id="{50D5BECD-2FAC-419F-AF95-589CA061A93D}"/>
              </a:ext>
            </a:extLst>
          </p:cNvPr>
          <p:cNvSpPr/>
          <p:nvPr/>
        </p:nvSpPr>
        <p:spPr>
          <a:xfrm rot="3352879">
            <a:off x="5481005" y="1268642"/>
            <a:ext cx="1024370" cy="1792886"/>
          </a:xfrm>
          <a:prstGeom prst="curvedRightArrow">
            <a:avLst>
              <a:gd name="adj1" fmla="val 29318"/>
              <a:gd name="adj2" fmla="val 72175"/>
              <a:gd name="adj3" fmla="val 25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Imagem 6" descr="Texto&#10;&#10;Descrição gerada automaticame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79514"/>
            <a:ext cx="4846189" cy="66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8D5E12F-977B-4078-B0DD-8419157E336F}"/>
              </a:ext>
            </a:extLst>
          </p:cNvPr>
          <p:cNvSpPr txBox="1"/>
          <p:nvPr/>
        </p:nvSpPr>
        <p:spPr>
          <a:xfrm>
            <a:off x="130628" y="148471"/>
            <a:ext cx="8882743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(c)</a:t>
            </a:r>
            <a:r>
              <a:rPr lang="pt-BR" sz="2000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0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O sábio chinês que presenteou um imperador com um livro</a:t>
            </a:r>
            <a:r>
              <a:rPr lang="pt-BR" sz="2000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O livro tinha apenas 2 páginas. Ao dá-lo o sábio explicou: “No momento mais triste de sua vida, leia a primeira página e feche o livro. E no momento mais feliz, leia a segunda. O presente terá atingido seu objetivo.”</a:t>
            </a:r>
          </a:p>
          <a:p>
            <a:pPr algn="just"/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Tempos depois, o azar abateu-se sobre o império. Uma peste matou parte da população, uma praga destruiu a lavoura, bárbaros invadiram as terras saqueando o que sobrara. Desesperado, o imperador lembrou-se do livro. Na primeira página, somente uma frase curta: “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Isso vai passar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”. </a:t>
            </a:r>
          </a:p>
          <a:p>
            <a:pPr algn="just"/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Incansável e laborioso, ele convocou seus conselheiros e pediu o apoio de seu povo para expulsar os invasores, debelar a peste e recuperar a lavoura.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Mais tarde, sua única filha casou-se com o filho de um imperador vizinho e os dois países se uniram num único e imenso império. Feliz da vida, o imperador lembrou-se novamente do livro e foi direto à segunda página, onde se lia apenas outra frase: “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Isso também vai passar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”.</a:t>
            </a:r>
          </a:p>
          <a:p>
            <a:pPr algn="just"/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Moral da história: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Não devemos nos embriagar pelas grandes alegrias nem nos deixar abater pelas grandes frustrações.</a:t>
            </a:r>
          </a:p>
          <a:p>
            <a:pPr algn="just"/>
            <a:endParaRPr lang="pt-BR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8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46B984D-9FFA-41D4-A34D-B45821E3AA06}"/>
              </a:ext>
            </a:extLst>
          </p:cNvPr>
          <p:cNvSpPr txBox="1"/>
          <p:nvPr/>
        </p:nvSpPr>
        <p:spPr>
          <a:xfrm>
            <a:off x="163995" y="229683"/>
            <a:ext cx="881600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(d) Chico Xavier: ISSO TAMBÉM PASSA. 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Havia um homem que costumava ter em cima de sua cama uma placa escrita: 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ISSO TAMBÉM PASSA... 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Então perguntaram a ele o porquê disso... Ele disse que era para poder se lembrar que, quando estivesse passando por momentos ruins, eles iriam embora e que ele teria que passar por aquilo por algum motivo. 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Mas essa placa também era para lembrá-lo que, quando estivesse muito feliz, não deixasse tudo para trás, porque esses momentos também iriam passar e momentos difíceis viriam de novo... 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 é exatamente disso que a vida é feita: 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MOMENTOS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! 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Momentos os quais temos que passar, sendo bons ou não, para o nosso próprio aprendizado. Por algum motivo... </a:t>
            </a:r>
          </a:p>
          <a:p>
            <a:pPr algn="just">
              <a:spcAft>
                <a:spcPts val="12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Nunca esqueça do mais importante: 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NADA É POR ACASO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! Absolutamente nada. Por isso temos que nos preocupar em fazer a nossa parte da melhor forma possível.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0505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4134" y="6202960"/>
            <a:ext cx="446749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Vicissitudes da vida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86579"/>
            <a:ext cx="87782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(e) Um praticante de meditação foi até́ o mestre e disse:</a:t>
            </a:r>
            <a:endParaRPr lang="pt-BR" sz="1200" b="1" dirty="0"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288000" indent="-457200" algn="just">
              <a:spcAft>
                <a:spcPts val="600"/>
              </a:spcAft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— Minha meditação é horrível! Ou eu fico distraído, ou minhas pernas doem muito, ou eu constantemente fico com sono. É simplesmente horrível.</a:t>
            </a:r>
          </a:p>
          <a:p>
            <a:pPr algn="just">
              <a:spcAft>
                <a:spcPts val="600"/>
              </a:spcAft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O mestre respondeu: </a:t>
            </a:r>
          </a:p>
          <a:p>
            <a:pPr marL="288000" algn="just">
              <a:spcAft>
                <a:spcPts val="600"/>
              </a:spcAft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— </a:t>
            </a: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Isso passará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Depois de um ano o estudante retornou ao seu professor, eufórico: </a:t>
            </a:r>
          </a:p>
          <a:p>
            <a:pPr marL="288000" indent="-457200" algn="just">
              <a:spcAft>
                <a:spcPts val="600"/>
              </a:spcAft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— Minha prática de meditação é maravilhosa! Eu me sinto tão consciente, tão pacífico, tão relaxado, tão vivo! É simplesmente maravilhoso!!!</a:t>
            </a:r>
          </a:p>
          <a:p>
            <a:pPr algn="just">
              <a:spcAft>
                <a:spcPts val="600"/>
              </a:spcAft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E o mestre disse tranquilamente: </a:t>
            </a:r>
          </a:p>
          <a:p>
            <a:pPr marL="288000" algn="just">
              <a:spcAft>
                <a:spcPts val="600"/>
              </a:spcAft>
            </a:pP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— </a:t>
            </a:r>
            <a:r>
              <a:rPr lang="pt-BR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Isso também passara</a:t>
            </a:r>
            <a:r>
              <a:rPr lang="pt-BR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2696438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791EF65-EE3F-46EA-9EAC-CAB373494B42}"/>
              </a:ext>
            </a:extLst>
          </p:cNvPr>
          <p:cNvSpPr txBox="1"/>
          <p:nvPr/>
        </p:nvSpPr>
        <p:spPr>
          <a:xfrm>
            <a:off x="168965" y="32657"/>
            <a:ext cx="8806070" cy="558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highlight>
                  <a:srgbClr val="FFFF00"/>
                </a:highlight>
              </a:rPr>
              <a:t>3. 366 dias com as palavras da Nova Moral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189" y="566249"/>
            <a:ext cx="8975035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0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Pág. 44: Alegrias e tristezas: Somos nós mesmos que produzimos</a:t>
            </a:r>
            <a:endParaRPr lang="pt-BR" sz="2000" dirty="0"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Quando você está insatisfeito com sua vida atual — por exemplo, quando está muito chateado em trabalhar na empresa — pode ocorrer de você achar que o motivo dessa chateação é o chefe X ou o colega Y.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Porém, se nessa hora examinarmos bem o interior dessa pessoa, notamos que ela espera das pessoas ao seu redor — exceto ela — uma mudança na forma de pensar e das atitudes. 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Então, ela está achando que as "Coisas ruins" que acontecem na vida dela são por causa dos outros; e que as "Coisas boas" ela está, também, esperando que venham dos outros.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Que tal então corrigirmos esses pensamentos e raciocinar que: "A maioria das 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alegrias e tristezas, somos nós mesmos que produzimos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"? </a:t>
            </a:r>
          </a:p>
          <a:p>
            <a:pPr algn="just">
              <a:spcAft>
                <a:spcPts val="600"/>
              </a:spcAft>
            </a:pP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Estando ou não, numa situação boa ou ruim, teremos mais iniciativas em produzir a "alegria" se pensarmos </a:t>
            </a:r>
            <a:r>
              <a:rPr lang="pt-BR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que quem constrói o "Eu de hoje" são os meus pensamentos e ação/atitudes</a:t>
            </a:r>
            <a:r>
              <a:rPr lang="pt-BR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47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1258" y="483326"/>
            <a:ext cx="8660674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(a) Complemento</a:t>
            </a:r>
            <a:r>
              <a:rPr lang="pt-BR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pt-BR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Charles Chaplin, A decisão</a:t>
            </a:r>
            <a:endParaRPr lang="pt-BR" dirty="0">
              <a:highlight>
                <a:srgbClr val="FFFF00"/>
              </a:highligh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Hoje levantei cedo pensando no que tenho a fazer antes que o relógio marque meia-noite. É minha função escolher que tipo de dia vou ter hoje.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Posso reclamar porque está chovendo… ou agradecer às águas por lavarem a poluição.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Posso ficar triste por não ter dinheiro… ou me sentir encorajado para administrar minhas finanças, evitando o desperdício.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Posso me queixar dos meus pais por não terem me dado tudo o que eu queria…. ou posso ser grato por ter nascido.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Posso reclamar por ter que ir trabalhar… ou agradecer por ter trabalho.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Posso sentir tédio com as tarefas da casa… ou agradecer a Deus por ter um teto para morar.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Posso lamentar decepções com amigos… ou me entusiasmar com a possibilidade de fazer novas amizades.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O dia está na minha frente esperando para ser o que eu quiser.</a:t>
            </a:r>
          </a:p>
          <a:p>
            <a:pPr algn="just">
              <a:spcAft>
                <a:spcPts val="600"/>
              </a:spcAft>
            </a:pPr>
            <a:r>
              <a:rPr lang="pt-BR" dirty="0">
                <a:latin typeface="Verdana" pitchFamily="34" charset="0"/>
                <a:ea typeface="Verdana" pitchFamily="34" charset="0"/>
                <a:cs typeface="Verdana" pitchFamily="34" charset="0"/>
              </a:rPr>
              <a:t>E aqui estou eu, o escultor que pode dar forma.</a:t>
            </a:r>
          </a:p>
          <a:p>
            <a:pPr algn="just">
              <a:spcAft>
                <a:spcPts val="600"/>
              </a:spcAft>
            </a:pPr>
            <a:r>
              <a:rPr lang="pt-BR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“Tudo depende só de mim.”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5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E61BC63-12C3-434D-972A-22FA6C0DE5B1}"/>
              </a:ext>
            </a:extLst>
          </p:cNvPr>
          <p:cNvSpPr txBox="1"/>
          <p:nvPr/>
        </p:nvSpPr>
        <p:spPr>
          <a:xfrm>
            <a:off x="168219" y="39671"/>
            <a:ext cx="858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52000" algn="just"/>
            <a:r>
              <a:rPr lang="pt-BR" sz="28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4. Lembrete do curso: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7EFCB0-4DB2-496A-BCCE-5E7A16ED71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9" y="1561126"/>
            <a:ext cx="8929811" cy="343038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B13832A-CB90-42B1-B9EE-1DD25651F942}"/>
              </a:ext>
            </a:extLst>
          </p:cNvPr>
          <p:cNvSpPr txBox="1"/>
          <p:nvPr/>
        </p:nvSpPr>
        <p:spPr>
          <a:xfrm>
            <a:off x="2179350" y="1299516"/>
            <a:ext cx="456017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da causalidade moral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3638F93D-5D5F-42BA-9837-991918A8667D}"/>
              </a:ext>
            </a:extLst>
          </p:cNvPr>
          <p:cNvGrpSpPr/>
          <p:nvPr/>
        </p:nvGrpSpPr>
        <p:grpSpPr>
          <a:xfrm>
            <a:off x="45970" y="3084916"/>
            <a:ext cx="2435087" cy="3319755"/>
            <a:chOff x="0" y="3498574"/>
            <a:chExt cx="2435087" cy="3319755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B44F4C46-AEC3-4C56-8816-B7717F8D18D3}"/>
                </a:ext>
              </a:extLst>
            </p:cNvPr>
            <p:cNvGrpSpPr/>
            <p:nvPr/>
          </p:nvGrpSpPr>
          <p:grpSpPr>
            <a:xfrm>
              <a:off x="69574" y="4313583"/>
              <a:ext cx="2365513" cy="2504746"/>
              <a:chOff x="69574" y="4313583"/>
              <a:chExt cx="2365513" cy="2504746"/>
            </a:xfrm>
          </p:grpSpPr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B938117-2B17-417E-8487-C73B5C8A7D62}"/>
                  </a:ext>
                </a:extLst>
              </p:cNvPr>
              <p:cNvSpPr txBox="1"/>
              <p:nvPr/>
            </p:nvSpPr>
            <p:spPr>
              <a:xfrm>
                <a:off x="69574" y="6295109"/>
                <a:ext cx="23655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2800" b="1" dirty="0"/>
                  <a:t>Benevolência</a:t>
                </a:r>
              </a:p>
            </p:txBody>
          </p:sp>
          <p:cxnSp>
            <p:nvCxnSpPr>
              <p:cNvPr id="6" name="Conector de Seta Reta 5">
                <a:extLst>
                  <a:ext uri="{FF2B5EF4-FFF2-40B4-BE49-F238E27FC236}">
                    <a16:creationId xmlns:a16="http://schemas.microsoft.com/office/drawing/2014/main" id="{99B2AF4E-FE21-440B-96FC-E000BAAF2B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652" y="4313583"/>
                <a:ext cx="0" cy="1981526"/>
              </a:xfrm>
              <a:prstGeom prst="straightConnector1">
                <a:avLst/>
              </a:prstGeom>
              <a:ln w="381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7041C7E9-D33E-432C-BFD3-5BCC7FA7B1EC}"/>
                </a:ext>
              </a:extLst>
            </p:cNvPr>
            <p:cNvSpPr/>
            <p:nvPr/>
          </p:nvSpPr>
          <p:spPr>
            <a:xfrm>
              <a:off x="0" y="3498574"/>
              <a:ext cx="1699591" cy="1063487"/>
            </a:xfrm>
            <a:prstGeom prst="ellipse">
              <a:avLst/>
            </a:prstGeom>
            <a:solidFill>
              <a:srgbClr val="FFCC00">
                <a:alpha val="5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7666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38CD6AB-411C-4FC0-9C03-7B48D31F82A8}" type="slidenum">
              <a:rPr lang="pt-BR" altLang="ja-JP" sz="1200">
                <a:solidFill>
                  <a:srgbClr val="898989"/>
                </a:solidFill>
                <a:latin typeface="Arial" panose="020B0604020202020204" pitchFamily="34" charset="0"/>
              </a:rPr>
              <a:pPr/>
              <a:t>16</a:t>
            </a:fld>
            <a:endParaRPr lang="pt-BR" altLang="ja-JP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AF2E7B4-BD9B-4C2B-8661-B753EDC85C06}"/>
              </a:ext>
            </a:extLst>
          </p:cNvPr>
          <p:cNvSpPr txBox="1"/>
          <p:nvPr/>
        </p:nvSpPr>
        <p:spPr>
          <a:xfrm>
            <a:off x="4119149" y="2905780"/>
            <a:ext cx="678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/>
              <a:t>fim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B5BFDA7-578A-40B2-B58D-C82C36C404A0}"/>
              </a:ext>
            </a:extLst>
          </p:cNvPr>
          <p:cNvSpPr txBox="1"/>
          <p:nvPr/>
        </p:nvSpPr>
        <p:spPr>
          <a:xfrm>
            <a:off x="5310055" y="418001"/>
            <a:ext cx="372451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Bibliografia de hoje:</a:t>
            </a:r>
          </a:p>
          <a:p>
            <a:endParaRPr lang="pt-BR" sz="3200" b="1" dirty="0">
              <a:solidFill>
                <a:srgbClr val="FF0000"/>
              </a:solidFill>
            </a:endParaRPr>
          </a:p>
          <a:p>
            <a:endParaRPr lang="pt-BR" sz="3200" b="1" dirty="0">
              <a:solidFill>
                <a:srgbClr val="FF0000"/>
              </a:solidFill>
            </a:endParaRPr>
          </a:p>
          <a:p>
            <a:endParaRPr lang="pt-BR" sz="3200" b="1" dirty="0">
              <a:solidFill>
                <a:srgbClr val="FF0000"/>
              </a:solidFill>
            </a:endParaRPr>
          </a:p>
          <a:p>
            <a:endParaRPr lang="pt-BR" sz="3200" b="1" dirty="0">
              <a:solidFill>
                <a:srgbClr val="FF0000"/>
              </a:solidFill>
            </a:endParaRPr>
          </a:p>
          <a:p>
            <a:r>
              <a:rPr lang="pt-BR" sz="2800" b="1" dirty="0">
                <a:solidFill>
                  <a:srgbClr val="0070C0"/>
                </a:solidFill>
              </a:rPr>
              <a:t>a) Roteiro, de 1 página, com as referências para aprofundar os estudos desta Máxima </a:t>
            </a:r>
            <a:endParaRPr lang="pt-BR" sz="2800" dirty="0">
              <a:solidFill>
                <a:srgbClr val="0070C0"/>
              </a:solidFill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EF945D2F-5068-4E2F-AC6F-644C3CFC033E}"/>
              </a:ext>
            </a:extLst>
          </p:cNvPr>
          <p:cNvSpPr/>
          <p:nvPr/>
        </p:nvSpPr>
        <p:spPr>
          <a:xfrm flipH="1">
            <a:off x="5638799" y="4909457"/>
            <a:ext cx="653143" cy="990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6136"/>
            <a:ext cx="5357728" cy="660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8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286A32E8-85C3-4392-A77B-1FE1898D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97211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9CE129A-F232-4876-A691-C329B2F775CE}"/>
              </a:ext>
            </a:extLst>
          </p:cNvPr>
          <p:cNvSpPr txBox="1"/>
          <p:nvPr/>
        </p:nvSpPr>
        <p:spPr>
          <a:xfrm>
            <a:off x="70472" y="3966928"/>
            <a:ext cx="5783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b) Tratado da Ciência da Moral, de Chikuro Hiroike, </a:t>
            </a:r>
            <a:r>
              <a:rPr lang="pt-BR" sz="1600" b="1" dirty="0"/>
              <a:t>edição em japonês, 1ª edição em 1926</a:t>
            </a:r>
            <a:endParaRPr lang="pt-BR" sz="24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74D9C05-8E4A-40BD-806B-8F722E99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55" y="55585"/>
            <a:ext cx="2270272" cy="337341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6B5F5E-2B7D-45D9-9A22-729B437BE19B}"/>
              </a:ext>
            </a:extLst>
          </p:cNvPr>
          <p:cNvSpPr txBox="1"/>
          <p:nvPr/>
        </p:nvSpPr>
        <p:spPr>
          <a:xfrm>
            <a:off x="4899991" y="2701678"/>
            <a:ext cx="4094353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</a:t>
            </a:r>
            <a:r>
              <a:rPr lang="pt-BR" sz="1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366 dias com as palavras da Nova Moral </a:t>
            </a:r>
            <a:br>
              <a:rPr lang="pt-BR" sz="1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pt-BR" sz="1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</a:t>
            </a:r>
            <a:r>
              <a:rPr lang="ja-JP" altLang="pt-BR" sz="1600" b="1" dirty="0">
                <a:latin typeface="+mj-ea"/>
                <a:ea typeface="+mj-ea"/>
                <a:cs typeface="Times New Roman" panose="02020603050405020304" pitchFamily="18" charset="0"/>
              </a:rPr>
              <a:t>ニューモラル 心を育てる言葉</a:t>
            </a:r>
            <a:r>
              <a:rPr lang="pt-BR" dirty="0">
                <a:latin typeface="+mj-ea"/>
                <a:ea typeface="+mj-ea"/>
                <a:cs typeface="Times New Roman" panose="02020603050405020304" pitchFamily="18" charset="0"/>
              </a:rPr>
              <a:t>366</a:t>
            </a:r>
            <a:r>
              <a:rPr lang="ja-JP" altLang="pt-BR" sz="1600" b="1" dirty="0">
                <a:latin typeface="+mj-ea"/>
                <a:ea typeface="+mj-ea"/>
                <a:cs typeface="Times New Roman" panose="02020603050405020304" pitchFamily="18" charset="0"/>
              </a:rPr>
              <a:t>日</a:t>
            </a:r>
            <a:r>
              <a:rPr lang="pt-BR" sz="1600" dirty="0"/>
              <a:t>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935F022-3752-4807-8A16-AD1A5760D9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56" y="3408654"/>
            <a:ext cx="2270272" cy="3393761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77504D3-6FDC-4B91-982A-A62C13CA84CD}"/>
              </a:ext>
            </a:extLst>
          </p:cNvPr>
          <p:cNvSpPr txBox="1"/>
          <p:nvPr/>
        </p:nvSpPr>
        <p:spPr>
          <a:xfrm>
            <a:off x="3150704" y="6097318"/>
            <a:ext cx="350358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pt-BR" sz="1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Antropologia do </a:t>
            </a:r>
            <a:r>
              <a:rPr lang="pt-BR" sz="1600" b="1" i="1" dirty="0" err="1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Sampouyoshi</a:t>
            </a:r>
            <a:br>
              <a:rPr lang="pt-BR" sz="1600" b="1" i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pt-BR" sz="16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ja-JP" sz="16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三方よしの人間学</a:t>
            </a:r>
            <a:r>
              <a:rPr lang="pt-BR" sz="1600" dirty="0"/>
              <a:t>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9941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115CFAD-515D-4BDB-983B-8868241B8E8F}"/>
              </a:ext>
            </a:extLst>
          </p:cNvPr>
          <p:cNvSpPr txBox="1"/>
          <p:nvPr/>
        </p:nvSpPr>
        <p:spPr>
          <a:xfrm>
            <a:off x="109331" y="0"/>
            <a:ext cx="8925338" cy="2234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2800" b="1" dirty="0">
                <a:highlight>
                  <a:srgbClr val="00FFFF"/>
                </a:highlight>
              </a:rPr>
              <a:t>Comentários sobre a Máxima n</a:t>
            </a:r>
            <a:r>
              <a:rPr lang="pt-BR" sz="2800" b="1" u="sng" baseline="30000" dirty="0">
                <a:highlight>
                  <a:srgbClr val="00FFFF"/>
                </a:highlight>
              </a:rPr>
              <a:t>o</a:t>
            </a:r>
            <a:r>
              <a:rPr lang="pt-BR" sz="2800" b="1" baseline="30000" dirty="0">
                <a:highlight>
                  <a:srgbClr val="00FFFF"/>
                </a:highlight>
              </a:rPr>
              <a:t>  </a:t>
            </a:r>
            <a:r>
              <a:rPr lang="pt-BR" sz="2800" b="1" dirty="0">
                <a:highlight>
                  <a:srgbClr val="00FFFF"/>
                </a:highlight>
              </a:rPr>
              <a:t>51</a:t>
            </a:r>
          </a:p>
          <a:p>
            <a:pPr marL="457200" indent="-457200">
              <a:buAutoNum type="arabicPeriod"/>
            </a:pPr>
            <a:r>
              <a:rPr lang="pt-BR" sz="2400" b="1" dirty="0">
                <a:highlight>
                  <a:srgbClr val="FFFF00"/>
                </a:highlight>
              </a:rPr>
              <a:t>Não seja orgulhoso </a:t>
            </a:r>
            <a:r>
              <a:rPr lang="pt-BR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(arrogante) </a:t>
            </a:r>
            <a:r>
              <a:rPr lang="pt-BR" sz="2400" b="1" dirty="0">
                <a:highlight>
                  <a:srgbClr val="FFFF00"/>
                </a:highlight>
              </a:rPr>
              <a:t>na prosperidade; e não fique desolado na decadência.(Tratado... vol. 9, em japonês. </a:t>
            </a:r>
          </a:p>
          <a:p>
            <a:pPr algn="r">
              <a:spcBef>
                <a:spcPts val="1200"/>
              </a:spcBef>
            </a:pPr>
            <a:r>
              <a:rPr lang="pt-PT" sz="2400" dirty="0"/>
              <a:t> </a:t>
            </a:r>
            <a:r>
              <a:rPr lang="pt-PT" sz="2400" b="1" dirty="0"/>
              <a:t>Chikuro Hiroike, </a:t>
            </a:r>
            <a:r>
              <a:rPr lang="pt-PT" sz="2400" b="1" u="sng" dirty="0"/>
              <a:t>Redação original de 1926</a:t>
            </a:r>
            <a:r>
              <a:rPr lang="pt-PT" sz="2400" b="1" dirty="0"/>
              <a:t>)</a:t>
            </a:r>
            <a:endParaRPr lang="pt-BR" sz="2400" b="1" dirty="0"/>
          </a:p>
          <a:p>
            <a:r>
              <a:rPr lang="pt-BR" sz="2000" dirty="0"/>
              <a:t> 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4319" y="2377440"/>
            <a:ext cx="855617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As pessoas de hoje são muito arrogantes (vaidosas) em situações de prosperidade, ao passo que em situações de decadência, ficam abatidas, lamentam e sofrem muito, comportando-se de forma deprimente. </a:t>
            </a:r>
          </a:p>
          <a:p>
            <a:pPr algn="just"/>
            <a:endParaRPr lang="pt-BR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pt-BR" sz="2200" dirty="0">
                <a:latin typeface="Verdana" pitchFamily="34" charset="0"/>
                <a:ea typeface="Verdana" pitchFamily="34" charset="0"/>
                <a:cs typeface="Verdana" pitchFamily="34" charset="0"/>
              </a:rPr>
              <a:t>Todos precisam compreender bem a moral suprema para que possam, em primeiro lugar, ficar livres dos altos e baixos da vida e, em segundo lugar, mesmo em casos de altos e baixos, ser capazes de manter a fé e a estabilidade mental, e determinados a atingir seus objetivos.</a:t>
            </a:r>
          </a:p>
          <a:p>
            <a:pPr algn="just"/>
            <a:endParaRPr lang="pt-BR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1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BCD4BFD-4410-437A-9265-A1CC8127274C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498918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395"/>
            <a:stretch/>
          </p:blipFill>
          <p:spPr bwMode="auto">
            <a:xfrm>
              <a:off x="4491018" y="204329"/>
              <a:ext cx="4652982" cy="6470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B10DBADC-2239-449B-A5D5-CF0431F130EA}"/>
              </a:ext>
            </a:extLst>
          </p:cNvPr>
          <p:cNvSpPr txBox="1"/>
          <p:nvPr/>
        </p:nvSpPr>
        <p:spPr>
          <a:xfrm>
            <a:off x="107861" y="1306850"/>
            <a:ext cx="426535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800" b="1" dirty="0"/>
              <a:t>Máximas de Chikuro Hiroike, </a:t>
            </a:r>
            <a:r>
              <a:rPr lang="pt-PT" sz="1800" b="1" u="sng" dirty="0"/>
              <a:t>Redação de 1926, atualizada em 1984</a:t>
            </a:r>
            <a:r>
              <a:rPr lang="pt-PT" sz="1800" b="1" dirty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9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02A021D-C09D-4339-896B-E29B7A4BA1D7}"/>
              </a:ext>
            </a:extLst>
          </p:cNvPr>
          <p:cNvSpPr txBox="1"/>
          <p:nvPr/>
        </p:nvSpPr>
        <p:spPr>
          <a:xfrm>
            <a:off x="89452" y="31235"/>
            <a:ext cx="8945218" cy="1542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2. Antropologia do </a:t>
            </a:r>
            <a:r>
              <a:rPr lang="pt-BR" sz="2800" b="1" dirty="0" err="1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Sampouyoshi</a:t>
            </a:r>
            <a:endParaRPr lang="pt-BR" sz="28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pt-BR" sz="20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Pág. 220</a:t>
            </a:r>
            <a:r>
              <a:rPr lang="pt-BR" sz="1800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pt-BR" b="1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Sem vaidade e sem lamentações, avançar humildemente</a:t>
            </a:r>
            <a:endParaRPr lang="pt-BR" sz="2000" b="1" dirty="0">
              <a:highlight>
                <a:srgbClr val="FFFF00"/>
              </a:highlight>
              <a:latin typeface="Verdan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endParaRPr lang="pt-BR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2515" y="1214845"/>
            <a:ext cx="894521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Em qualquer empreendimento (negócios) — enquanto cuidamos de sua administração — há momentos bons, mas também, momentos ruins e difíceis.</a:t>
            </a:r>
          </a:p>
          <a:p>
            <a:pPr algn="just"/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Suponhamos que o seu serviço (seu produto) seja motivo de reportagem na mídia provocando um </a:t>
            </a:r>
            <a:r>
              <a:rPr lang="pt-BR" sz="1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boom</a:t>
            </a: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nas vendas e aumento acentuado de seu faturamento. Naturalmente ficará muito ocupado todos os dias, muitas pessoas ao seu redor irão elogiar, bajular, admirar. E ganhará muito dinheiro. Você certamente desejará expandir sua loja, aumentar funcionários ou expandir sua fábrica. Quando isso acontece, o ser humano tende a ficar cada vez mais empolgado. Passará a esbanjar dinheiro. A vaidade acompanha essa escalada negativa e o sentimento se enche de arrogância.</a:t>
            </a:r>
          </a:p>
          <a:p>
            <a:pPr algn="just"/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Mas, o </a:t>
            </a:r>
            <a:r>
              <a:rPr lang="pt-BR" sz="17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boom</a:t>
            </a: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 não dura muito. Com o tempo as vendas caem e terá dificuldades em pagar as dívidas do investimento efetuado, ou os custos dos funcionários contratados. As pessoas que costumavam ficar ao seu redor, bajulando, desaparecerão antes que você perceba.</a:t>
            </a:r>
          </a:p>
          <a:p>
            <a:pPr algn="just"/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A vaidade e a arrogância de outrora desaparecem, e passará agora a viver dias sombrios de lamentações.</a:t>
            </a:r>
          </a:p>
          <a:p>
            <a:pPr algn="just"/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Seja arrogância ou vaidade, seja lamentação ou tristeza, são todas elas revelação do nosso lado deprimente, como pessoa. </a:t>
            </a:r>
          </a:p>
          <a:p>
            <a:pPr algn="just"/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Esteja o seu negócio em boa ou má situação econômica, o importante é o </a:t>
            </a:r>
            <a:r>
              <a:rPr lang="pt-BR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estado de equilíbrio mental</a:t>
            </a: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, lembrando sempre a moralidade, e avançando nas tarefas cotidianas passo por passo, com </a:t>
            </a:r>
            <a:r>
              <a:rPr lang="pt-BR" sz="17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sentimento de humildade</a:t>
            </a:r>
            <a:r>
              <a:rPr lang="pt-BR" sz="17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164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055" y="5879046"/>
            <a:ext cx="867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highlight>
                  <a:srgbClr val="FFFF00"/>
                </a:highlight>
                <a:latin typeface="Verdana" panose="020B060403050404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Complementos, como curiosidade... </a:t>
            </a:r>
          </a:p>
          <a:p>
            <a:pPr algn="just"/>
            <a:endParaRPr lang="pt-BR" sz="3200" b="1" dirty="0">
              <a:highlight>
                <a:srgbClr val="FFFF00"/>
              </a:highlight>
              <a:latin typeface="Verdana" panose="020B060403050404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829AC87-735C-4B93-9DF8-A10FCE895F0F}"/>
              </a:ext>
            </a:extLst>
          </p:cNvPr>
          <p:cNvSpPr txBox="1"/>
          <p:nvPr/>
        </p:nvSpPr>
        <p:spPr>
          <a:xfrm>
            <a:off x="248479" y="2813764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Duas lições:</a:t>
            </a:r>
          </a:p>
          <a:p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Lei da impermanência, do Budismo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t-BR" sz="2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Sentimento de humildade</a:t>
            </a:r>
          </a:p>
          <a:p>
            <a:endParaRPr lang="pt-BR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pt-BR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aixaDeTexto 2">
            <a:extLst>
              <a:ext uri="{FF2B5EF4-FFF2-40B4-BE49-F238E27FC236}">
                <a16:creationId xmlns:a16="http://schemas.microsoft.com/office/drawing/2014/main" id="{F73F193D-2225-4A82-8A43-CB736B6A9976}"/>
              </a:ext>
            </a:extLst>
          </p:cNvPr>
          <p:cNvSpPr txBox="1"/>
          <p:nvPr/>
        </p:nvSpPr>
        <p:spPr>
          <a:xfrm>
            <a:off x="248479" y="443444"/>
            <a:ext cx="82296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Sabedoria anônima: </a:t>
            </a:r>
          </a:p>
          <a:p>
            <a:r>
              <a:rPr lang="pt-BR" sz="2800" b="1" dirty="0">
                <a:latin typeface="Verdana" panose="020B0604030504040204" pitchFamily="34" charset="0"/>
                <a:ea typeface="Verdana" panose="020B0604030504040204" pitchFamily="34" charset="0"/>
              </a:rPr>
              <a:t>— Para conhecer um homem dê-lhe dinheiro, mulher e poder.</a:t>
            </a:r>
          </a:p>
        </p:txBody>
      </p:sp>
    </p:spTree>
    <p:extLst>
      <p:ext uri="{BB962C8B-B14F-4D97-AF65-F5344CB8AC3E}">
        <p14:creationId xmlns:p14="http://schemas.microsoft.com/office/powerpoint/2010/main" val="24456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2524E862-2004-44A1-9FCC-3223B9661C04}"/>
              </a:ext>
            </a:extLst>
          </p:cNvPr>
          <p:cNvGrpSpPr/>
          <p:nvPr/>
        </p:nvGrpSpPr>
        <p:grpSpPr>
          <a:xfrm>
            <a:off x="89456" y="0"/>
            <a:ext cx="9054545" cy="6537685"/>
            <a:chOff x="89456" y="0"/>
            <a:chExt cx="9054545" cy="6537685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2C73CE64-DDF9-431B-A78B-2C79D2746353}"/>
                </a:ext>
              </a:extLst>
            </p:cNvPr>
            <p:cNvSpPr txBox="1"/>
            <p:nvPr/>
          </p:nvSpPr>
          <p:spPr>
            <a:xfrm>
              <a:off x="89456" y="119269"/>
              <a:ext cx="5973414" cy="5439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(a) Explorando um pouco a </a:t>
              </a:r>
              <a:r>
                <a:rPr lang="pt-BR" dirty="0"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“</a:t>
              </a:r>
              <a:r>
                <a:rPr lang="pt-BR" b="1" dirty="0"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humildade</a:t>
              </a:r>
              <a:r>
                <a:rPr lang="pt-BR" dirty="0">
                  <a:highlight>
                    <a:srgbClr val="FFFF00"/>
                  </a:highlight>
                  <a:latin typeface="Verdana" panose="020B0604030504040204" pitchFamily="34" charset="0"/>
                  <a:ea typeface="Verdana" panose="020B0604030504040204" pitchFamily="34" charset="0"/>
                </a:rPr>
                <a:t>”</a:t>
              </a:r>
            </a:p>
            <a:p>
              <a:endParaRPr lang="pt-BR" sz="11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>
                <a:spcAft>
                  <a:spcPts val="300"/>
                </a:spcAft>
              </a:pPr>
              <a:r>
                <a:rPr lang="pt-BR" b="1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14 sinais da perda da humildade 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1. Começa a atrasar nos horários...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 2. É o primeiro a descumprir compromissos...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 3. Começa a ser desleixado nos cumprimentos...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 4. Começa a criticar os outros e a empresa...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 5. Irrita-se facilmente (ficou menos tolerante)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 6. É impaciente e ouve os relatos superficialmente...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 7. Está autoconfiante no trabalho e não estuda mais...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8. O atendimento e as respostas começam a ficar lentas...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 9. Ficou teórico, com argumentos vazios...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10. Começa a ser calculista (muito apego nos ganhos e lucros).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11. Pensa que é “o Tal” e acha que os outros são tolos</a:t>
              </a:r>
              <a:endParaRPr lang="pt-BR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5" name="Imagem 4" descr="素心のすすめ">
              <a:extLst>
                <a:ext uri="{FF2B5EF4-FFF2-40B4-BE49-F238E27FC236}">
                  <a16:creationId xmlns:a16="http://schemas.microsoft.com/office/drawing/2014/main" id="{9390522F-EDA1-434C-AC6E-FF164BA01029}"/>
                </a:ext>
              </a:extLst>
            </p:cNvPr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8000" contrast="4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2870" y="0"/>
              <a:ext cx="3081130" cy="391601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2D042B9-BB4F-44A0-BE03-995CF1EA3521}"/>
                </a:ext>
              </a:extLst>
            </p:cNvPr>
            <p:cNvSpPr txBox="1"/>
            <p:nvPr/>
          </p:nvSpPr>
          <p:spPr>
            <a:xfrm>
              <a:off x="6062870" y="4065105"/>
              <a:ext cx="300161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i="1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Soshin</a:t>
              </a:r>
              <a:r>
                <a:rPr lang="pt-BR" b="1" i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No </a:t>
              </a:r>
              <a:r>
                <a:rPr lang="pt-BR" b="1" i="1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Sussume</a:t>
              </a:r>
              <a:r>
                <a:rPr lang="pt-BR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, </a:t>
              </a:r>
              <a:r>
                <a:rPr lang="pt-BR" sz="1600" dirty="0" err="1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Shiguemi</a:t>
              </a:r>
              <a:r>
                <a:rPr lang="pt-BR" sz="1600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Ikeda, Consultoria em administração, Instituto de Moralogia, 2004</a:t>
              </a:r>
              <a:endParaRPr lang="pt-BR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C84F4FEF-743D-41C3-92FF-B2760D55BD9F}"/>
                </a:ext>
              </a:extLst>
            </p:cNvPr>
            <p:cNvSpPr txBox="1"/>
            <p:nvPr/>
          </p:nvSpPr>
          <p:spPr>
            <a:xfrm>
              <a:off x="89457" y="5583578"/>
              <a:ext cx="90545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12. Subalternos são tratados com desatenção, desinteresse e menosprezo.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13. Aumentam as desculpas.</a:t>
              </a:r>
            </a:p>
            <a:p>
              <a:pPr marL="432000" indent="-792000">
                <a:spcAft>
                  <a:spcPts val="300"/>
                </a:spcAft>
              </a:pPr>
              <a:r>
                <a:rPr lang="pt-BR" sz="1700" dirty="0"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14. Deixa de falar “Muito obrigado” (sentimento de gratidão sumiu...)</a:t>
              </a:r>
              <a:endParaRPr lang="pt-BR" sz="1700" dirty="0"/>
            </a:p>
          </p:txBody>
        </p:sp>
        <p:sp>
          <p:nvSpPr>
            <p:cNvPr id="2" name="Seta: para a Direita 1">
              <a:extLst>
                <a:ext uri="{FF2B5EF4-FFF2-40B4-BE49-F238E27FC236}">
                  <a16:creationId xmlns:a16="http://schemas.microsoft.com/office/drawing/2014/main" id="{C295C15E-9E89-472C-A8A3-06BC26E49C36}"/>
                </a:ext>
              </a:extLst>
            </p:cNvPr>
            <p:cNvSpPr/>
            <p:nvPr/>
          </p:nvSpPr>
          <p:spPr>
            <a:xfrm flipH="1">
              <a:off x="5446644" y="2297047"/>
              <a:ext cx="795132" cy="73549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36483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41DCB90-1FDA-4209-A141-305DD1C86076}"/>
              </a:ext>
            </a:extLst>
          </p:cNvPr>
          <p:cNvSpPr txBox="1"/>
          <p:nvPr/>
        </p:nvSpPr>
        <p:spPr>
          <a:xfrm>
            <a:off x="130629" y="8237"/>
            <a:ext cx="8882742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(b)</a:t>
            </a:r>
            <a:r>
              <a:rPr lang="pt-BR" sz="1900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900" b="1" dirty="0">
                <a:highlight>
                  <a:srgbClr val="FFFF00"/>
                </a:highlight>
                <a:latin typeface="Verdana" pitchFamily="34" charset="0"/>
                <a:ea typeface="Verdana" pitchFamily="34" charset="0"/>
                <a:cs typeface="Verdana" pitchFamily="34" charset="0"/>
              </a:rPr>
              <a:t>Budismo, Lei da impermanência: </a:t>
            </a:r>
            <a:r>
              <a:rPr lang="pt-BR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Tudo é impermanente e muda constantemente. Não há nada no mundo que não mude com o tempo. O que nasceu, vai morrer; O que reuniu, vai se dispersar; O que conseguiu acumular, vai esgotar; O que foi construído, vai um dia ruir; E o que foi elevado, vai um dia rebaixar. </a:t>
            </a:r>
          </a:p>
          <a:p>
            <a:pPr algn="just"/>
            <a:r>
              <a:rPr lang="pt-BR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Havia, certa vez, um Rei sábio e bom, que já se encontrava no fim de sua vida. Certo dia, pressentindo a chegada da morte, chamou seu único filho, que o sucederia no trono, tirou do dedo um anel e deu-o dizendo: – Meu filho, quando fores Rei, leva sempre contigo este anel. Nele há uma inscrição. Quando estiveres vivendo situações extremas de glória ou de dor, tira-o e lê o que há nele.</a:t>
            </a:r>
          </a:p>
          <a:p>
            <a:pPr algn="just"/>
            <a:r>
              <a:rPr lang="pt-BR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O Rei morreu, e seu filho passou a reinar em seu lugar, sempre usando o anel que o pai lhe deixara. Passado algum tempo, surgiram conflitos com um reino vizinho, que acabaram culminando numa terrível guerra. O jovem Rei, à frente do seu exército partiu para enfrentar o inimigo. No auge da batalha, seus companheiros lutavam bravamente; mortos, feridos, tristeza, dor, o Rei lembra-se do anel; tira-o e lê a inscrição: </a:t>
            </a:r>
            <a:r>
              <a:rPr lang="pt-BR" sz="1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ISTO TAMBÉM PASSARÁ</a:t>
            </a:r>
            <a:r>
              <a:rPr lang="pt-BR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r>
              <a:rPr lang="pt-BR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E ele continua a luta. Perde batalhas, vence outras tantas, mas ao final, sai vitorioso. Retorna, então, ao seu Reino e, coberto de glória, entra em triunfo na cidade. O povo o aclama. Neste momento ele se lembra do seu velho e sábio pai. Tira o anel e lê: </a:t>
            </a:r>
            <a:r>
              <a:rPr lang="pt-BR" sz="19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ISTO TAMBÉM PASSARÁ.</a:t>
            </a:r>
          </a:p>
        </p:txBody>
      </p:sp>
    </p:spTree>
    <p:extLst>
      <p:ext uri="{BB962C8B-B14F-4D97-AF65-F5344CB8AC3E}">
        <p14:creationId xmlns:p14="http://schemas.microsoft.com/office/powerpoint/2010/main" val="3668581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10187</TotalTime>
  <Words>1930</Words>
  <Application>Microsoft Office PowerPoint</Application>
  <PresentationFormat>Apresentação na tela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游ゴシック Light</vt:lpstr>
      <vt:lpstr>Arial</vt:lpstr>
      <vt:lpstr>Calibri</vt:lpstr>
      <vt:lpstr>Calibri Light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Hiroaki Makibara2</dc:creator>
  <cp:lastModifiedBy>Hiroaki Makibara2</cp:lastModifiedBy>
  <cp:revision>155</cp:revision>
  <cp:lastPrinted>2021-02-15T17:48:40Z</cp:lastPrinted>
  <dcterms:created xsi:type="dcterms:W3CDTF">2020-12-25T17:38:58Z</dcterms:created>
  <dcterms:modified xsi:type="dcterms:W3CDTF">2021-03-29T14:07:51Z</dcterms:modified>
</cp:coreProperties>
</file>