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490" r:id="rId4"/>
    <p:sldId id="582" r:id="rId5"/>
    <p:sldId id="369" r:id="rId6"/>
    <p:sldId id="493" r:id="rId7"/>
    <p:sldId id="608" r:id="rId8"/>
    <p:sldId id="492" r:id="rId9"/>
    <p:sldId id="601" r:id="rId10"/>
    <p:sldId id="607" r:id="rId11"/>
    <p:sldId id="495" r:id="rId12"/>
    <p:sldId id="609" r:id="rId13"/>
    <p:sldId id="602" r:id="rId14"/>
    <p:sldId id="610" r:id="rId15"/>
    <p:sldId id="586" r:id="rId16"/>
    <p:sldId id="606" r:id="rId17"/>
    <p:sldId id="611" r:id="rId18"/>
    <p:sldId id="507" r:id="rId19"/>
    <p:sldId id="589" r:id="rId20"/>
    <p:sldId id="48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E699"/>
    <a:srgbClr val="FFE6CD"/>
    <a:srgbClr val="FFE2C5"/>
    <a:srgbClr val="FFCC00"/>
    <a:srgbClr val="FFEAD5"/>
    <a:srgbClr val="FFE8D1"/>
    <a:srgbClr val="FFECD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32DB4-B54C-4A3A-B327-A507F63278E5}" v="36" dt="2023-12-01T13:18:3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E279-2974-47E5-86B8-74E72E33472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35C61-6C20-4B0A-93FD-60CDAA51D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0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7A036-49B3-4E3B-9426-C016D6EDEEF9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4CCE3-2395-4D34-AD50-1F8CAB651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47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4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43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7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16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90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5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06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48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93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25C2-B86C-43CF-86DC-121F4CA9B9E5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8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emf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1CF1191-2240-4CCA-AC9B-8C42BC10A584}"/>
              </a:ext>
            </a:extLst>
          </p:cNvPr>
          <p:cNvSpPr txBox="1"/>
          <p:nvPr/>
        </p:nvSpPr>
        <p:spPr>
          <a:xfrm>
            <a:off x="4757530" y="2022448"/>
            <a:ext cx="4386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Kakuguen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= Máximas </a:t>
            </a:r>
          </a:p>
          <a:p>
            <a:endParaRPr lang="pt-B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Pensamento, preceito, dogma, 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provérbio, ditado, sentença, frase</a:t>
            </a:r>
          </a:p>
          <a:p>
            <a:endParaRPr lang="pt-BR" sz="2000" b="1" dirty="0">
              <a:latin typeface="Souvenir Lt BT" panose="02080503040505020303" pitchFamily="18" charset="0"/>
            </a:endParaRPr>
          </a:p>
          <a:p>
            <a:r>
              <a:rPr lang="pt-BR" sz="2000" dirty="0">
                <a:latin typeface="Souvenir Lt BT" panose="02080503040505020303" pitchFamily="18" charset="0"/>
              </a:rPr>
              <a:t> </a:t>
            </a:r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597169E1-C8A0-58A0-597D-9F9E6CEE2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4" y="328843"/>
            <a:ext cx="4575965" cy="64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1414AA-9CDE-F7A3-24B3-AED769F2188A}"/>
              </a:ext>
            </a:extLst>
          </p:cNvPr>
          <p:cNvSpPr txBox="1"/>
          <p:nvPr/>
        </p:nvSpPr>
        <p:spPr>
          <a:xfrm>
            <a:off x="491682" y="702819"/>
            <a:ext cx="8160635" cy="580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x-none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Depois disso é que se devemos recomendar uma proposta de solução. Quanto à evolução das coisas, devemos estar sempre atentos, assumindo a responsabilidade pelas consequências, até o seu final. </a:t>
            </a:r>
            <a:endParaRPr lang="pt-BR" sz="20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Entretanto, quando nos envolvemos com problemas muito sérios das pessoas, é difícil assumirmos de imediato uma atitude responsável. Por isso, devemos cuidar da nossa autodisciplina no cotidiano – nas palavras e nas atitudes – procurando desenvolver o hábito de uma atitude sempre responsável. </a:t>
            </a:r>
            <a:r>
              <a:rPr lang="pt-BR" sz="2000" dirty="0">
                <a:solidFill>
                  <a:srgbClr val="FF0000"/>
                </a:solidFill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Palavras e atitudes responsáveis, baseados nesse sentimento voltado ao próximo, sensibilizam as pessoas e constroem relacionamentos baseados na credibilidade</a:t>
            </a:r>
            <a:r>
              <a:rPr lang="pt-BR" sz="2000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 Será também a grande energia que proporcionará bons rumos no destino das pessoas.</a:t>
            </a:r>
          </a:p>
          <a:p>
            <a:pPr algn="r">
              <a:lnSpc>
                <a:spcPct val="150000"/>
              </a:lnSpc>
            </a:pP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Kakuguen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págs. 132-133)</a:t>
            </a:r>
            <a:endParaRPr lang="pt-BR" sz="1600" dirty="0">
              <a:latin typeface="Souvenir Lt BT" panose="0208050304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8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35AF7A1-C994-BA90-38F5-849BCC27F5D5}"/>
              </a:ext>
            </a:extLst>
          </p:cNvPr>
          <p:cNvSpPr txBox="1"/>
          <p:nvPr/>
        </p:nvSpPr>
        <p:spPr>
          <a:xfrm>
            <a:off x="214009" y="168083"/>
            <a:ext cx="8385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1b. Bate-papo sugerido, após leitura da Máxima </a:t>
            </a:r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EC96FA-DFF9-335A-4F9F-3B3B43A8A49D}"/>
              </a:ext>
            </a:extLst>
          </p:cNvPr>
          <p:cNvSpPr txBox="1"/>
          <p:nvPr/>
        </p:nvSpPr>
        <p:spPr>
          <a:xfrm>
            <a:off x="214009" y="765871"/>
            <a:ext cx="8715982" cy="6201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[Conselhos]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Na pág. 132 da máxima consta o seguinte: “</a:t>
            </a:r>
            <a:r>
              <a:rPr lang="pt-BR" sz="22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Aconselhar uma pessoa ou adverti-la de forma irresponsável, sem fundamento e desconsiderando a situação e as circunstâncias dessa pessoa, poderá trazer consequências inesperadas – para si e para os outros.”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Voc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Verdana" panose="020B0604030504040204" pitchFamily="34" charset="0"/>
              </a:rPr>
              <a:t>ê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j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Verdana" panose="020B0604030504040204" pitchFamily="34" charset="0"/>
              </a:rPr>
              <a:t>á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aconselhou alguém pensando que estava fazendo uma boa ação, e que acabou sendo rejeitado ou causou uma rea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Verdana" panose="020B0604030504040204" pitchFamily="34" charset="0"/>
              </a:rPr>
              <a:t>çã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 contrária? Por que será que foi rejeitado?</a:t>
            </a:r>
            <a:endParaRPr lang="pt-BR" sz="11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900" indent="-34290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pt-BR" sz="11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000" indent="-342000" algn="just" fontAlgn="base">
              <a:lnSpc>
                <a:spcPct val="115000"/>
              </a:lnSpc>
              <a:spcBef>
                <a:spcPts val="600"/>
              </a:spcBef>
            </a:pPr>
            <a:r>
              <a:rPr lang="pt-BR" sz="2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2. [Conselhos baseados na benevolência]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Na pág. 133 da 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</a:rPr>
              <a:t>máxima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consta o seguinte: </a:t>
            </a:r>
            <a:r>
              <a:rPr lang="pt-BR" sz="220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“... </a:t>
            </a:r>
            <a:r>
              <a:rPr lang="pt-BR" sz="2200">
                <a:solidFill>
                  <a:srgbClr val="FF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é necessário que as opiniões e os conselhos estejam fundamentados no sentimento de benevolência</a:t>
            </a:r>
            <a:r>
              <a:rPr lang="pt-BR" sz="220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.” 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O que vem a ser opiniões e conselhos fundamentados no sentimento de benevolência? Vamos discutir.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DE688F-C84E-3BFF-FAD5-BC3937D1BD9B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</p:spTree>
    <p:extLst>
      <p:ext uri="{BB962C8B-B14F-4D97-AF65-F5344CB8AC3E}">
        <p14:creationId xmlns:p14="http://schemas.microsoft.com/office/powerpoint/2010/main" val="291155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5E5208-3910-EDE3-7015-FEAA35BAEFEF}"/>
              </a:ext>
            </a:extLst>
          </p:cNvPr>
          <p:cNvSpPr txBox="1"/>
          <p:nvPr/>
        </p:nvSpPr>
        <p:spPr>
          <a:xfrm>
            <a:off x="491319" y="1585753"/>
            <a:ext cx="8270544" cy="409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3. [Palavras e ações que desejam felicidade]</a:t>
            </a:r>
            <a:r>
              <a:rPr lang="pt-BR" sz="22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Na pág. 133 da máxima consta o seguinte: “</a:t>
            </a:r>
            <a:r>
              <a:rPr lang="pt-BR" sz="22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Palavras e atitudes responsáveis, baseados nesse sentimento voltado ao próximo, sensibilizam as pessoas e constroem relacionamentos baseados na credibilidade</a:t>
            </a:r>
            <a:r>
              <a:rPr lang="pt-BR" sz="22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.” Mediante o pensamento de desejar a felicidade das outras pessoas, quais as mudanças que podem ocorrer nas suas palavras, atitudes e a</a:t>
            </a:r>
            <a:r>
              <a:rPr lang="pt-BR" sz="22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Verdana" panose="020B0604030504040204" pitchFamily="34" charset="0"/>
              </a:rPr>
              <a:t>çõ</a:t>
            </a:r>
            <a:r>
              <a:rPr lang="pt-BR" sz="22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es cotidianas?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4902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7EF908-356B-FF65-2509-854952677185}"/>
              </a:ext>
            </a:extLst>
          </p:cNvPr>
          <p:cNvSpPr txBox="1"/>
          <p:nvPr/>
        </p:nvSpPr>
        <p:spPr>
          <a:xfrm>
            <a:off x="214008" y="64852"/>
            <a:ext cx="8433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2. Citações de </a:t>
            </a:r>
            <a:r>
              <a:rPr lang="pt-BR" sz="2400" b="1" i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Chikuro Hiroike</a:t>
            </a:r>
            <a:endParaRPr lang="pt-BR" sz="3200" i="1" dirty="0">
              <a:highlight>
                <a:srgbClr val="FFFF00"/>
              </a:highligh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610E83-EA61-25F5-BF8C-4EF2DCC97E61}"/>
              </a:ext>
            </a:extLst>
          </p:cNvPr>
          <p:cNvSpPr txBox="1"/>
          <p:nvPr/>
        </p:nvSpPr>
        <p:spPr>
          <a:xfrm>
            <a:off x="104717" y="703125"/>
            <a:ext cx="8934566" cy="5877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Pág. 240: (7) A trajetória de </a:t>
            </a:r>
            <a:r>
              <a:rPr lang="pt-BR" sz="24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Chikuro Hiroike</a:t>
            </a:r>
            <a:endParaRPr lang="pt-BR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>
              <a:lnSpc>
                <a:spcPct val="130000"/>
              </a:lnSpc>
            </a:pP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Fiz recomendações sinceras pensando na melhoria e progresso desta instituição, e mesmo assim, tenho que arcar com as consequências de ser expulso dela mas devo – em primeiro lugar – reconhecer a insuficiência da minha virtude. Em segundo lugar, se eu ficar insatisfeito com esse infortúnio pensando que isso foi por causa da desvirtude dos dirigentes da instituição e rebelar-se contra ela, não terei mais a qualificação moral para – no futuro, quando estiver liderando os outros – divulgar os ensinamentos dos mestres e salvar a mente (o </a:t>
            </a:r>
            <a:r>
              <a:rPr lang="pt-BR" sz="24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Kokoro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) das pessoas. </a:t>
            </a:r>
            <a:endParaRPr lang="pt-BR" sz="2800" dirty="0">
              <a:latin typeface="Souvenir Lt BT" panose="020805030405050203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C1EF21-FA4E-200B-C084-01B2D6296D4A}"/>
              </a:ext>
            </a:extLst>
          </p:cNvPr>
          <p:cNvSpPr txBox="1"/>
          <p:nvPr/>
        </p:nvSpPr>
        <p:spPr>
          <a:xfrm>
            <a:off x="7000933" y="6423816"/>
            <a:ext cx="203835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</p:spTree>
    <p:extLst>
      <p:ext uri="{BB962C8B-B14F-4D97-AF65-F5344CB8AC3E}">
        <p14:creationId xmlns:p14="http://schemas.microsoft.com/office/powerpoint/2010/main" val="356632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FEED2E5-D7F4-0440-C5AD-5F7F0D759BF4}"/>
              </a:ext>
            </a:extLst>
          </p:cNvPr>
          <p:cNvSpPr txBox="1"/>
          <p:nvPr/>
        </p:nvSpPr>
        <p:spPr>
          <a:xfrm>
            <a:off x="261257" y="629042"/>
            <a:ext cx="8418286" cy="492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</a:rPr>
              <a:t>Portanto, creio que foi Deus que me proporcionou essa experiência. Por isso, sou realmente grato ao episódio. É absolutamente desnecessário ficar com raiva e ressentido com a instituição. Ao contrário, ela foi realmente um grande benfeitor para mim, que me despertou para um método de como colocar em prática os conhecimentos adquiridos com anos de pesquisa. 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pt-BR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Keisaburo</a:t>
            </a:r>
            <a:r>
              <a:rPr lang="pt-BR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Kagawa</a:t>
            </a:r>
            <a:r>
              <a:rPr lang="pt-BR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/</a:t>
            </a:r>
            <a:r>
              <a:rPr lang="pt-BR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Hatsune</a:t>
            </a:r>
            <a:r>
              <a:rPr lang="pt-BR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“</a:t>
            </a:r>
            <a:r>
              <a:rPr lang="pt-BR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Reirou</a:t>
            </a:r>
            <a:r>
              <a:rPr lang="pt-BR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” V. 7 n</a:t>
            </a:r>
            <a:r>
              <a:rPr lang="pt-BR" baseline="30000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</a:t>
            </a:r>
            <a:r>
              <a:rPr lang="pt-BR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10, Pág. 13</a:t>
            </a:r>
            <a:r>
              <a:rPr lang="pt-BR" sz="1200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</a:t>
            </a:r>
            <a:endParaRPr lang="pt-BR" sz="2000" dirty="0">
              <a:latin typeface="Souvenir Lt BT" panose="0208050304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2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A140F73-B685-D58B-FA6F-D4DB2B9CBAC3}"/>
              </a:ext>
            </a:extLst>
          </p:cNvPr>
          <p:cNvSpPr txBox="1"/>
          <p:nvPr/>
        </p:nvSpPr>
        <p:spPr>
          <a:xfrm>
            <a:off x="97277" y="45839"/>
            <a:ext cx="8784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</a:rPr>
              <a:t>3. </a:t>
            </a:r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Livro: Antropologia do </a:t>
            </a:r>
            <a:r>
              <a:rPr lang="pt-BR" sz="2400" b="1" i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Sampou </a:t>
            </a:r>
            <a:r>
              <a:rPr lang="pt-BR" sz="2400" b="1" i="1" dirty="0" err="1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Yoshi</a:t>
            </a:r>
            <a:r>
              <a:rPr lang="pt-BR" sz="2400" b="1" i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5E8FAF-B767-87F4-5A63-2D8454E63BD3}"/>
              </a:ext>
            </a:extLst>
          </p:cNvPr>
          <p:cNvSpPr txBox="1"/>
          <p:nvPr/>
        </p:nvSpPr>
        <p:spPr>
          <a:xfrm>
            <a:off x="97277" y="934049"/>
            <a:ext cx="8953094" cy="47250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pt-BR" sz="24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Pág. 148 “Conselhos devem estar acompanhados </a:t>
            </a:r>
            <a:r>
              <a:rPr lang="pt-BR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(Conselhos implicam em...)</a:t>
            </a:r>
            <a:r>
              <a:rPr lang="pt-BR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de responsabilidade”</a:t>
            </a:r>
            <a:endParaRPr lang="pt-B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Há pessoas que gostam de opinar sobre as coisas das pessoas. Por exemplo, tentam aconselhar sobre as roupas da pessoa, as comidas ou hobbies em decoração, objetos pessoais etc.</a:t>
            </a: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Isso pode ser interpretado também como expressão de sua bondade. No entanto, em muitos casos, opiniões e conselhos egocêntricos acabam sendo uma “intromissão” muitas vezes inadequadas.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581AAC-A850-AB51-864B-88DACE7A95E5}"/>
              </a:ext>
            </a:extLst>
          </p:cNvPr>
          <p:cNvSpPr txBox="1"/>
          <p:nvPr/>
        </p:nvSpPr>
        <p:spPr>
          <a:xfrm>
            <a:off x="7012021" y="6395902"/>
            <a:ext cx="203835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</p:spTree>
    <p:extLst>
      <p:ext uri="{BB962C8B-B14F-4D97-AF65-F5344CB8AC3E}">
        <p14:creationId xmlns:p14="http://schemas.microsoft.com/office/powerpoint/2010/main" val="17010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BFFABB4-ADEE-D21E-4607-6260B6B62477}"/>
              </a:ext>
            </a:extLst>
          </p:cNvPr>
          <p:cNvSpPr txBox="1"/>
          <p:nvPr/>
        </p:nvSpPr>
        <p:spPr>
          <a:xfrm>
            <a:off x="279779" y="475553"/>
            <a:ext cx="8584442" cy="62270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Isso acontece porque a motivação dessa </a:t>
            </a:r>
            <a:r>
              <a:rPr lang="pt-BR" sz="240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pessoa é, provavelmente, </a:t>
            </a:r>
            <a:r>
              <a:rPr lang="pt-BR" sz="24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 ansiedade pela necessidade de autoexpressão como: </a:t>
            </a:r>
            <a:r>
              <a:rPr lang="pt-BR" sz="240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“... tenho </a:t>
            </a:r>
            <a:r>
              <a:rPr lang="pt-BR" sz="24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que mostrar o meu lado bom” ou </a:t>
            </a:r>
            <a:r>
              <a:rPr lang="pt-BR" sz="240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“... as </a:t>
            </a:r>
            <a:r>
              <a:rPr lang="pt-BR" sz="24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pessoas precisam saber o quão bom eu sou”. Por isso, e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ssa intromissão – em vez de ser agradecido pela outra pessoa –, pode até acabar prejudicando os relacionamentos. </a:t>
            </a: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As pessoas que falam e agem dessa forma (as que se intrometem...) são também aquelas que não assumem qualquer responsabilidade por suas palavras e ações. Opinar sobre vestimentas pode ser que não implique em nada, mas conselhos irresponsáveis sobre o trabalho ou relações familiares etc., podem trazer resultados irreversíveis.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EA703B-D969-946F-9363-73ECDE76AE02}"/>
              </a:ext>
            </a:extLst>
          </p:cNvPr>
          <p:cNvSpPr txBox="1"/>
          <p:nvPr/>
        </p:nvSpPr>
        <p:spPr>
          <a:xfrm>
            <a:off x="7012021" y="6395902"/>
            <a:ext cx="203835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</p:spTree>
    <p:extLst>
      <p:ext uri="{BB962C8B-B14F-4D97-AF65-F5344CB8AC3E}">
        <p14:creationId xmlns:p14="http://schemas.microsoft.com/office/powerpoint/2010/main" val="298785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9C236B6-AC06-02C8-C608-D6D663174208}"/>
              </a:ext>
            </a:extLst>
          </p:cNvPr>
          <p:cNvSpPr txBox="1"/>
          <p:nvPr/>
        </p:nvSpPr>
        <p:spPr>
          <a:xfrm>
            <a:off x="551697" y="398689"/>
            <a:ext cx="8215086" cy="5795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Em primeiro lugar, conselhos irresponsáveis nunca devem ser dados. Mas, se for aconselhar alguém, voc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Verdana" panose="020B0604030504040204" pitchFamily="34" charset="0"/>
              </a:rPr>
              <a:t>ê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tem que estar preparado para assumir também a responsabilidade por suas palavras e a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Verdana" panose="020B0604030504040204" pitchFamily="34" charset="0"/>
              </a:rPr>
              <a:t>çõ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es, até o fim.</a:t>
            </a: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Ao dar </a:t>
            </a:r>
            <a:r>
              <a:rPr lang="pt-BR" sz="24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</a:rPr>
              <a:t>conselhos</a:t>
            </a: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temos que selecionar as palavras com muita atenção. Palavras, atitudes e ações responsáveis, combinadas com a oração verdadeira pela felicidade da outra pessoa, terá certamente resultados positivos.</a:t>
            </a:r>
            <a:endParaRPr lang="pt-B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1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CEBA53-9CFD-EF6E-C8F1-FDAD27E6F610}"/>
              </a:ext>
            </a:extLst>
          </p:cNvPr>
          <p:cNvSpPr txBox="1"/>
          <p:nvPr/>
        </p:nvSpPr>
        <p:spPr>
          <a:xfrm>
            <a:off x="0" y="-86380"/>
            <a:ext cx="8928856" cy="571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4. Livro “366 dias com as palavras da Nova Moral”</a:t>
            </a:r>
            <a:endParaRPr lang="pt-BR" sz="2400" i="1" dirty="0">
              <a:effectLst/>
              <a:highlight>
                <a:srgbClr val="FFFF00"/>
              </a:highlight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F02EAA-EFFA-66A1-6499-5D488790C982}"/>
              </a:ext>
            </a:extLst>
          </p:cNvPr>
          <p:cNvSpPr txBox="1"/>
          <p:nvPr/>
        </p:nvSpPr>
        <p:spPr>
          <a:xfrm>
            <a:off x="7012021" y="6395902"/>
            <a:ext cx="203835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49230B-BCD4-5663-0D6F-DCC6C49AFF66}"/>
              </a:ext>
            </a:extLst>
          </p:cNvPr>
          <p:cNvSpPr txBox="1"/>
          <p:nvPr/>
        </p:nvSpPr>
        <p:spPr>
          <a:xfrm>
            <a:off x="154386" y="700881"/>
            <a:ext cx="8835227" cy="56950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1200"/>
              </a:spcAft>
            </a:pPr>
            <a:r>
              <a:rPr lang="pt-BR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Meiryo" panose="020B0604030504040204" pitchFamily="34" charset="-128"/>
              </a:rPr>
              <a:t>Pág. 71 “Cuidados necessários ao aconselhar alguém”</a:t>
            </a:r>
            <a:endParaRPr lang="pt-BR" sz="2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eiryo" panose="020B0604030504040204" pitchFamily="34" charset="-128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Quando for necessário chamar a atenção de alguém, quais são os pontos que devemos ter cuidado? Pensamentos como: “– </a:t>
            </a:r>
            <a:r>
              <a:rPr lang="pt-BR" sz="22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Não estou errado!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”, “– </a:t>
            </a:r>
            <a:r>
              <a:rPr lang="pt-BR" sz="22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Estou falando as coisas corretas que tem que ser feitas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” merecem atenção pois, quanto mais forte esses pensamentos, mais você estará apegado aos seus pensamentos pessoais, ficando muito difícil perceber os sentimentos da outra pessoa e a situação ao seu redor.</a:t>
            </a: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Ao observar apenas o lado superficial das palavras e ações da outra pessoa e passar a criticá-l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as</a:t>
            </a:r>
            <a:r>
              <a:rPr lang="pt-BR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por isso, não importa quão correto o seu conselho possa estar, a outra pessoa se sentirá rejeitada pelo simples fato de “ter sido criticada”.</a:t>
            </a:r>
          </a:p>
        </p:txBody>
      </p:sp>
    </p:spTree>
    <p:extLst>
      <p:ext uri="{BB962C8B-B14F-4D97-AF65-F5344CB8AC3E}">
        <p14:creationId xmlns:p14="http://schemas.microsoft.com/office/powerpoint/2010/main" val="177886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F0D15E-660F-0E4A-F881-7F7E3B04A4AC}"/>
              </a:ext>
            </a:extLst>
          </p:cNvPr>
          <p:cNvSpPr txBox="1"/>
          <p:nvPr/>
        </p:nvSpPr>
        <p:spPr>
          <a:xfrm>
            <a:off x="186870" y="425284"/>
            <a:ext cx="8652329" cy="5887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Qualquer pessoa – quando rejeitada –, se sentirá triste e desconfortável.</a:t>
            </a: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eiryo" panose="020B0604030504040204" pitchFamily="34" charset="-128"/>
              </a:rPr>
              <a:t>Quando a “porta do coração” se fecha dessa forma, torna-se difícil – para ambos – se entenderem.</a:t>
            </a: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eiryo" panose="020B0604030504040204" pitchFamily="34" charset="-128"/>
              </a:rPr>
              <a:t>A “porta do coração” se abre quando sentimos que fomos compreendidos, e nesse momento, a afeição e a confiança na outra pessoa aumentam. Em vez de tentar impor nossos pensamentos unilateralmente, devemos primeiro nos esforçar para levar em consideração o coração e a situação da outra pessoa. </a:t>
            </a: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endParaRPr lang="pt-BR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eiryo" panose="020B0604030504040204" pitchFamily="34" charset="-128"/>
            </a:endParaRPr>
          </a:p>
          <a:p>
            <a:pPr algn="r"/>
            <a:r>
              <a:rPr lang="pt-BR" dirty="0">
                <a:effectLst/>
                <a:latin typeface="Souvenir Lt BT" panose="02080503040505020303" pitchFamily="18" charset="0"/>
                <a:cs typeface="Meiryo" panose="020B0604030504040204" pitchFamily="34" charset="-128"/>
              </a:rPr>
              <a:t>(Revista </a:t>
            </a:r>
            <a:r>
              <a:rPr lang="pt-BR" i="1" dirty="0">
                <a:effectLst/>
                <a:latin typeface="Souvenir Lt BT" panose="02080503040505020303" pitchFamily="18" charset="0"/>
                <a:cs typeface="Meiryo" panose="020B0604030504040204" pitchFamily="34" charset="-128"/>
              </a:rPr>
              <a:t>New </a:t>
            </a:r>
            <a:r>
              <a:rPr lang="pt-BR" i="1" dirty="0" err="1">
                <a:effectLst/>
                <a:latin typeface="Souvenir Lt BT" panose="02080503040505020303" pitchFamily="18" charset="0"/>
                <a:cs typeface="Meiryo" panose="020B0604030504040204" pitchFamily="34" charset="-128"/>
              </a:rPr>
              <a:t>Morals</a:t>
            </a:r>
            <a:r>
              <a:rPr lang="pt-BR" i="1" dirty="0">
                <a:effectLst/>
                <a:latin typeface="Souvenir Lt BT" panose="02080503040505020303" pitchFamily="18" charset="0"/>
                <a:cs typeface="Meiryo" panose="020B0604030504040204" pitchFamily="34" charset="-128"/>
              </a:rPr>
              <a:t> </a:t>
            </a:r>
            <a:r>
              <a:rPr lang="pt-BR" dirty="0">
                <a:effectLst/>
                <a:latin typeface="Souvenir Lt BT" panose="02080503040505020303" pitchFamily="18" charset="0"/>
                <a:cs typeface="Meiryo" panose="020B0604030504040204" pitchFamily="34" charset="-128"/>
              </a:rPr>
              <a:t>496).</a:t>
            </a:r>
            <a:endParaRPr lang="pt-BR" dirty="0">
              <a:latin typeface="Souvenir Lt BT" panose="0208050304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5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BB883A1-B51C-8B11-6394-98CC34B45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7" y="-39650"/>
            <a:ext cx="5158795" cy="6897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DB283A1-8D42-48D8-8210-B74AA7881456}"/>
              </a:ext>
            </a:extLst>
          </p:cNvPr>
          <p:cNvGrpSpPr/>
          <p:nvPr/>
        </p:nvGrpSpPr>
        <p:grpSpPr>
          <a:xfrm>
            <a:off x="312836" y="557318"/>
            <a:ext cx="8517052" cy="3168376"/>
            <a:chOff x="312836" y="557318"/>
            <a:chExt cx="8517052" cy="3168376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59153524-6159-431E-9476-CFA9D75D910B}"/>
                </a:ext>
              </a:extLst>
            </p:cNvPr>
            <p:cNvSpPr/>
            <p:nvPr/>
          </p:nvSpPr>
          <p:spPr>
            <a:xfrm>
              <a:off x="312836" y="1342417"/>
              <a:ext cx="4737787" cy="2383277"/>
            </a:xfrm>
            <a:prstGeom prst="roundRect">
              <a:avLst>
                <a:gd name="adj" fmla="val 3704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1E10F56-73C0-40D4-9E6C-859D2AF6A3AE}"/>
                </a:ext>
              </a:extLst>
            </p:cNvPr>
            <p:cNvSpPr txBox="1"/>
            <p:nvPr/>
          </p:nvSpPr>
          <p:spPr>
            <a:xfrm>
              <a:off x="5382213" y="557318"/>
              <a:ext cx="34476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Bate-papo sugerido, após leitura da Máxima </a:t>
              </a:r>
              <a:endParaRPr lang="pt-BR" dirty="0"/>
            </a:p>
          </p:txBody>
        </p:sp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43ED6FE0-1971-4DA6-8538-5AFFF1CB7B3F}"/>
                </a:ext>
              </a:extLst>
            </p:cNvPr>
            <p:cNvSpPr/>
            <p:nvPr/>
          </p:nvSpPr>
          <p:spPr>
            <a:xfrm rot="19671449">
              <a:off x="5296688" y="1188703"/>
              <a:ext cx="344859" cy="42467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3BE3723-BB2A-4219-8F50-43F5603763E4}"/>
              </a:ext>
            </a:extLst>
          </p:cNvPr>
          <p:cNvGrpSpPr/>
          <p:nvPr/>
        </p:nvGrpSpPr>
        <p:grpSpPr>
          <a:xfrm>
            <a:off x="330064" y="1862488"/>
            <a:ext cx="8667435" cy="4320672"/>
            <a:chOff x="573258" y="1862488"/>
            <a:chExt cx="8667435" cy="4320672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7013AC2D-5B00-490B-8FB8-72D9D086B868}"/>
                </a:ext>
              </a:extLst>
            </p:cNvPr>
            <p:cNvSpPr/>
            <p:nvPr/>
          </p:nvSpPr>
          <p:spPr>
            <a:xfrm>
              <a:off x="573258" y="4143983"/>
              <a:ext cx="5033708" cy="2039177"/>
            </a:xfrm>
            <a:prstGeom prst="roundRect">
              <a:avLst>
                <a:gd name="adj" fmla="val 3704"/>
              </a:avLst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42AA1E2A-CDCF-48C2-B567-77735F2847F9}"/>
                </a:ext>
              </a:extLst>
            </p:cNvPr>
            <p:cNvGrpSpPr/>
            <p:nvPr/>
          </p:nvGrpSpPr>
          <p:grpSpPr>
            <a:xfrm>
              <a:off x="4710629" y="1862488"/>
              <a:ext cx="4530064" cy="4019668"/>
              <a:chOff x="4776890" y="418001"/>
              <a:chExt cx="4530064" cy="4019668"/>
            </a:xfrm>
          </p:grpSpPr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B5BFDA7-578A-40B2-B58D-C82C36C404A0}"/>
                  </a:ext>
                </a:extLst>
              </p:cNvPr>
              <p:cNvSpPr txBox="1"/>
              <p:nvPr/>
            </p:nvSpPr>
            <p:spPr>
              <a:xfrm>
                <a:off x="5720858" y="418001"/>
                <a:ext cx="3586096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3200" b="1" dirty="0">
                    <a:solidFill>
                      <a:srgbClr val="FF0000"/>
                    </a:solidFill>
                  </a:rPr>
                  <a:t>Bibliografia de hoje:</a:t>
                </a:r>
              </a:p>
              <a:p>
                <a:endParaRPr lang="pt-BR" sz="3200" b="1" dirty="0">
                  <a:solidFill>
                    <a:srgbClr val="FF0000"/>
                  </a:solidFill>
                </a:endParaRPr>
              </a:p>
              <a:p>
                <a:endParaRPr lang="pt-BR" sz="3200" b="1" dirty="0">
                  <a:solidFill>
                    <a:srgbClr val="FF0000"/>
                  </a:solidFill>
                </a:endParaRPr>
              </a:p>
              <a:p>
                <a:endParaRPr lang="pt-BR" sz="3200" b="1" dirty="0">
                  <a:solidFill>
                    <a:srgbClr val="FF0000"/>
                  </a:solidFill>
                </a:endParaRPr>
              </a:p>
              <a:p>
                <a:r>
                  <a:rPr lang="pt-BR" sz="2800" b="1" dirty="0">
                    <a:solidFill>
                      <a:srgbClr val="0070C0"/>
                    </a:solidFill>
                  </a:rPr>
                  <a:t>a) Roteiro básico com as referências para aprofundar os estudos desta Máxima </a:t>
                </a:r>
                <a:endParaRPr lang="pt-BR" sz="28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" name="Seta: para a Direita 1">
                <a:extLst>
                  <a:ext uri="{FF2B5EF4-FFF2-40B4-BE49-F238E27FC236}">
                    <a16:creationId xmlns:a16="http://schemas.microsoft.com/office/drawing/2014/main" id="{EF945D2F-5068-4E2F-AC6F-644C3CFC033E}"/>
                  </a:ext>
                </a:extLst>
              </p:cNvPr>
              <p:cNvSpPr/>
              <p:nvPr/>
            </p:nvSpPr>
            <p:spPr>
              <a:xfrm flipH="1">
                <a:off x="4776890" y="3447069"/>
                <a:ext cx="653143" cy="99060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57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DCC9918-10D3-CC70-DB36-37CF917447E1}"/>
              </a:ext>
            </a:extLst>
          </p:cNvPr>
          <p:cNvSpPr txBox="1"/>
          <p:nvPr/>
        </p:nvSpPr>
        <p:spPr>
          <a:xfrm>
            <a:off x="418176" y="2171520"/>
            <a:ext cx="8307647" cy="23391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8000" b="1" dirty="0"/>
              <a:t>Fim </a:t>
            </a:r>
            <a:br>
              <a:rPr lang="pt-BR" sz="8000" b="1" dirty="0"/>
            </a:br>
            <a:r>
              <a:rPr lang="pt-BR" sz="6600" b="1" dirty="0"/>
              <a:t>Obrigado pela atenção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53002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TOWARDS SUPREME MORALITY －An Attempt to Establish the New Science of  Moralogy 英語版『新版 道徳科学の論文』 | 千九郎, 広池 |本 | 通販 | Amazon">
            <a:extLst>
              <a:ext uri="{FF2B5EF4-FFF2-40B4-BE49-F238E27FC236}">
                <a16:creationId xmlns:a16="http://schemas.microsoft.com/office/drawing/2014/main" id="{B0C41C62-EA99-7DF2-6FF6-2F56CABB8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6453" r="3276" b="817"/>
          <a:stretch/>
        </p:blipFill>
        <p:spPr bwMode="auto">
          <a:xfrm>
            <a:off x="6710230" y="719847"/>
            <a:ext cx="2344444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新版 道徳科学の論文【フルセット】（１冊目〜別巻・全11冊セット） | ＜道徳の本屋さん＞ モラロジーブックストア">
            <a:extLst>
              <a:ext uri="{FF2B5EF4-FFF2-40B4-BE49-F238E27FC236}">
                <a16:creationId xmlns:a16="http://schemas.microsoft.com/office/drawing/2014/main" id="{35862F5D-3B9F-62E5-A7B8-71C8D6ED5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7478" r="4855" b="2840"/>
          <a:stretch/>
        </p:blipFill>
        <p:spPr bwMode="auto">
          <a:xfrm>
            <a:off x="2032856" y="962509"/>
            <a:ext cx="2919016" cy="19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22">
            <a:extLst>
              <a:ext uri="{FF2B5EF4-FFF2-40B4-BE49-F238E27FC236}">
                <a16:creationId xmlns:a16="http://schemas.microsoft.com/office/drawing/2014/main" id="{0550AEDC-35A7-BC02-4191-828BEBDBE32B}"/>
              </a:ext>
            </a:extLst>
          </p:cNvPr>
          <p:cNvSpPr txBox="1"/>
          <p:nvPr/>
        </p:nvSpPr>
        <p:spPr>
          <a:xfrm>
            <a:off x="2003807" y="80076"/>
            <a:ext cx="42738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Arial Nova Cond Light" panose="020B0306020202020204" pitchFamily="34" charset="0"/>
                <a:cs typeface="Arial" panose="020B0604020202020204" pitchFamily="34" charset="0"/>
              </a:rPr>
              <a:t> Tratado da Ciência da Moral, de </a:t>
            </a:r>
            <a:r>
              <a:rPr lang="pt-BR" b="1" i="1" dirty="0">
                <a:latin typeface="Arial Nova Cond Light" panose="020B0306020202020204" pitchFamily="34" charset="0"/>
                <a:cs typeface="Arial" panose="020B0604020202020204" pitchFamily="34" charset="0"/>
              </a:rPr>
              <a:t>Chikuro Hiroike</a:t>
            </a:r>
            <a:endParaRPr lang="pt-BR" sz="2400" b="1" i="1" dirty="0"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30868140-B56B-9EF3-86A1-B348E500C024}"/>
              </a:ext>
            </a:extLst>
          </p:cNvPr>
          <p:cNvGrpSpPr/>
          <p:nvPr/>
        </p:nvGrpSpPr>
        <p:grpSpPr>
          <a:xfrm>
            <a:off x="252932" y="3378172"/>
            <a:ext cx="1723390" cy="3206698"/>
            <a:chOff x="252932" y="3378172"/>
            <a:chExt cx="1723390" cy="3206698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0472CB68-3F81-6F79-14D4-F2C4A18EF344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32" y="3378172"/>
              <a:ext cx="1723390" cy="2637790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17C51C1B-9719-D49B-E289-55FD54090C1E}"/>
                </a:ext>
              </a:extLst>
            </p:cNvPr>
            <p:cNvSpPr txBox="1"/>
            <p:nvPr/>
          </p:nvSpPr>
          <p:spPr>
            <a:xfrm>
              <a:off x="252932" y="6123205"/>
              <a:ext cx="1681207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algn="ctr"/>
              <a:r>
                <a:rPr lang="pt-BR" dirty="0">
                  <a:latin typeface="Arial Nova Cond Light" panose="020B0306020202020204" pitchFamily="34" charset="0"/>
                </a:rPr>
                <a:t>Antropologia do </a:t>
              </a:r>
              <a:r>
                <a:rPr lang="pt-BR" i="1" dirty="0">
                  <a:latin typeface="Arial Nova Cond Light" panose="020B0306020202020204" pitchFamily="34" charset="0"/>
                </a:rPr>
                <a:t>Sampou </a:t>
              </a:r>
              <a:r>
                <a:rPr lang="pt-BR" i="1" dirty="0" err="1">
                  <a:latin typeface="Arial Nova Cond Light" panose="020B0306020202020204" pitchFamily="34" charset="0"/>
                </a:rPr>
                <a:t>Yoshi</a:t>
              </a:r>
              <a:endParaRPr lang="pt-BR" i="1" dirty="0">
                <a:latin typeface="Arial Nova Cond Light" panose="020B0306020202020204" pitchFamily="34" charset="0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8ADE57-12EA-FEA7-FC9F-A053D7B48513}"/>
              </a:ext>
            </a:extLst>
          </p:cNvPr>
          <p:cNvSpPr txBox="1"/>
          <p:nvPr/>
        </p:nvSpPr>
        <p:spPr>
          <a:xfrm>
            <a:off x="4794496" y="6143725"/>
            <a:ext cx="16812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pt-BR" dirty="0">
                <a:latin typeface="Arial Nova Cond Light" panose="020B0306020202020204" pitchFamily="34" charset="0"/>
              </a:rPr>
              <a:t>366 dias com as palavras da Nova Moral</a:t>
            </a:r>
          </a:p>
        </p:txBody>
      </p:sp>
      <p:pic>
        <p:nvPicPr>
          <p:cNvPr id="5" name="Picture 2" descr="Uma imagem contendo comida&#10;&#10;Descrição gerada automaticamente">
            <a:extLst>
              <a:ext uri="{FF2B5EF4-FFF2-40B4-BE49-F238E27FC236}">
                <a16:creationId xmlns:a16="http://schemas.microsoft.com/office/drawing/2014/main" id="{CD2BCC31-E9A5-61AF-9FF7-D0CFDA0FB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82" y="3378172"/>
            <a:ext cx="1573530" cy="260731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8" name="Imagem 17" descr="Uma imagem contendo mesa, livro, comida&#10;&#10;Descrição gerada automaticamente">
            <a:extLst>
              <a:ext uri="{FF2B5EF4-FFF2-40B4-BE49-F238E27FC236}">
                <a16:creationId xmlns:a16="http://schemas.microsoft.com/office/drawing/2014/main" id="{305B806B-E71F-2393-369F-67B194E38C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2" t="10904" r="27765" b="10568"/>
          <a:stretch/>
        </p:blipFill>
        <p:spPr>
          <a:xfrm>
            <a:off x="100436" y="1126630"/>
            <a:ext cx="1878016" cy="1801753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A25F4B2-65A2-33FD-225C-03D706BD252F}"/>
              </a:ext>
            </a:extLst>
          </p:cNvPr>
          <p:cNvGrpSpPr/>
          <p:nvPr/>
        </p:nvGrpSpPr>
        <p:grpSpPr>
          <a:xfrm>
            <a:off x="141992" y="528529"/>
            <a:ext cx="8936317" cy="2705476"/>
            <a:chOff x="141992" y="528529"/>
            <a:chExt cx="8936317" cy="2705476"/>
          </a:xfrm>
        </p:grpSpPr>
        <p:sp>
          <p:nvSpPr>
            <p:cNvPr id="17" name="CaixaDeTexto 18">
              <a:extLst>
                <a:ext uri="{FF2B5EF4-FFF2-40B4-BE49-F238E27FC236}">
                  <a16:creationId xmlns:a16="http://schemas.microsoft.com/office/drawing/2014/main" id="{3736A2A4-3B2A-611F-9336-D7783914B924}"/>
                </a:ext>
              </a:extLst>
            </p:cNvPr>
            <p:cNvSpPr txBox="1"/>
            <p:nvPr/>
          </p:nvSpPr>
          <p:spPr>
            <a:xfrm>
              <a:off x="7111144" y="2926228"/>
              <a:ext cx="1967165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r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dirty="0">
                  <a:latin typeface="Arial Nova Cond Light" panose="020B0306020202020204" pitchFamily="34" charset="0"/>
                </a:rPr>
                <a:t>Em inglês, 1ª edição em 2002</a:t>
              </a:r>
            </a:p>
          </p:txBody>
        </p:sp>
        <p:sp>
          <p:nvSpPr>
            <p:cNvPr id="15" name="CaixaDeTexto 23">
              <a:extLst>
                <a:ext uri="{FF2B5EF4-FFF2-40B4-BE49-F238E27FC236}">
                  <a16:creationId xmlns:a16="http://schemas.microsoft.com/office/drawing/2014/main" id="{B65AFA47-928E-5EEC-7903-D3D7E2157712}"/>
                </a:ext>
              </a:extLst>
            </p:cNvPr>
            <p:cNvSpPr txBox="1"/>
            <p:nvPr/>
          </p:nvSpPr>
          <p:spPr>
            <a:xfrm>
              <a:off x="141992" y="544882"/>
              <a:ext cx="2778903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dirty="0">
                  <a:latin typeface="Arial Nova Cond Light" panose="020B0306020202020204" pitchFamily="34" charset="0"/>
                </a:rPr>
                <a:t>1ª edição em  japonês, 4 vols. Concluído em  1926, impresso em 1928</a:t>
              </a:r>
            </a:p>
          </p:txBody>
        </p:sp>
        <p:sp>
          <p:nvSpPr>
            <p:cNvPr id="6" name="CaixaDeTexto 23">
              <a:extLst>
                <a:ext uri="{FF2B5EF4-FFF2-40B4-BE49-F238E27FC236}">
                  <a16:creationId xmlns:a16="http://schemas.microsoft.com/office/drawing/2014/main" id="{0AE487C0-BDA0-39C3-A361-42C84B2C3F74}"/>
                </a:ext>
              </a:extLst>
            </p:cNvPr>
            <p:cNvSpPr txBox="1"/>
            <p:nvPr/>
          </p:nvSpPr>
          <p:spPr>
            <a:xfrm>
              <a:off x="2637298" y="2926228"/>
              <a:ext cx="1934702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dirty="0">
                  <a:latin typeface="Arial Nova Cond Light" panose="020B0306020202020204" pitchFamily="34" charset="0"/>
                </a:rPr>
                <a:t>Em japonês,  10 vols. 1985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AF9A629-1157-0102-9BF8-FD7C058E3027}"/>
                </a:ext>
              </a:extLst>
            </p:cNvPr>
            <p:cNvSpPr txBox="1"/>
            <p:nvPr/>
          </p:nvSpPr>
          <p:spPr>
            <a:xfrm>
              <a:off x="4679254" y="528529"/>
              <a:ext cx="232940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rIns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pt-BR" sz="1400" dirty="0">
                  <a:latin typeface="Arial Nova Cond Light" panose="020B0306020202020204" pitchFamily="34" charset="0"/>
                </a:rPr>
                <a:t>Em japonês, vols. (1, 7, 8 e 9). 1994</a:t>
              </a:r>
            </a:p>
          </p:txBody>
        </p:sp>
      </p:grpSp>
      <p:pic>
        <p:nvPicPr>
          <p:cNvPr id="25" name="Imagem 24" descr="Texto&#10;&#10;Descrição gerada automaticamente">
            <a:extLst>
              <a:ext uri="{FF2B5EF4-FFF2-40B4-BE49-F238E27FC236}">
                <a16:creationId xmlns:a16="http://schemas.microsoft.com/office/drawing/2014/main" id="{D3184CFA-1B1F-6696-4316-EFB0ADE9B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13" y="994549"/>
            <a:ext cx="1802674" cy="1715893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23543BBA-C66D-BED8-DFEE-54DEF3AA3BB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8" y="3347849"/>
            <a:ext cx="1772790" cy="266811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1533AAE-BEE0-BE7F-4419-CD73C997B3F7}"/>
              </a:ext>
            </a:extLst>
          </p:cNvPr>
          <p:cNvSpPr txBox="1"/>
          <p:nvPr/>
        </p:nvSpPr>
        <p:spPr>
          <a:xfrm>
            <a:off x="2459520" y="6129806"/>
            <a:ext cx="168120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pt-BR" dirty="0">
                <a:latin typeface="Arial Nova Cond Light" panose="020B0306020202020204" pitchFamily="34" charset="0"/>
              </a:rPr>
              <a:t>Citações de </a:t>
            </a:r>
            <a:r>
              <a:rPr lang="pt-BR" i="1" dirty="0" err="1">
                <a:latin typeface="Arial Nova Cond Light" panose="020B0306020202020204" pitchFamily="34" charset="0"/>
              </a:rPr>
              <a:t>Chikuro</a:t>
            </a:r>
            <a:r>
              <a:rPr lang="pt-BR" i="1" dirty="0">
                <a:latin typeface="Arial Nova Cond Light" panose="020B0306020202020204" pitchFamily="34" charset="0"/>
              </a:rPr>
              <a:t> </a:t>
            </a:r>
            <a:r>
              <a:rPr lang="pt-BR" i="1" dirty="0" err="1">
                <a:latin typeface="Arial Nova Cond Light" panose="020B0306020202020204" pitchFamily="34" charset="0"/>
              </a:rPr>
              <a:t>Hiroike</a:t>
            </a:r>
            <a:endParaRPr lang="pt-BR" i="1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8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6EAFCD5-3781-93BF-65E4-D08526A89C80}"/>
              </a:ext>
            </a:extLst>
          </p:cNvPr>
          <p:cNvGrpSpPr/>
          <p:nvPr/>
        </p:nvGrpSpPr>
        <p:grpSpPr>
          <a:xfrm>
            <a:off x="107906" y="80127"/>
            <a:ext cx="8857890" cy="6490394"/>
            <a:chOff x="107906" y="80127"/>
            <a:chExt cx="8857890" cy="6490394"/>
          </a:xfrm>
        </p:grpSpPr>
        <p:pic>
          <p:nvPicPr>
            <p:cNvPr id="26" name="Imagem 25" descr="Texto, Carta&#10;&#10;Descrição gerada automaticamente">
              <a:extLst>
                <a:ext uri="{FF2B5EF4-FFF2-40B4-BE49-F238E27FC236}">
                  <a16:creationId xmlns:a16="http://schemas.microsoft.com/office/drawing/2014/main" id="{4650F896-CA69-7C0E-9E17-D09CAE20D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77" y="3853081"/>
              <a:ext cx="1806248" cy="2390086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6CDE5679-A339-CA3E-9EF0-AD040577BD05}"/>
                </a:ext>
              </a:extLst>
            </p:cNvPr>
            <p:cNvSpPr txBox="1"/>
            <p:nvPr/>
          </p:nvSpPr>
          <p:spPr>
            <a:xfrm>
              <a:off x="3930543" y="6316605"/>
              <a:ext cx="90441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b="1" dirty="0">
                  <a:latin typeface="Verdana" panose="020B0604030504040204" pitchFamily="34" charset="0"/>
                  <a:ea typeface="Verdana" panose="020B0604030504040204" pitchFamily="34" charset="0"/>
                </a:rPr>
                <a:t>Out-2013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30703D7D-F554-F242-DBFA-1AD716016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3791" y="3853080"/>
              <a:ext cx="1817792" cy="240536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AB628D28-309D-4C10-F4AD-71ED4844FC37}"/>
                </a:ext>
              </a:extLst>
            </p:cNvPr>
            <p:cNvSpPr txBox="1"/>
            <p:nvPr/>
          </p:nvSpPr>
          <p:spPr>
            <a:xfrm>
              <a:off x="1865049" y="6299070"/>
              <a:ext cx="9156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b="1" dirty="0">
                  <a:latin typeface="Verdana" panose="020B0604030504040204" pitchFamily="34" charset="0"/>
                  <a:ea typeface="Verdana" panose="020B0604030504040204" pitchFamily="34" charset="0"/>
                </a:rPr>
                <a:t>Dez-2020</a:t>
              </a:r>
            </a:p>
          </p:txBody>
        </p:sp>
        <p:sp>
          <p:nvSpPr>
            <p:cNvPr id="40" name="Seta: para a Direita 39">
              <a:extLst>
                <a:ext uri="{FF2B5EF4-FFF2-40B4-BE49-F238E27FC236}">
                  <a16:creationId xmlns:a16="http://schemas.microsoft.com/office/drawing/2014/main" id="{1B34C3FE-728F-6691-9386-264E5C79FB18}"/>
                </a:ext>
              </a:extLst>
            </p:cNvPr>
            <p:cNvSpPr/>
            <p:nvPr/>
          </p:nvSpPr>
          <p:spPr>
            <a:xfrm flipH="1">
              <a:off x="3322312" y="4873271"/>
              <a:ext cx="252000" cy="432000"/>
            </a:xfrm>
            <a:prstGeom prst="rightArrow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>
                <a:solidFill>
                  <a:schemeClr val="tx1"/>
                </a:solidFill>
              </a:endParaRPr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388B426-AA0D-2983-78ED-B5D6401E3650}"/>
                </a:ext>
              </a:extLst>
            </p:cNvPr>
            <p:cNvGrpSpPr/>
            <p:nvPr/>
          </p:nvGrpSpPr>
          <p:grpSpPr>
            <a:xfrm>
              <a:off x="5670908" y="3853080"/>
              <a:ext cx="2803256" cy="1966600"/>
              <a:chOff x="7247795" y="3872346"/>
              <a:chExt cx="3737674" cy="2622134"/>
            </a:xfrm>
          </p:grpSpPr>
          <p:sp>
            <p:nvSpPr>
              <p:cNvPr id="6" name="Seta: Dobrada 5">
                <a:extLst>
                  <a:ext uri="{FF2B5EF4-FFF2-40B4-BE49-F238E27FC236}">
                    <a16:creationId xmlns:a16="http://schemas.microsoft.com/office/drawing/2014/main" id="{22BD090A-F52F-77B4-7D3A-FC3D9D87C7CE}"/>
                  </a:ext>
                </a:extLst>
              </p:cNvPr>
              <p:cNvSpPr/>
              <p:nvPr/>
            </p:nvSpPr>
            <p:spPr>
              <a:xfrm rot="10800000">
                <a:off x="7247795" y="3872346"/>
                <a:ext cx="3737674" cy="2622134"/>
              </a:xfrm>
              <a:prstGeom prst="bentArrow">
                <a:avLst>
                  <a:gd name="adj1" fmla="val 23493"/>
                  <a:gd name="adj2" fmla="val 24678"/>
                  <a:gd name="adj3" fmla="val 25000"/>
                  <a:gd name="adj4" fmla="val 4375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3C531C3-8CEB-273F-73A6-1F8317478CFF}"/>
                  </a:ext>
                </a:extLst>
              </p:cNvPr>
              <p:cNvSpPr txBox="1"/>
              <p:nvPr/>
            </p:nvSpPr>
            <p:spPr>
              <a:xfrm>
                <a:off x="7540620" y="5608546"/>
                <a:ext cx="297346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35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Edição em português</a:t>
                </a:r>
              </a:p>
            </p:txBody>
          </p:sp>
        </p:grp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544B7850-6FE5-EC31-1754-346B399F8264}"/>
                </a:ext>
              </a:extLst>
            </p:cNvPr>
            <p:cNvGrpSpPr/>
            <p:nvPr/>
          </p:nvGrpSpPr>
          <p:grpSpPr>
            <a:xfrm>
              <a:off x="107906" y="80127"/>
              <a:ext cx="8857890" cy="3398730"/>
              <a:chOff x="107906" y="80127"/>
              <a:chExt cx="8857890" cy="3398730"/>
            </a:xfrm>
          </p:grpSpPr>
          <p:pic>
            <p:nvPicPr>
              <p:cNvPr id="8" name="Picture 2" descr="普通道徳並に最高道徳の大綱(廣池千英著) / 古本、中古本、古書籍の通販は「日本の古本屋」 / 日本の古本屋">
                <a:extLst>
                  <a:ext uri="{FF2B5EF4-FFF2-40B4-BE49-F238E27FC236}">
                    <a16:creationId xmlns:a16="http://schemas.microsoft.com/office/drawing/2014/main" id="{7F13D232-854C-7D54-5ACF-D60FFF665E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9" t="1652" r="4272" b="2522"/>
              <a:stretch/>
            </p:blipFill>
            <p:spPr bwMode="auto">
              <a:xfrm>
                <a:off x="2959136" y="893963"/>
                <a:ext cx="1639032" cy="227682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Seta: para a Direita 19">
                <a:extLst>
                  <a:ext uri="{FF2B5EF4-FFF2-40B4-BE49-F238E27FC236}">
                    <a16:creationId xmlns:a16="http://schemas.microsoft.com/office/drawing/2014/main" id="{9E7B669D-D122-B85C-EF29-D7C41702E757}"/>
                  </a:ext>
                </a:extLst>
              </p:cNvPr>
              <p:cNvSpPr/>
              <p:nvPr/>
            </p:nvSpPr>
            <p:spPr>
              <a:xfrm>
                <a:off x="6863287" y="1903935"/>
                <a:ext cx="252000" cy="432000"/>
              </a:xfrm>
              <a:prstGeom prst="rightArrow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Seta: para a Direita 20">
                <a:extLst>
                  <a:ext uri="{FF2B5EF4-FFF2-40B4-BE49-F238E27FC236}">
                    <a16:creationId xmlns:a16="http://schemas.microsoft.com/office/drawing/2014/main" id="{8AD571AD-8384-D6FB-8414-26D771F0470E}"/>
                  </a:ext>
                </a:extLst>
              </p:cNvPr>
              <p:cNvSpPr/>
              <p:nvPr/>
            </p:nvSpPr>
            <p:spPr>
              <a:xfrm>
                <a:off x="4687383" y="1903935"/>
                <a:ext cx="252000" cy="432000"/>
              </a:xfrm>
              <a:prstGeom prst="rightArrow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  <p:pic>
            <p:nvPicPr>
              <p:cNvPr id="3" name="Imagem 2" descr="Tatuagem de papel&#10;&#10;Descrição gerada automaticamente com confiança baixa">
                <a:extLst>
                  <a:ext uri="{FF2B5EF4-FFF2-40B4-BE49-F238E27FC236}">
                    <a16:creationId xmlns:a16="http://schemas.microsoft.com/office/drawing/2014/main" id="{6D686BA9-57A2-76E2-2BB1-D3BAE4697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8598" y="911070"/>
                <a:ext cx="1639031" cy="231387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</p:spPr>
          </p:pic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A5A1C147-265B-0D93-BCE8-3105CEA6FAD5}"/>
                  </a:ext>
                </a:extLst>
              </p:cNvPr>
              <p:cNvSpPr txBox="1"/>
              <p:nvPr/>
            </p:nvSpPr>
            <p:spPr>
              <a:xfrm>
                <a:off x="5206679" y="3224941"/>
                <a:ext cx="9284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5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Nov-1974</a:t>
                </a:r>
              </a:p>
            </p:txBody>
          </p:sp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9A26D24-6761-91C5-4934-DC727122B251}"/>
                  </a:ext>
                </a:extLst>
              </p:cNvPr>
              <p:cNvSpPr txBox="1"/>
              <p:nvPr/>
            </p:nvSpPr>
            <p:spPr>
              <a:xfrm>
                <a:off x="107906" y="3224941"/>
                <a:ext cx="25234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5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“Tratado...” impresso em 1928</a:t>
                </a:r>
              </a:p>
            </p:txBody>
          </p:sp>
          <p:pic>
            <p:nvPicPr>
              <p:cNvPr id="7" name="Imagem 6" descr="Padrão do plano de fundo&#10;&#10;Descrição gerada automaticamente com confiança média">
                <a:extLst>
                  <a:ext uri="{FF2B5EF4-FFF2-40B4-BE49-F238E27FC236}">
                    <a16:creationId xmlns:a16="http://schemas.microsoft.com/office/drawing/2014/main" id="{607E72DF-D57B-1F9B-D780-AECF6B73E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6289" y="896188"/>
                <a:ext cx="1639031" cy="23303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</p:spPr>
          </p:pic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A0A24274-D6CF-221A-2BCD-532ECF172949}"/>
                  </a:ext>
                </a:extLst>
              </p:cNvPr>
              <p:cNvSpPr txBox="1"/>
              <p:nvPr/>
            </p:nvSpPr>
            <p:spPr>
              <a:xfrm>
                <a:off x="7619070" y="3224941"/>
                <a:ext cx="90120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5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Jun-1984</a:t>
                </a:r>
              </a:p>
            </p:txBody>
          </p:sp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929D005-6D1D-BFC3-3114-FDA55310A0C4}"/>
                  </a:ext>
                </a:extLst>
              </p:cNvPr>
              <p:cNvSpPr txBox="1"/>
              <p:nvPr/>
            </p:nvSpPr>
            <p:spPr>
              <a:xfrm>
                <a:off x="1173789" y="102840"/>
                <a:ext cx="3416017" cy="7386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dirty="0">
                    <a:latin typeface="Arial Nova Cond Light" panose="020B0306020202020204" pitchFamily="34" charset="0"/>
                    <a:ea typeface="Verdana" pitchFamily="34" charset="0"/>
                    <a:cs typeface="Verdana" pitchFamily="34" charset="0"/>
                  </a:rPr>
                  <a:t>Nas 146 páginas finais do “Tratado...” constam 140 máximas. São em geral textos sintéticos e foram publicadas em livreto avulso, de 1964 e 1974.</a:t>
                </a:r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F4A8828-0982-80AF-69D1-D4CB56D18EC7}"/>
                  </a:ext>
                </a:extLst>
              </p:cNvPr>
              <p:cNvSpPr txBox="1"/>
              <p:nvPr/>
            </p:nvSpPr>
            <p:spPr>
              <a:xfrm>
                <a:off x="4805775" y="80127"/>
                <a:ext cx="4160021" cy="7386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sz="14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</a:lstStyle>
              <a:p>
                <a:pPr algn="just"/>
                <a:r>
                  <a:rPr lang="pt-BR" b="0" dirty="0">
                    <a:latin typeface="Arial Nova Cond Light" panose="020B0306020202020204" pitchFamily="34" charset="0"/>
                  </a:rPr>
                  <a:t>Do texto de 1974 foram selecionadas 65 máximas e complementadas, numa linguagem atual, de 2 a 3 páginas por máxima  </a:t>
                </a:r>
                <a:r>
                  <a:rPr lang="pt-BR" b="0" dirty="0">
                    <a:latin typeface="Arial Nova Cond Light" panose="020B0306020202020204" pitchFamily="34" charset="0"/>
                    <a:sym typeface="Wingdings" panose="05000000000000000000" pitchFamily="2" charset="2"/>
                  </a:rPr>
                  <a:t>  1984</a:t>
                </a:r>
                <a:endParaRPr lang="pt-BR" b="0" dirty="0">
                  <a:latin typeface="Arial Nova Cond Light" panose="020B0306020202020204" pitchFamily="34" charset="0"/>
                </a:endParaRP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E9059D8-FF65-536B-C3EE-F69C21B7ACEC}"/>
                  </a:ext>
                </a:extLst>
              </p:cNvPr>
              <p:cNvSpPr txBox="1"/>
              <p:nvPr/>
            </p:nvSpPr>
            <p:spPr>
              <a:xfrm>
                <a:off x="3322312" y="3224941"/>
                <a:ext cx="88517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5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abr-1964</a:t>
                </a:r>
              </a:p>
            </p:txBody>
          </p:sp>
          <p:pic>
            <p:nvPicPr>
              <p:cNvPr id="16" name="Imagem 15" descr="Uma imagem contendo mesa, livro, comida&#10;&#10;Descrição gerada automaticamente">
                <a:extLst>
                  <a:ext uri="{FF2B5EF4-FFF2-40B4-BE49-F238E27FC236}">
                    <a16:creationId xmlns:a16="http://schemas.microsoft.com/office/drawing/2014/main" id="{6B17FB89-4CCE-2777-8660-97A846C82D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8" t="9890" r="27627" b="10205"/>
              <a:stretch/>
            </p:blipFill>
            <p:spPr>
              <a:xfrm>
                <a:off x="163770" y="851684"/>
                <a:ext cx="2340570" cy="228575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</p:spPr>
          </p:pic>
          <p:sp>
            <p:nvSpPr>
              <p:cNvPr id="18" name="Seta: Dobrada 17">
                <a:extLst>
                  <a:ext uri="{FF2B5EF4-FFF2-40B4-BE49-F238E27FC236}">
                    <a16:creationId xmlns:a16="http://schemas.microsoft.com/office/drawing/2014/main" id="{F07A99EA-45FD-B6E2-5F0F-FF50E960279D}"/>
                  </a:ext>
                </a:extLst>
              </p:cNvPr>
              <p:cNvSpPr/>
              <p:nvPr/>
            </p:nvSpPr>
            <p:spPr>
              <a:xfrm>
                <a:off x="593387" y="321013"/>
                <a:ext cx="364433" cy="428017"/>
              </a:xfrm>
              <a:prstGeom prst="bentArrow">
                <a:avLst>
                  <a:gd name="adj1" fmla="val 35677"/>
                  <a:gd name="adj2" fmla="val 50000"/>
                  <a:gd name="adj3" fmla="val 25000"/>
                  <a:gd name="adj4" fmla="val 4375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Seta: Dobrada 18">
                <a:extLst>
                  <a:ext uri="{FF2B5EF4-FFF2-40B4-BE49-F238E27FC236}">
                    <a16:creationId xmlns:a16="http://schemas.microsoft.com/office/drawing/2014/main" id="{045A69D7-261E-80EE-1705-33CDAD7DDD65}"/>
                  </a:ext>
                </a:extLst>
              </p:cNvPr>
              <p:cNvSpPr/>
              <p:nvPr/>
            </p:nvSpPr>
            <p:spPr>
              <a:xfrm flipV="1">
                <a:off x="2528706" y="929008"/>
                <a:ext cx="364433" cy="428017"/>
              </a:xfrm>
              <a:prstGeom prst="bentArrow">
                <a:avLst>
                  <a:gd name="adj1" fmla="val 35677"/>
                  <a:gd name="adj2" fmla="val 50000"/>
                  <a:gd name="adj3" fmla="val 25000"/>
                  <a:gd name="adj4" fmla="val 4375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620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2AC424D-8C8F-4DA2-B3C6-CF45C447EA59}"/>
              </a:ext>
            </a:extLst>
          </p:cNvPr>
          <p:cNvSpPr txBox="1"/>
          <p:nvPr/>
        </p:nvSpPr>
        <p:spPr>
          <a:xfrm>
            <a:off x="894522" y="536881"/>
            <a:ext cx="7354956" cy="15850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Comentários sobre </a:t>
            </a:r>
          </a:p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 Máxima </a:t>
            </a:r>
            <a:r>
              <a:rPr lang="pt-BR" sz="4000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4000" b="1" baseline="30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4000" b="1">
                <a:latin typeface="Arial" panose="020B0604020202020204" pitchFamily="34" charset="0"/>
                <a:cs typeface="Arial" panose="020B0604020202020204" pitchFamily="34" charset="0"/>
              </a:rPr>
              <a:t>  58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7E9007-4B41-C3AF-C246-07AC702CA937}"/>
              </a:ext>
            </a:extLst>
          </p:cNvPr>
          <p:cNvSpPr txBox="1"/>
          <p:nvPr/>
        </p:nvSpPr>
        <p:spPr>
          <a:xfrm>
            <a:off x="450274" y="4359533"/>
            <a:ext cx="807115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pt-BR" altLang="ja-JP" sz="1600" b="1" dirty="0"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ctr"/>
            <a:r>
              <a:rPr lang="ja-JP" altLang="pt-BR" sz="3200" b="1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策を他に進むるときは必ずその責めを負う</a:t>
            </a:r>
            <a:endParaRPr lang="pt-BR" sz="1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076F212-C67F-83E0-D444-3246048C05D9}"/>
              </a:ext>
            </a:extLst>
          </p:cNvPr>
          <p:cNvSpPr txBox="1"/>
          <p:nvPr/>
        </p:nvSpPr>
        <p:spPr>
          <a:xfrm>
            <a:off x="450274" y="2736502"/>
            <a:ext cx="8395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effectLst/>
                <a:latin typeface="Verdana" panose="020B0604030504040204" pitchFamily="34" charset="0"/>
                <a:ea typeface="MS Mincho" panose="02020609040205080304" pitchFamily="49" charset="-128"/>
                <a:cs typeface="Meiryo" panose="020B0604030504040204" pitchFamily="34" charset="-128"/>
              </a:rPr>
              <a:t>Seja responsável ao aconselhar as pessoas</a:t>
            </a:r>
            <a:endParaRPr lang="pt-BR" sz="2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B599447-1679-1D29-78A6-22E07C764DFA}"/>
              </a:ext>
            </a:extLst>
          </p:cNvPr>
          <p:cNvSpPr txBox="1"/>
          <p:nvPr/>
        </p:nvSpPr>
        <p:spPr>
          <a:xfrm>
            <a:off x="223735" y="5859454"/>
            <a:ext cx="8764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i="1"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Meiryo" panose="020B0604030504040204" pitchFamily="34" charset="-128"/>
              </a:rPr>
              <a:t>Saku Wo Ta Ni Sussumuru Tokiwa Kanarazu Sono Seme Wo Ou</a:t>
            </a:r>
            <a:endParaRPr lang="pt-BR" sz="2400" i="1" dirty="0">
              <a:latin typeface="Souvenir Lt BT" panose="0208050304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1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09CC929-0B78-B2B9-30A6-0E9603D7039C}"/>
              </a:ext>
            </a:extLst>
          </p:cNvPr>
          <p:cNvSpPr txBox="1"/>
          <p:nvPr/>
        </p:nvSpPr>
        <p:spPr>
          <a:xfrm>
            <a:off x="114299" y="39604"/>
            <a:ext cx="8886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Máxima 58 no </a:t>
            </a:r>
            <a:r>
              <a:rPr lang="pt-BR" sz="18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Tratado da Ciência da Moral, vol. 9</a:t>
            </a:r>
          </a:p>
          <a:p>
            <a:r>
              <a:rPr lang="pt-BR" b="1" dirty="0"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                                         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lang="pt-BR" sz="18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redação original de 1926</a:t>
            </a:r>
            <a:r>
              <a:rPr lang="pt-BR" sz="18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)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5B33D2-02BF-86B4-0B2B-EC7833293797}"/>
              </a:ext>
            </a:extLst>
          </p:cNvPr>
          <p:cNvSpPr txBox="1"/>
          <p:nvPr/>
        </p:nvSpPr>
        <p:spPr>
          <a:xfrm>
            <a:off x="136842" y="1412329"/>
            <a:ext cx="8336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Pág. 398, 92. </a:t>
            </a:r>
            <a:r>
              <a:rPr lang="pt-BR" sz="2400" b="1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Seja responsável ao aconselhar as pessoas</a:t>
            </a:r>
            <a:endParaRPr lang="pt-BR" sz="2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71B1F1-745E-DC61-B40F-8F8597E1FA88}"/>
              </a:ext>
            </a:extLst>
          </p:cNvPr>
          <p:cNvSpPr txBox="1"/>
          <p:nvPr/>
        </p:nvSpPr>
        <p:spPr>
          <a:xfrm>
            <a:off x="136842" y="2446012"/>
            <a:ext cx="8700075" cy="3723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Há muitos homens de baixo caráter que – ao ouvir sobre os modos de vida das pessoas (como comida, roupas, moradia e outras coisas) –, logo expressam suas opiniões e sugerem conselhos. Essas pessoas apenas observam as roupas, os móveis que decoram as casas, os pertences pessoais etc. e imediatamente começam a fazer vários comentários, mas, sem nenhum senso de responsabilidade pelas suas consequências (dos comentários).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0B36C45-CB4D-7DD8-373D-3B473F08987C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</p:spTree>
    <p:extLst>
      <p:ext uri="{BB962C8B-B14F-4D97-AF65-F5344CB8AC3E}">
        <p14:creationId xmlns:p14="http://schemas.microsoft.com/office/powerpoint/2010/main" val="86071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6696998-EAB6-AC57-3B69-E13C22F3495A}"/>
              </a:ext>
            </a:extLst>
          </p:cNvPr>
          <p:cNvSpPr txBox="1"/>
          <p:nvPr/>
        </p:nvSpPr>
        <p:spPr>
          <a:xfrm>
            <a:off x="232012" y="289087"/>
            <a:ext cx="8679976" cy="3907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1800"/>
              </a:spcAft>
            </a:pPr>
            <a:r>
              <a:rPr lang="pt-BR" sz="20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Na prática da </a:t>
            </a: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  <a:ea typeface="Meiryo" panose="020B0604030504040204" pitchFamily="34" charset="-128"/>
              </a:rPr>
              <a:t>moralidade</a:t>
            </a:r>
            <a:r>
              <a:rPr lang="pt-BR" sz="2000" dirty="0">
                <a:effectLst/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suprema, contudo, quando alguém dá conselho a outra pessoa, deve estar com o espírito preparado para assumir a responsabilidade por isso. Se se trata de um assunto sério ou delicado, deve-se assumir total responsabilidade. Mesmo quando se trata de um assunto menos delicado, é necessário assumir a responsabilidade, até certo ponto. Portanto, deve-se tomar muito cuidado com cada palavra, atitude e ação. Em compensação, apenas uma palavra pode também influenciar suficientemente uma pessoa, para iluminá-la e promover a felicidade dela e das demais pessoas.</a:t>
            </a:r>
            <a:endParaRPr lang="pt-BR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16A143-6DFE-93AE-15BF-52BDAFF05938}"/>
              </a:ext>
            </a:extLst>
          </p:cNvPr>
          <p:cNvSpPr txBox="1"/>
          <p:nvPr/>
        </p:nvSpPr>
        <p:spPr>
          <a:xfrm>
            <a:off x="177420" y="4303455"/>
            <a:ext cx="87891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Be </a:t>
            </a:r>
            <a:r>
              <a:rPr lang="pt-BR" sz="1600" b="1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responsible</a:t>
            </a:r>
            <a:r>
              <a:rPr lang="pt-BR" sz="1600" b="1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in </a:t>
            </a:r>
            <a:r>
              <a:rPr lang="pt-BR" sz="1600" b="1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giving</a:t>
            </a:r>
            <a:r>
              <a:rPr lang="pt-BR" sz="1600" b="1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b="1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advice</a:t>
            </a:r>
            <a:r>
              <a:rPr lang="pt-BR" sz="1600" b="1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Men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low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character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soon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express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their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opinions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on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hearing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or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seeing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things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such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as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people’s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food,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clothes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housing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other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such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modes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living,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suggesting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ideas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by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way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advice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 They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merely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glance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at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others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’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clothes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furniture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personal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effects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immediately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make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various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comments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 As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the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result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their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remarks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however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they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feel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no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responsibility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 In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the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practice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supreme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morality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when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one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gives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advice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another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one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must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be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prepared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bear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responsibility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for it.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If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it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concerns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a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serious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matter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one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must assume full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responsibility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 Even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when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it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concerns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a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small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matter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one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must still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hold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oneself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responsible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a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certain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degree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One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must,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therefore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be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prudent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with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every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single word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or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deed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 Just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one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word,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due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such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effort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can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be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weighty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enough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enlighten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people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to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promote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the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happiness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of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both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oneself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1600" i="1" dirty="0" err="1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others</a:t>
            </a:r>
            <a:r>
              <a:rPr lang="pt-BR" sz="1600" i="1" dirty="0">
                <a:effectLst/>
                <a:latin typeface="Souvenir Lt BT" panose="02080503040505020303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</a:t>
            </a:r>
            <a:endParaRPr lang="pt-BR" sz="1600" dirty="0">
              <a:latin typeface="Souvenir Lt BT" panose="0208050304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5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8AC5FD1-CEEB-0810-D5AB-50184AB97A25}"/>
              </a:ext>
            </a:extLst>
          </p:cNvPr>
          <p:cNvSpPr txBox="1"/>
          <p:nvPr/>
        </p:nvSpPr>
        <p:spPr>
          <a:xfrm>
            <a:off x="139226" y="7159"/>
            <a:ext cx="8774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1a.</a:t>
            </a:r>
            <a:r>
              <a:rPr lang="pt-BR" sz="24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pt-BR" sz="2400" b="1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Máxima 58 </a:t>
            </a:r>
            <a:r>
              <a:rPr lang="pt-BR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(edição revisada em 1984)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C84045-DD9D-2672-4965-00C1390F043E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2E910A-FF50-5F53-9F22-2FE423AFFE9D}"/>
              </a:ext>
            </a:extLst>
          </p:cNvPr>
          <p:cNvSpPr txBox="1"/>
          <p:nvPr/>
        </p:nvSpPr>
        <p:spPr>
          <a:xfrm>
            <a:off x="195767" y="566507"/>
            <a:ext cx="8717808" cy="591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58. Seja responsável ao aconselhar as pessoas</a:t>
            </a:r>
            <a:endParaRPr lang="pt-BR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just">
              <a:lnSpc>
                <a:spcPts val="2900"/>
              </a:lnSpc>
              <a:spcAft>
                <a:spcPts val="600"/>
              </a:spcAft>
            </a:pPr>
            <a:r>
              <a:rPr lang="x-none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Esta máxima refere-se ao estado de espírito que é necessário quando temos que aconselhar ou advertir uma pessoa.</a:t>
            </a:r>
            <a:r>
              <a:rPr lang="x-none" sz="2000" b="1" dirty="0">
                <a:solidFill>
                  <a:srgbClr val="000000"/>
                </a:solidFill>
                <a:effectLst/>
                <a:latin typeface="FC丸ゴシック体-L"/>
                <a:ea typeface="MS Mincho" panose="02020609040205080304" pitchFamily="49" charset="-128"/>
                <a:cs typeface="FC丸ゴシック体-L"/>
              </a:rPr>
              <a:t> </a:t>
            </a:r>
            <a:endParaRPr lang="pt-BR" sz="28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  <a:spcAft>
                <a:spcPts val="600"/>
              </a:spcAft>
            </a:pPr>
            <a:r>
              <a:rPr lang="x-none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Há pessoas que quando observam o traje, os pertences ou a casa de alguém, imediatamente passam a comentar as suas impressões; em seguida, aconselham ou dão palpites sobre o que deveria ser feito. Isso não deixa de ser uma forma de gentileza e bondade, mas de outro lado, revela forte sentimento exibicionista de suas qualidades e sensos críticos. Por isso, essas atitudes não resultam no verdadeiro conselho à pessoa e, ao contrário, podem até afetar os relacionamentos interpessoais.</a:t>
            </a:r>
            <a:endParaRPr lang="pt-BR" sz="28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  <a:spcAft>
                <a:spcPts val="600"/>
              </a:spcAft>
            </a:pPr>
            <a:r>
              <a:rPr lang="x-none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 excesso de advertências, palpites e idéias pode também resultar em </a:t>
            </a:r>
            <a:r>
              <a:rPr lang="x-none" sz="2000" i="1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consequência</a:t>
            </a:r>
            <a:r>
              <a:rPr lang="x-none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 irrecuperáveis. Na sociedade são inúmeras as pessoas sem autoconfiança na educação dos filhos, ou que sofrem com conflitos familiares, relacionamentos humanos confusos e indecisões quanto ao futuro da empresa, e vivem angustiados buscando qualquer coisa para a salvação. </a:t>
            </a:r>
            <a:endParaRPr lang="pt-BR" sz="28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2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FD2CB2D-FA5E-1D4E-E15D-55D195803F3C}"/>
              </a:ext>
            </a:extLst>
          </p:cNvPr>
          <p:cNvSpPr txBox="1"/>
          <p:nvPr/>
        </p:nvSpPr>
        <p:spPr>
          <a:xfrm>
            <a:off x="171450" y="337869"/>
            <a:ext cx="8801099" cy="6192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x-none" sz="2000" dirty="0">
                <a:solidFill>
                  <a:srgbClr val="FF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Aconselhar </a:t>
            </a:r>
            <a:r>
              <a:rPr lang="pt-BR" sz="2000" dirty="0">
                <a:solidFill>
                  <a:srgbClr val="FF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uma</a:t>
            </a:r>
            <a:r>
              <a:rPr lang="x-none" sz="2000" dirty="0">
                <a:solidFill>
                  <a:srgbClr val="FF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pessoa ou adverti-la de forma irresponsável, sem fundamento</a:t>
            </a:r>
            <a:r>
              <a:rPr lang="x-none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 </a:t>
            </a:r>
            <a:r>
              <a:rPr lang="pt-BR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desconsiderando </a:t>
            </a:r>
            <a:r>
              <a:rPr lang="x-none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situação </a:t>
            </a:r>
            <a:r>
              <a:rPr lang="pt-BR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 </a:t>
            </a:r>
            <a:r>
              <a:rPr lang="x-none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as circunstâncias </a:t>
            </a:r>
            <a:r>
              <a:rPr lang="pt-BR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dessa pessoa, </a:t>
            </a:r>
            <a:r>
              <a:rPr lang="pt-BR" sz="2000" dirty="0">
                <a:solidFill>
                  <a:srgbClr val="FF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poderá trazer </a:t>
            </a:r>
            <a:r>
              <a:rPr lang="x-none" sz="2000" dirty="0">
                <a:solidFill>
                  <a:srgbClr val="FF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consequências inesperadas – para si e para os outros. </a:t>
            </a:r>
            <a:endParaRPr lang="pt-BR" sz="2000" dirty="0">
              <a:solidFill>
                <a:srgbClr val="FF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x-none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 moral suprema, quando temos que opinar sobre algo que envolve o destino na vida de uma pessoa, ou uma decisão crítica sobre o futuro de um empreendimento, devemos estar com o estado de espírito preparado para assumir completamente a responsabilidade. Mesmo que seja um assunto relativamente trivial, devemos também assumir a responsabilidade – até um determinado limite.</a:t>
            </a:r>
            <a:endParaRPr lang="pt-BR" sz="20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x-none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Para isso </a:t>
            </a:r>
            <a:r>
              <a:rPr lang="x-none" sz="2000" dirty="0">
                <a:solidFill>
                  <a:srgbClr val="FF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é necessário que as opiniões e os conselhos estejam fundamentados no sentimento de benevolência</a:t>
            </a:r>
            <a:r>
              <a:rPr lang="x-none" sz="2000" dirty="0">
                <a:solidFill>
                  <a:srgbClr val="000000"/>
                </a:solidFill>
                <a:effectLst/>
                <a:latin typeface="Souvenir Lt BT" panose="020805030405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Ou seja, é muito importante analisar serenamente a situação em que a pessoa se encontra e o seu estado psicológico – sempre com o sentimento de desejar a plena felicidade dela. </a:t>
            </a:r>
            <a:endParaRPr lang="pt-BR" sz="2000" dirty="0">
              <a:solidFill>
                <a:srgbClr val="000000"/>
              </a:solidFill>
              <a:effectLst/>
              <a:latin typeface="Souvenir Lt BT" panose="020805030405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D00963-A3B9-6F44-DF99-29D6DCD84DD8}"/>
              </a:ext>
            </a:extLst>
          </p:cNvPr>
          <p:cNvSpPr txBox="1"/>
          <p:nvPr/>
        </p:nvSpPr>
        <p:spPr>
          <a:xfrm>
            <a:off x="6934200" y="6441460"/>
            <a:ext cx="2038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...continua...</a:t>
            </a:r>
          </a:p>
        </p:txBody>
      </p:sp>
    </p:spTree>
    <p:extLst>
      <p:ext uri="{BB962C8B-B14F-4D97-AF65-F5344CB8AC3E}">
        <p14:creationId xmlns:p14="http://schemas.microsoft.com/office/powerpoint/2010/main" val="2498037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34083</TotalTime>
  <Words>2002</Words>
  <Application>Microsoft Office PowerPoint</Application>
  <PresentationFormat>Apresentação na tela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FC丸ゴシック体-L</vt:lpstr>
      <vt:lpstr>Meiryo</vt:lpstr>
      <vt:lpstr>Arial</vt:lpstr>
      <vt:lpstr>Arial Nova Cond Light</vt:lpstr>
      <vt:lpstr>Calibri</vt:lpstr>
      <vt:lpstr>Calibri Light</vt:lpstr>
      <vt:lpstr>Souvenir Lt BT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Hiroaki Makibara2</dc:creator>
  <cp:lastModifiedBy>Hiroaki Makibara2</cp:lastModifiedBy>
  <cp:revision>570</cp:revision>
  <cp:lastPrinted>2021-02-15T17:48:40Z</cp:lastPrinted>
  <dcterms:created xsi:type="dcterms:W3CDTF">2020-12-25T17:38:58Z</dcterms:created>
  <dcterms:modified xsi:type="dcterms:W3CDTF">2024-12-02T22:40:36Z</dcterms:modified>
</cp:coreProperties>
</file>