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60" r:id="rId3"/>
    <p:sldId id="490" r:id="rId4"/>
    <p:sldId id="582" r:id="rId5"/>
    <p:sldId id="369" r:id="rId6"/>
    <p:sldId id="493" r:id="rId7"/>
    <p:sldId id="601" r:id="rId8"/>
    <p:sldId id="600" r:id="rId9"/>
    <p:sldId id="492" r:id="rId10"/>
    <p:sldId id="494" r:id="rId11"/>
    <p:sldId id="583" r:id="rId12"/>
    <p:sldId id="495" r:id="rId13"/>
    <p:sldId id="584" r:id="rId14"/>
    <p:sldId id="586" r:id="rId15"/>
    <p:sldId id="588" r:id="rId16"/>
    <p:sldId id="587" r:id="rId17"/>
    <p:sldId id="507" r:id="rId18"/>
    <p:sldId id="589" r:id="rId19"/>
    <p:sldId id="590" r:id="rId20"/>
    <p:sldId id="592" r:id="rId21"/>
    <p:sldId id="593" r:id="rId22"/>
    <p:sldId id="596" r:id="rId23"/>
    <p:sldId id="597" r:id="rId24"/>
    <p:sldId id="602" r:id="rId25"/>
    <p:sldId id="497" r:id="rId26"/>
    <p:sldId id="598" r:id="rId27"/>
    <p:sldId id="599" r:id="rId28"/>
    <p:sldId id="4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E699"/>
    <a:srgbClr val="FFE6CD"/>
    <a:srgbClr val="FFE2C5"/>
    <a:srgbClr val="FFCC00"/>
    <a:srgbClr val="FFEAD5"/>
    <a:srgbClr val="FFE8D1"/>
    <a:srgbClr val="FFECD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32DB4-B54C-4A3A-B327-A507F63278E5}" v="36" dt="2023-12-01T13:18:30.32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526" y="72"/>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12/08/2024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12/08/2024</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12/08/2024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12/08/2024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12/08/2024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12/08/2024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12/08/2024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12/08/2024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12/08/2024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12/08/2024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12/08/2024</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business.nikkei.com/atcl/report/16/061100222/110900014/"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hyperlink" Target="https://www.style-eco.com/brand_colum/takuhai/9377971.html#:~:text=%E3%83%BB%E6%96%AD%E3%83%BB%E3%83%BB%E3%83%BB%E6%9C%AC%E5%BD%93%E3%81%AB%E5%BF%85%E8%A6%81,%E9%80%A0%E8%AA%9E%E3%81%8C%E3%81%A7%E3%81%8D%E3%81%BE%E3%81%97%E3%81%9F%E3%80%82"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eco-ring.com/column/life-knowledge/20230330_10"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linkedin.com/pulse/minimalismo-um-conceito-que-vale-pena-ser-adotado-gustavo-cerbasi/"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emf"/><Relationship Id="rId7"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jpg"/><Relationship Id="rId5" Type="http://schemas.microsoft.com/office/2007/relationships/hdphoto" Target="../media/hdphoto1.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022448"/>
            <a:ext cx="4386470" cy="2554545"/>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4" name="Imagem 3" descr="Texto&#10;&#10;Descrição gerada automaticamente">
            <a:extLst>
              <a:ext uri="{FF2B5EF4-FFF2-40B4-BE49-F238E27FC236}">
                <a16:creationId xmlns:a16="http://schemas.microsoft.com/office/drawing/2014/main" id="{F065047D-48CE-5783-68C8-C81258F3C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36" y="107011"/>
            <a:ext cx="4705532" cy="6624000"/>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2E54E7B-7E15-A7E4-F9A9-937D04AF8283}"/>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F2115D25-583E-EA0D-7EA9-79310A1D3544}"/>
              </a:ext>
            </a:extLst>
          </p:cNvPr>
          <p:cNvSpPr txBox="1"/>
          <p:nvPr/>
        </p:nvSpPr>
        <p:spPr>
          <a:xfrm>
            <a:off x="171450" y="19393"/>
            <a:ext cx="8801100" cy="6894195"/>
          </a:xfrm>
          <a:prstGeom prst="rect">
            <a:avLst/>
          </a:prstGeom>
          <a:noFill/>
        </p:spPr>
        <p:txBody>
          <a:bodyPr wrap="square">
            <a:spAutoFit/>
          </a:bodyPr>
          <a:lstStyle/>
          <a:p>
            <a:pPr algn="just">
              <a:spcAft>
                <a:spcPts val="600"/>
              </a:spcAft>
            </a:pP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Há um ditado antigo que diz </a:t>
            </a:r>
            <a:r>
              <a:rPr lang="x-none" sz="2300" b="1" i="1" dirty="0">
                <a:solidFill>
                  <a:srgbClr val="000000"/>
                </a:solidFill>
                <a:effectLst/>
                <a:highlight>
                  <a:srgbClr val="FFFF00"/>
                </a:highlight>
                <a:latin typeface="Souvenir Lt BT" panose="02080503040505020303" pitchFamily="18" charset="0"/>
                <a:ea typeface="MS Mincho" panose="02020609040205080304" pitchFamily="49" charset="-128"/>
                <a:cs typeface="Times New Roman" panose="02020603050405020304" pitchFamily="18" charset="0"/>
              </a:rPr>
              <a:t>Boas maneiras (etiquetas) se conhecem depois de satisfeitos com alimentos e vestuários</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Por isso, a matéria é um requisito indispensável para a vida do homem. É também uma face da realidade que a falta de matéria e de bens produz uma mente selvagem e agressiva. Mas, possuir a matéria e os bens nem sempre significa a garantia de que terá também as boas maneiras e a etiqueta. É porque o ser humano não tem limites na sua ganância. Enquanto prosseguir buscando apenas a riqueza material – à mercê da sua própria ganância – nunca perceberá a satisfação e não poderá libertar-se da vida de pobreza de espírito. </a:t>
            </a:r>
            <a:endPar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 vida de um ser humano é constituída de vida espiritual e de vida material. Por isso, tanto os que priorizam somente o lado espiritual menosprezando a matéria, quanto os que ao contrário priorizam apenas o lado material desprezando o espiritual, são casos de atitudes irracionais. Na moral suprema, a base é o respeito ao ser humano, e </a:t>
            </a:r>
            <a:r>
              <a:rPr lang="x-none" sz="2300" dirty="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os bens materiais são valorizados de forma justa e correta e respeitados dentro dos limites necessários para proporcionar uma vida humana rica</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endPar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
        <p:nvSpPr>
          <p:cNvPr id="5" name="Retângulo: Cantos Arredondados 4">
            <a:extLst>
              <a:ext uri="{FF2B5EF4-FFF2-40B4-BE49-F238E27FC236}">
                <a16:creationId xmlns:a16="http://schemas.microsoft.com/office/drawing/2014/main" id="{E0149DCC-0D13-5555-D98D-2161550A0923}"/>
              </a:ext>
            </a:extLst>
          </p:cNvPr>
          <p:cNvSpPr/>
          <p:nvPr/>
        </p:nvSpPr>
        <p:spPr>
          <a:xfrm>
            <a:off x="3381374" y="2047875"/>
            <a:ext cx="5353051" cy="1381125"/>
          </a:xfrm>
          <a:prstGeom prst="roundRect">
            <a:avLst/>
          </a:prstGeom>
          <a:solidFill>
            <a:schemeClr val="accent4">
              <a:lumMod val="20000"/>
              <a:lumOff val="80000"/>
            </a:schemeClr>
          </a:solidFill>
          <a:ln w="28575">
            <a:solidFill>
              <a:schemeClr val="bg1"/>
            </a:solidFill>
          </a:ln>
          <a:effectLst>
            <a:outerShdw blurRad="152400" dist="88900" dir="2700000" sx="101000" sy="101000" algn="tl" rotWithShape="0">
              <a:srgbClr val="FF0000">
                <a:alpha val="4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latin typeface="Verdana" panose="020B0604030504040204" pitchFamily="34" charset="0"/>
                <a:ea typeface="Meiryo" panose="020B0604030504040204" pitchFamily="34" charset="-128"/>
                <a:cs typeface="Meiryo" panose="020B0604030504040204" pitchFamily="34" charset="-128"/>
              </a:rPr>
              <a:t>V</a:t>
            </a:r>
            <a:r>
              <a:rPr lang="pt-BR" sz="1800" dirty="0">
                <a:solidFill>
                  <a:schemeClr val="tx1"/>
                </a:solidFill>
                <a:effectLst/>
                <a:latin typeface="Verdana" panose="020B0604030504040204" pitchFamily="34" charset="0"/>
                <a:ea typeface="Meiryo" panose="020B0604030504040204" pitchFamily="34" charset="-128"/>
                <a:cs typeface="Meiryo" panose="020B0604030504040204" pitchFamily="34" charset="-128"/>
              </a:rPr>
              <a:t>ersão ocidental: </a:t>
            </a:r>
          </a:p>
          <a:p>
            <a:r>
              <a:rPr lang="pt-BR" sz="1800" b="1" dirty="0" err="1">
                <a:solidFill>
                  <a:schemeClr val="tx1"/>
                </a:solidFill>
                <a:effectLst/>
                <a:latin typeface="Verdana" panose="020B0604030504040204" pitchFamily="34" charset="0"/>
                <a:ea typeface="Meiryo" panose="020B0604030504040204" pitchFamily="34" charset="-128"/>
                <a:cs typeface="Meiryo" panose="020B0604030504040204" pitchFamily="34" charset="-128"/>
              </a:rPr>
              <a:t>Well</a:t>
            </a:r>
            <a:r>
              <a:rPr lang="pt-BR" sz="1800" b="1" dirty="0">
                <a:solidFill>
                  <a:schemeClr val="tx1"/>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err="1">
                <a:solidFill>
                  <a:schemeClr val="tx1"/>
                </a:solidFill>
                <a:effectLst/>
                <a:latin typeface="Verdana" panose="020B0604030504040204" pitchFamily="34" charset="0"/>
                <a:ea typeface="Meiryo" panose="020B0604030504040204" pitchFamily="34" charset="-128"/>
                <a:cs typeface="Meiryo" panose="020B0604030504040204" pitchFamily="34" charset="-128"/>
              </a:rPr>
              <a:t>fed</a:t>
            </a:r>
            <a:r>
              <a:rPr lang="pt-BR" sz="1800" dirty="0">
                <a:solidFill>
                  <a:schemeClr val="tx1"/>
                </a:solidFill>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chemeClr val="tx1"/>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err="1">
                <a:solidFill>
                  <a:schemeClr val="tx1"/>
                </a:solidFill>
                <a:effectLst/>
                <a:latin typeface="Verdana" panose="020B0604030504040204" pitchFamily="34" charset="0"/>
                <a:ea typeface="Meiryo" panose="020B0604030504040204" pitchFamily="34" charset="-128"/>
                <a:cs typeface="Meiryo" panose="020B0604030504040204" pitchFamily="34" charset="-128"/>
              </a:rPr>
              <a:t>well</a:t>
            </a:r>
            <a:r>
              <a:rPr lang="pt-BR" sz="1800" b="1" dirty="0">
                <a:solidFill>
                  <a:schemeClr val="tx1"/>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err="1">
                <a:solidFill>
                  <a:schemeClr val="tx1"/>
                </a:solidFill>
                <a:effectLst/>
                <a:latin typeface="Verdana" panose="020B0604030504040204" pitchFamily="34" charset="0"/>
                <a:ea typeface="Meiryo" panose="020B0604030504040204" pitchFamily="34" charset="-128"/>
                <a:cs typeface="Meiryo" panose="020B0604030504040204" pitchFamily="34" charset="-128"/>
              </a:rPr>
              <a:t>bred</a:t>
            </a:r>
            <a:r>
              <a:rPr lang="pt-BR" sz="1800" dirty="0">
                <a:solidFill>
                  <a:schemeClr val="tx1"/>
                </a:solidFill>
                <a:effectLst/>
                <a:latin typeface="Verdana" panose="020B0604030504040204" pitchFamily="34" charset="0"/>
                <a:ea typeface="Meiryo" panose="020B0604030504040204" pitchFamily="34" charset="-128"/>
                <a:cs typeface="Meiryo" panose="020B0604030504040204" pitchFamily="34" charset="-128"/>
              </a:rPr>
              <a:t>, ou </a:t>
            </a:r>
          </a:p>
          <a:p>
            <a:r>
              <a:rPr lang="pt-BR" sz="1800" b="1" i="1" dirty="0">
                <a:solidFill>
                  <a:schemeClr val="tx1"/>
                </a:solidFill>
                <a:effectLst/>
                <a:latin typeface="Verdana" panose="020B0604030504040204" pitchFamily="34" charset="0"/>
                <a:ea typeface="Meiryo" panose="020B0604030504040204" pitchFamily="34" charset="-128"/>
                <a:cs typeface="Meiryo" panose="020B0604030504040204" pitchFamily="34" charset="-128"/>
              </a:rPr>
              <a:t>Bem alimentado, bem-educado.</a:t>
            </a:r>
            <a:endParaRPr lang="pt-BR" sz="1600" dirty="0">
              <a:solidFill>
                <a:schemeClr val="tx1"/>
              </a:solidFill>
            </a:endParaRPr>
          </a:p>
        </p:txBody>
      </p:sp>
      <p:sp>
        <p:nvSpPr>
          <p:cNvPr id="6" name="Seta: Curva para a Direita 5">
            <a:extLst>
              <a:ext uri="{FF2B5EF4-FFF2-40B4-BE49-F238E27FC236}">
                <a16:creationId xmlns:a16="http://schemas.microsoft.com/office/drawing/2014/main" id="{340965E1-A66F-5497-8C18-743E93F9BE76}"/>
              </a:ext>
            </a:extLst>
          </p:cNvPr>
          <p:cNvSpPr/>
          <p:nvPr/>
        </p:nvSpPr>
        <p:spPr>
          <a:xfrm rot="19961644">
            <a:off x="1485512" y="953405"/>
            <a:ext cx="1314450" cy="2430205"/>
          </a:xfrm>
          <a:prstGeom prst="curvedRightArrow">
            <a:avLst/>
          </a:prstGeom>
          <a:solidFill>
            <a:srgbClr val="FF0000"/>
          </a:solidFill>
          <a:ln>
            <a:solidFill>
              <a:schemeClr val="bg1"/>
            </a:solidFill>
          </a:ln>
          <a:effectLst>
            <a:outerShdw blurRad="101600" dist="63500" dir="2700000" sx="102000" sy="102000" algn="tl" rotWithShape="0">
              <a:srgbClr val="C00000">
                <a:alpha val="4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57714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AB2F27C-5136-4446-D159-6404B5482B83}"/>
              </a:ext>
            </a:extLst>
          </p:cNvPr>
          <p:cNvSpPr txBox="1"/>
          <p:nvPr/>
        </p:nvSpPr>
        <p:spPr>
          <a:xfrm>
            <a:off x="365760" y="414741"/>
            <a:ext cx="8412480" cy="6221960"/>
          </a:xfrm>
          <a:prstGeom prst="rect">
            <a:avLst/>
          </a:prstGeom>
          <a:noFill/>
        </p:spPr>
        <p:txBody>
          <a:bodyPr wrap="square">
            <a:spAutoFit/>
          </a:bodyPr>
          <a:lstStyle/>
          <a:p>
            <a:pPr algn="just">
              <a:lnSpc>
                <a:spcPct val="150000"/>
              </a:lnSpc>
              <a:spcAft>
                <a:spcPts val="600"/>
              </a:spcAft>
            </a:pPr>
            <a:r>
              <a:rPr lang="x-none" sz="24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 Moralogia tem como objetivo final a excelência do caráter sendo absolutamente inflexível quanto ao respeito ao ser humano. Não significa, entretanto, o radicalismo espiritualista que negligencia a matéria e preconiza a absoluta supremacia espiritual. Ao mesmo tempo em que buscamos relacionamentos pessoais calorosos e respeitamos os esforços e dedicações morais nesse sentido, devemos reconhecer o justo valor da matéria que sustenta a nossa vida e edificar uma vida plena de equilíbrio e harmonia.</a:t>
            </a:r>
            <a:endParaRPr lang="pt-BR" sz="2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r">
              <a:lnSpc>
                <a:spcPct val="150000"/>
              </a:lnSpc>
              <a:spcAft>
                <a:spcPts val="1000"/>
              </a:spcAft>
            </a:pP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Do </a:t>
            </a:r>
            <a:r>
              <a:rPr lang="pt-BR" sz="16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Kakuguen</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págs. 88~89 </a:t>
            </a: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pPr>
            <a:r>
              <a:rPr lang="x-none" sz="2800" dirty="0">
                <a:solidFill>
                  <a:srgbClr val="000000"/>
                </a:solidFill>
                <a:effectLst/>
                <a:highlight>
                  <a:srgbClr val="FFFF00"/>
                </a:highlight>
                <a:latin typeface="Souvenir Lt BT" panose="02080503040505020303" pitchFamily="18" charset="0"/>
                <a:ea typeface="MS Mincho" panose="02020609040205080304" pitchFamily="49" charset="-128"/>
                <a:cs typeface="Times New Roman" panose="02020603050405020304" pitchFamily="18" charset="0"/>
              </a:rPr>
              <a:t> </a:t>
            </a:r>
            <a:endParaRPr lang="pt-BR" sz="28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4678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35AF7A1-C994-BA90-38F5-849BCC27F5D5}"/>
              </a:ext>
            </a:extLst>
          </p:cNvPr>
          <p:cNvSpPr txBox="1"/>
          <p:nvPr/>
        </p:nvSpPr>
        <p:spPr>
          <a:xfrm>
            <a:off x="214009" y="168083"/>
            <a:ext cx="8385242"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1b. Bate-papo sugerido, após leitura da Máxima </a:t>
            </a:r>
            <a:endParaRPr lang="pt-BR" sz="2400" dirty="0"/>
          </a:p>
        </p:txBody>
      </p:sp>
      <p:sp>
        <p:nvSpPr>
          <p:cNvPr id="4" name="CaixaDeTexto 3">
            <a:extLst>
              <a:ext uri="{FF2B5EF4-FFF2-40B4-BE49-F238E27FC236}">
                <a16:creationId xmlns:a16="http://schemas.microsoft.com/office/drawing/2014/main" id="{6D6FDDC8-A59B-5ED2-8A64-ACB0B47081AD}"/>
              </a:ext>
            </a:extLst>
          </p:cNvPr>
          <p:cNvSpPr txBox="1"/>
          <p:nvPr/>
        </p:nvSpPr>
        <p:spPr>
          <a:xfrm>
            <a:off x="124514" y="611330"/>
            <a:ext cx="8805477" cy="6365717"/>
          </a:xfrm>
          <a:prstGeom prst="rect">
            <a:avLst/>
          </a:prstGeom>
          <a:noFill/>
        </p:spPr>
        <p:txBody>
          <a:bodyPr wrap="square">
            <a:spAutoFit/>
          </a:bodyPr>
          <a:lstStyle/>
          <a:p>
            <a:pPr algn="just" fontAlgn="base">
              <a:lnSpc>
                <a:spcPct val="115000"/>
              </a:lnSpc>
              <a:spcBef>
                <a:spcPts val="600"/>
              </a:spcBef>
              <a:spcAft>
                <a:spcPts val="600"/>
              </a:spcAft>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1.</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 que significa “valorizar” as pessoas?]</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Na pág. 88 consta que: “</a:t>
            </a:r>
            <a:r>
              <a:rPr lang="pt-BR" sz="2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Às vezes, o dinheiro e a matéria são mais valorizados que a vida do ser humano, ou então, apegados aos aspectos meramente formais, as pessoas abusam de si mesmo esforçando-se muito além da capacidade ou cobrando o mesmo empenho dos outros, deteriorando o relacionamento humano e causando danos à saúde.</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Quando é que você percebe que está sendo “valorizado” como pessoa? O que você gostaria de fazer para construir uma relação de respeito mútuo?</a:t>
            </a:r>
            <a:endParaRPr lang="pt-BR"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ct val="115000"/>
              </a:lnSpc>
              <a:spcBef>
                <a:spcPts val="600"/>
              </a:spcBef>
              <a:spcAft>
                <a:spcPts val="600"/>
              </a:spcAft>
            </a:pPr>
            <a:r>
              <a:rPr lang="pt-BR" sz="105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4000"/>
              </a:lnSpc>
            </a:pPr>
            <a:r>
              <a:rPr lang="pt-BR" sz="2000" b="1" dirty="0">
                <a:effectLst/>
                <a:latin typeface="Verdana" panose="020B0604030504040204" pitchFamily="34" charset="0"/>
                <a:ea typeface="Meiryo" panose="020B0604030504040204" pitchFamily="34" charset="-128"/>
                <a:cs typeface="Meiryo" panose="020B0604030504040204" pitchFamily="34" charset="-128"/>
              </a:rPr>
              <a:t>2.</a:t>
            </a:r>
            <a:r>
              <a:rPr lang="pt-BR" sz="2000" dirty="0">
                <a:effectLst/>
                <a:latin typeface="Verdana" panose="020B0604030504040204" pitchFamily="34" charset="0"/>
                <a:ea typeface="Meiryo" panose="020B0604030504040204" pitchFamily="34" charset="-128"/>
                <a:cs typeface="Meiryo" panose="020B0604030504040204" pitchFamily="34" charset="-128"/>
              </a:rPr>
              <a:t> </a:t>
            </a:r>
            <a:r>
              <a:rPr lang="pt-BR" sz="2000" b="1" dirty="0">
                <a:effectLst/>
                <a:latin typeface="Verdana" panose="020B0604030504040204" pitchFamily="34" charset="0"/>
                <a:ea typeface="Meiryo" panose="020B0604030504040204" pitchFamily="34" charset="-128"/>
                <a:cs typeface="Meiryo" panose="020B0604030504040204" pitchFamily="34" charset="-128"/>
              </a:rPr>
              <a:t>[Utilizar corretamente o valor das coisas materiais]</a:t>
            </a:r>
            <a:r>
              <a:rPr lang="pt-BR" sz="24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“...os bens materiais são valorizados de forma justa e correta e respeitados dentro dos limites necessários para proporcionar uma vida humana rica.”</a:t>
            </a:r>
            <a:r>
              <a:rPr lang="pt-BR" sz="2000" dirty="0">
                <a:effectLst/>
                <a:latin typeface="Verdana" panose="020B0604030504040204" pitchFamily="34" charset="0"/>
                <a:ea typeface="Meiryo" panose="020B0604030504040204" pitchFamily="34" charset="-128"/>
                <a:cs typeface="Meiryo" panose="020B0604030504040204" pitchFamily="34" charset="-128"/>
              </a:rPr>
              <a:t> (P.89). Que tipo de “bens materiais” você precisa para viver uma vida plena, tranquila? Como lidar com a vontade de “querer mais” e como </a:t>
            </a:r>
            <a:r>
              <a:rPr lang="pt-BR" sz="2000" dirty="0">
                <a:solidFill>
                  <a:srgbClr val="000000"/>
                </a:solidFill>
                <a:latin typeface="Verdana" panose="020B0604030504040204" pitchFamily="34" charset="0"/>
                <a:ea typeface="Meiryo" panose="020B0604030504040204" pitchFamily="34" charset="-128"/>
              </a:rPr>
              <a:t>utilizar</a:t>
            </a:r>
            <a:r>
              <a:rPr lang="pt-BR" sz="2000" dirty="0">
                <a:effectLst/>
                <a:latin typeface="Verdana" panose="020B0604030504040204" pitchFamily="34" charset="0"/>
                <a:ea typeface="Meiryo" panose="020B0604030504040204" pitchFamily="34" charset="-128"/>
                <a:cs typeface="Meiryo" panose="020B0604030504040204" pitchFamily="34" charset="-128"/>
              </a:rPr>
              <a:t> bem o valor das coisas materiais?</a:t>
            </a:r>
            <a:endParaRPr lang="pt-BR" sz="2000" dirty="0"/>
          </a:p>
        </p:txBody>
      </p:sp>
    </p:spTree>
    <p:extLst>
      <p:ext uri="{BB962C8B-B14F-4D97-AF65-F5344CB8AC3E}">
        <p14:creationId xmlns:p14="http://schemas.microsoft.com/office/powerpoint/2010/main" val="291155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F8E82E2-F625-3179-6D61-956FF58722FE}"/>
              </a:ext>
            </a:extLst>
          </p:cNvPr>
          <p:cNvSpPr txBox="1"/>
          <p:nvPr/>
        </p:nvSpPr>
        <p:spPr>
          <a:xfrm>
            <a:off x="214008" y="201332"/>
            <a:ext cx="8433881" cy="523220"/>
          </a:xfrm>
          <a:prstGeom prst="rect">
            <a:avLst/>
          </a:prstGeom>
          <a:noFill/>
        </p:spPr>
        <p:txBody>
          <a:bodyPr wrap="square">
            <a:spAutoFit/>
          </a:bodyPr>
          <a:lstStyle/>
          <a:p>
            <a:r>
              <a:rPr lang="pt-BR" sz="2800" b="1" dirty="0">
                <a:effectLst/>
                <a:highlight>
                  <a:srgbClr val="FFFF00"/>
                </a:highlight>
                <a:latin typeface="Meiryo" panose="020B0604030504040204" pitchFamily="34" charset="-128"/>
                <a:cs typeface="Meiryo" panose="020B0604030504040204" pitchFamily="34" charset="-128"/>
              </a:rPr>
              <a:t>2.</a:t>
            </a:r>
            <a:r>
              <a:rPr lang="pt-BR" sz="2800" dirty="0">
                <a:effectLst/>
                <a:highlight>
                  <a:srgbClr val="FFFF00"/>
                </a:highlight>
                <a:latin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Citações de </a:t>
            </a:r>
            <a:r>
              <a:rPr lang="pt-BR" sz="2400" b="1" i="1" dirty="0" err="1">
                <a:effectLst/>
                <a:highlight>
                  <a:srgbClr val="FFFF00"/>
                </a:highlight>
                <a:latin typeface="Verdana" panose="020B0604030504040204" pitchFamily="34" charset="0"/>
                <a:ea typeface="Meiryo" panose="020B0604030504040204" pitchFamily="34" charset="-128"/>
                <a:cs typeface="Meiryo" panose="020B0604030504040204" pitchFamily="34" charset="-128"/>
              </a:rPr>
              <a:t>Chikuro</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i="1" dirty="0" err="1">
                <a:effectLst/>
                <a:highlight>
                  <a:srgbClr val="FFFF00"/>
                </a:highlight>
                <a:latin typeface="Verdana" panose="020B0604030504040204" pitchFamily="34" charset="0"/>
                <a:ea typeface="Meiryo" panose="020B0604030504040204" pitchFamily="34" charset="-128"/>
                <a:cs typeface="Meiryo" panose="020B0604030504040204" pitchFamily="34" charset="-128"/>
              </a:rPr>
              <a:t>Hiroike</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endParaRPr lang="pt-BR" sz="2400" i="1" dirty="0"/>
          </a:p>
        </p:txBody>
      </p:sp>
      <p:sp>
        <p:nvSpPr>
          <p:cNvPr id="7" name="CaixaDeTexto 6">
            <a:extLst>
              <a:ext uri="{FF2B5EF4-FFF2-40B4-BE49-F238E27FC236}">
                <a16:creationId xmlns:a16="http://schemas.microsoft.com/office/drawing/2014/main" id="{582B17AD-730D-4FDC-1E67-7D245F855A12}"/>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93475F1B-A5FD-6727-2292-2797586CEE03}"/>
              </a:ext>
            </a:extLst>
          </p:cNvPr>
          <p:cNvSpPr txBox="1"/>
          <p:nvPr/>
        </p:nvSpPr>
        <p:spPr>
          <a:xfrm>
            <a:off x="355060" y="956336"/>
            <a:ext cx="8433880" cy="5095947"/>
          </a:xfrm>
          <a:prstGeom prst="rect">
            <a:avLst/>
          </a:prstGeom>
          <a:noFill/>
        </p:spPr>
        <p:txBody>
          <a:bodyPr wrap="square">
            <a:spAutoFit/>
          </a:bodyPr>
          <a:lstStyle/>
          <a:p>
            <a:pPr algn="just">
              <a:lnSpc>
                <a:spcPct val="150000"/>
              </a:lnSpc>
            </a:pPr>
            <a:r>
              <a:rPr lang="pt-BR" sz="2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65:</a:t>
            </a:r>
            <a:r>
              <a:rPr lang="pt-BR" sz="28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dirty="0">
                <a:effectLst/>
                <a:latin typeface="Verdana" panose="020B0604030504040204" pitchFamily="34" charset="0"/>
                <a:ea typeface="Meiryo" panose="020B0604030504040204" pitchFamily="34" charset="-128"/>
                <a:cs typeface="Meiryo" panose="020B0604030504040204" pitchFamily="34" charset="-128"/>
              </a:rPr>
              <a:t>A vida interior de uma pessoa deve ter como base a moralidade, e a sua vida exterior, que se manifesta na alimentação, vestuário e moradia, vai depender da economia. Essas duas coisas (vida interior e exterior) deveriam ser originalmente uma coisa só, e sempre coerentes, e que este é o grande princípio da vida humana, no céu e na terra. Foi isso que eu descobri e confirmei nas minhas pesquisas.</a:t>
            </a:r>
          </a:p>
          <a:p>
            <a:pPr algn="r">
              <a:lnSpc>
                <a:spcPct val="150000"/>
              </a:lnSpc>
            </a:pPr>
            <a:r>
              <a:rPr lang="pt-BR" sz="2400" dirty="0">
                <a:effectLst/>
                <a:latin typeface="Verdana" panose="020B0604030504040204" pitchFamily="34" charset="0"/>
                <a:ea typeface="Meiryo" panose="020B0604030504040204" pitchFamily="34" charset="-128"/>
                <a:cs typeface="Meiryo" panose="020B0604030504040204" pitchFamily="34" charset="-128"/>
              </a:rPr>
              <a:t> </a:t>
            </a:r>
            <a:r>
              <a:rPr lang="pt-BR" dirty="0">
                <a:effectLst/>
                <a:latin typeface="Verdana" panose="020B0604030504040204" pitchFamily="34" charset="0"/>
                <a:ea typeface="Meiryo" panose="020B0604030504040204" pitchFamily="34" charset="-128"/>
                <a:cs typeface="Meiryo" panose="020B0604030504040204" pitchFamily="34" charset="-128"/>
              </a:rPr>
              <a:t>(</a:t>
            </a:r>
            <a:r>
              <a:rPr lang="pt-BR" i="1" dirty="0" err="1">
                <a:effectLst/>
                <a:latin typeface="Verdana" panose="020B0604030504040204" pitchFamily="34" charset="0"/>
                <a:ea typeface="Meiryo" panose="020B0604030504040204" pitchFamily="34" charset="-128"/>
                <a:cs typeface="Meiryo" panose="020B0604030504040204" pitchFamily="34" charset="-128"/>
              </a:rPr>
              <a:t>Keizaigaku</a:t>
            </a:r>
            <a:r>
              <a:rPr lang="pt-BR" i="1" dirty="0">
                <a:effectLst/>
                <a:latin typeface="Verdana" panose="020B0604030504040204" pitchFamily="34" charset="0"/>
                <a:ea typeface="Meiryo" panose="020B0604030504040204" pitchFamily="34" charset="-128"/>
                <a:cs typeface="Meiryo" panose="020B0604030504040204" pitchFamily="34" charset="-128"/>
              </a:rPr>
              <a:t> </a:t>
            </a:r>
            <a:r>
              <a:rPr lang="pt-BR" i="1" dirty="0" err="1">
                <a:effectLst/>
                <a:latin typeface="Verdana" panose="020B0604030504040204" pitchFamily="34" charset="0"/>
                <a:ea typeface="Meiryo" panose="020B0604030504040204" pitchFamily="34" charset="-128"/>
                <a:cs typeface="Meiryo" panose="020B0604030504040204" pitchFamily="34" charset="-128"/>
              </a:rPr>
              <a:t>Guenron</a:t>
            </a:r>
            <a:r>
              <a:rPr lang="pt-BR" dirty="0">
                <a:effectLst/>
                <a:latin typeface="Verdana" panose="020B0604030504040204" pitchFamily="34" charset="0"/>
                <a:ea typeface="Meiryo" panose="020B0604030504040204" pitchFamily="34" charset="-128"/>
                <a:cs typeface="Meiryo" panose="020B0604030504040204" pitchFamily="34" charset="-128"/>
              </a:rPr>
              <a:t> – Princípios de Economia, pág. 13)</a:t>
            </a:r>
            <a:endParaRPr lang="pt-BR" dirty="0"/>
          </a:p>
        </p:txBody>
      </p:sp>
    </p:spTree>
    <p:extLst>
      <p:ext uri="{BB962C8B-B14F-4D97-AF65-F5344CB8AC3E}">
        <p14:creationId xmlns:p14="http://schemas.microsoft.com/office/powerpoint/2010/main" val="245947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140F73-B685-D58B-FA6F-D4DB2B9CBAC3}"/>
              </a:ext>
            </a:extLst>
          </p:cNvPr>
          <p:cNvSpPr txBox="1"/>
          <p:nvPr/>
        </p:nvSpPr>
        <p:spPr>
          <a:xfrm>
            <a:off x="97277" y="74867"/>
            <a:ext cx="8784077" cy="461665"/>
          </a:xfrm>
          <a:prstGeom prst="rect">
            <a:avLst/>
          </a:prstGeom>
          <a:noFill/>
        </p:spPr>
        <p:txBody>
          <a:bodyPr wrap="square">
            <a:spAutoFit/>
          </a:bodyPr>
          <a:lstStyle/>
          <a:p>
            <a:r>
              <a:rPr lang="pt-BR" sz="2400" b="1">
                <a:effectLst/>
                <a:highlight>
                  <a:srgbClr val="FFFF00"/>
                </a:highlight>
                <a:latin typeface="Meiryo" panose="020B0604030504040204" pitchFamily="34" charset="-128"/>
                <a:cs typeface="Meiryo" panose="020B0604030504040204" pitchFamily="34" charset="-128"/>
              </a:rPr>
              <a:t>3.</a:t>
            </a:r>
            <a:r>
              <a:rPr lang="pt-BR" sz="2400">
                <a:effectLst/>
                <a:highlight>
                  <a:srgbClr val="FFFF00"/>
                </a:highlight>
                <a:latin typeface="Meiryo" panose="020B0604030504040204" pitchFamily="34" charset="-128"/>
                <a:cs typeface="Meiryo" panose="020B0604030504040204" pitchFamily="34" charset="-128"/>
              </a:rPr>
              <a:t> </a:t>
            </a:r>
            <a:r>
              <a:rPr lang="pt-BR" sz="20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Livro: 366 dias com as palavras da Nova Moral</a:t>
            </a:r>
            <a:r>
              <a:rPr lang="pt-BR" sz="2000" b="1">
                <a:effectLst/>
                <a:latin typeface="Verdana" panose="020B0604030504040204" pitchFamily="34" charset="0"/>
                <a:ea typeface="Meiryo" panose="020B0604030504040204" pitchFamily="34" charset="-128"/>
                <a:cs typeface="Meiryo" panose="020B0604030504040204" pitchFamily="34" charset="-128"/>
              </a:rPr>
              <a:t> </a:t>
            </a:r>
            <a:endParaRPr lang="pt-BR" sz="2000" dirty="0"/>
          </a:p>
        </p:txBody>
      </p:sp>
      <p:sp>
        <p:nvSpPr>
          <p:cNvPr id="6" name="CaixaDeTexto 5">
            <a:extLst>
              <a:ext uri="{FF2B5EF4-FFF2-40B4-BE49-F238E27FC236}">
                <a16:creationId xmlns:a16="http://schemas.microsoft.com/office/drawing/2014/main" id="{2983DCAB-16E8-1D91-DE49-975081BE3E6D}"/>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1120B3B8-AADA-2292-2C89-71E268ACDEAE}"/>
              </a:ext>
            </a:extLst>
          </p:cNvPr>
          <p:cNvSpPr txBox="1"/>
          <p:nvPr/>
        </p:nvSpPr>
        <p:spPr>
          <a:xfrm>
            <a:off x="214009" y="536532"/>
            <a:ext cx="8667345" cy="6172972"/>
          </a:xfrm>
          <a:prstGeom prst="rect">
            <a:avLst/>
          </a:prstGeom>
          <a:noFill/>
        </p:spPr>
        <p:txBody>
          <a:bodyPr wrap="square">
            <a:spAutoFit/>
          </a:bodyPr>
          <a:lstStyle/>
          <a:p>
            <a:pPr algn="just">
              <a:lnSpc>
                <a:spcPct val="115000"/>
              </a:lnSpc>
              <a:spcAft>
                <a:spcPts val="1000"/>
              </a:spcAft>
            </a:pP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45:</a:t>
            </a:r>
            <a:r>
              <a:rPr lang="pt-BR" sz="2000"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Utilizar ao máximo a “vida” dos objetos</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palavra</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400" dirty="0">
                <a:solidFill>
                  <a:srgbClr val="000000"/>
                </a:solidFill>
                <a:effectLst/>
                <a:latin typeface="Times New Roman" panose="02020603050405020304" pitchFamily="18" charset="0"/>
                <a:ea typeface="Meiryo" panose="020B0604030504040204" pitchFamily="34" charset="-128"/>
                <a:cs typeface="Times New Roman" panose="02020603050405020304" pitchFamily="18" charset="0"/>
              </a:rPr>
              <a:t>“</a:t>
            </a:r>
            <a:r>
              <a:rPr lang="pt-BR" sz="2800" i="1" dirty="0" err="1">
                <a:solidFill>
                  <a:srgbClr val="000000"/>
                </a:solidFill>
                <a:effectLst/>
                <a:latin typeface="Times New Roman" panose="02020603050405020304" pitchFamily="18" charset="0"/>
                <a:ea typeface="Meiryo" panose="020B0604030504040204" pitchFamily="34" charset="-128"/>
                <a:cs typeface="Times New Roman" panose="02020603050405020304" pitchFamily="18" charset="0"/>
              </a:rPr>
              <a:t>mottainai</a:t>
            </a:r>
            <a:r>
              <a:rPr lang="pt-BR" sz="2400" dirty="0">
                <a:solidFill>
                  <a:srgbClr val="000000"/>
                </a:solidFill>
                <a:effectLst/>
                <a:latin typeface="Times New Roman" panose="02020603050405020304" pitchFamily="18" charset="0"/>
                <a:ea typeface="Meiryo" panose="020B0604030504040204" pitchFamily="34" charset="-128"/>
                <a:cs typeface="Times New Roman" panose="02020603050405020304" pitchFamily="18" charset="0"/>
              </a:rPr>
              <a:t>”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está definida no dicionário </a:t>
            </a:r>
            <a:r>
              <a:rPr lang="pt-BR" sz="2400" i="1" dirty="0" err="1">
                <a:solidFill>
                  <a:srgbClr val="000000"/>
                </a:solidFill>
                <a:effectLst/>
                <a:latin typeface="Times New Roman" panose="02020603050405020304" pitchFamily="18" charset="0"/>
                <a:ea typeface="Meiryo" panose="020B0604030504040204" pitchFamily="34" charset="-128"/>
                <a:cs typeface="Meiryo" panose="020B0604030504040204" pitchFamily="34" charset="-128"/>
              </a:rPr>
              <a:t>Kōjien</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(editora</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400" i="1" dirty="0" err="1">
                <a:solidFill>
                  <a:srgbClr val="000000"/>
                </a:solidFill>
                <a:effectLst/>
                <a:latin typeface="Times New Roman" panose="02020603050405020304" pitchFamily="18" charset="0"/>
                <a:ea typeface="Meiryo" panose="020B0604030504040204" pitchFamily="34" charset="-128"/>
                <a:cs typeface="Meiryo" panose="020B0604030504040204" pitchFamily="34" charset="-128"/>
              </a:rPr>
              <a:t>Iwanami</a:t>
            </a:r>
            <a:r>
              <a:rPr lang="pt-BR" sz="2400" i="1" dirty="0">
                <a:solidFill>
                  <a:srgbClr val="000000"/>
                </a:solidFill>
                <a:effectLst/>
                <a:latin typeface="Times New Roman" panose="02020603050405020304" pitchFamily="18" charset="0"/>
                <a:ea typeface="Meiryo" panose="020B0604030504040204" pitchFamily="34" charset="-128"/>
                <a:cs typeface="Meiryo" panose="020B0604030504040204" pitchFamily="34" charset="-128"/>
              </a:rPr>
              <a:t> </a:t>
            </a:r>
            <a:r>
              <a:rPr lang="pt-BR" sz="2400" i="1" dirty="0" err="1">
                <a:solidFill>
                  <a:srgbClr val="000000"/>
                </a:solidFill>
                <a:effectLst/>
                <a:latin typeface="Times New Roman" panose="02020603050405020304" pitchFamily="18" charset="0"/>
                <a:ea typeface="Meiryo" panose="020B0604030504040204" pitchFamily="34" charset="-128"/>
                <a:cs typeface="Meiryo" panose="020B0604030504040204" pitchFamily="34" charset="-128"/>
              </a:rPr>
              <a:t>Shoten</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como “a perda da essência original do objeto”, significando que é uma pena não sermos capazes de utilizar plenamente as características e o significado desse objeto. É um sentimento de arrependimento (pena, dó) ao objeto que vai ser jogado fora, embora ainda tenha utilidade, e um sentimento de arrependimento por não poder fazer que esse objeto cumpra plenamente com a missão da “sua vida”.</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12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 povo japonês historicamente sempre tratou os objetos como “seres com vida”. Ainda persistem os costumes de oferecer um </a:t>
            </a: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culto religioso para instrumentos e ferramentas</a:t>
            </a:r>
            <a:r>
              <a:rPr lang="pt-BR" sz="20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que serviram a um propósito, como o culto às agulhas de costura, ao pincel de estimação (para manuscritos), etc. </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r>
              <a:rPr lang="pt-BR" sz="18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1800"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pt-BR" b="1" dirty="0">
                <a:effectLst/>
                <a:latin typeface="Verdana" panose="020B0604030504040204" pitchFamily="34" charset="0"/>
                <a:ea typeface="Meiryo" panose="020B0604030504040204" pitchFamily="34" charset="-128"/>
                <a:cs typeface="Meiryo" panose="020B0604030504040204" pitchFamily="34" charset="-128"/>
              </a:rPr>
              <a:t>Culto religioso para instrumentos e ferramentas: Ver </a:t>
            </a: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complemento 6.1</a:t>
            </a:r>
            <a:endParaRPr lang="pt-BR" dirty="0">
              <a:highlight>
                <a:srgbClr val="FFFF00"/>
              </a:highlight>
            </a:endParaRPr>
          </a:p>
        </p:txBody>
      </p:sp>
    </p:spTree>
    <p:extLst>
      <p:ext uri="{BB962C8B-B14F-4D97-AF65-F5344CB8AC3E}">
        <p14:creationId xmlns:p14="http://schemas.microsoft.com/office/powerpoint/2010/main" val="17010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C29A89F-2396-0236-BA60-D8D93D56EBC3}"/>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D47C1102-6508-CE40-B024-5B6DE368CCE6}"/>
              </a:ext>
            </a:extLst>
          </p:cNvPr>
          <p:cNvSpPr txBox="1"/>
          <p:nvPr/>
        </p:nvSpPr>
        <p:spPr>
          <a:xfrm>
            <a:off x="393646" y="550968"/>
            <a:ext cx="8180070" cy="5756063"/>
          </a:xfrm>
          <a:prstGeom prst="rect">
            <a:avLst/>
          </a:prstGeom>
          <a:noFill/>
        </p:spPr>
        <p:txBody>
          <a:bodyPr wrap="square">
            <a:spAutoFit/>
          </a:bodyPr>
          <a:lstStyle/>
          <a:p>
            <a:pPr algn="just">
              <a:lnSpc>
                <a:spcPct val="150000"/>
              </a:lnSpc>
            </a:pP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vez de simplesmente jogar fora os objetos que não serão mais usados, o espírito de valorizá-los através de cultos memoriais de gratidão aos instrumentos, veio sendo transmitido de geração em geração. </a:t>
            </a:r>
          </a:p>
          <a:p>
            <a:pPr algn="just">
              <a:lnSpc>
                <a:spcPct val="150000"/>
              </a:lnSpc>
            </a:pPr>
            <a:endParaRPr lang="pt-BR" sz="2400" dirty="0">
              <a:solidFill>
                <a:srgbClr val="000000"/>
              </a:solidFill>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pPr>
            <a:r>
              <a:rPr lang="pt-BR" sz="2400" dirty="0">
                <a:effectLst/>
                <a:latin typeface="Verdana" panose="020B0604030504040204" pitchFamily="34" charset="0"/>
                <a:ea typeface="Meiryo" panose="020B0604030504040204" pitchFamily="34" charset="-128"/>
                <a:cs typeface="Meiryo" panose="020B0604030504040204" pitchFamily="34" charset="-128"/>
              </a:rPr>
              <a:t>Não gostaria de refletir sobre o espírito “</a:t>
            </a:r>
            <a:r>
              <a:rPr lang="pt-BR" sz="3200" i="1" dirty="0" err="1">
                <a:effectLst/>
                <a:latin typeface="Times New Roman" panose="02020603050405020304" pitchFamily="18" charset="0"/>
                <a:ea typeface="Meiryo" panose="020B0604030504040204" pitchFamily="34" charset="-128"/>
              </a:rPr>
              <a:t>mottainai</a:t>
            </a:r>
            <a:r>
              <a:rPr lang="pt-BR" sz="2400" dirty="0">
                <a:effectLst/>
                <a:latin typeface="Verdana" panose="020B0604030504040204" pitchFamily="34" charset="0"/>
                <a:ea typeface="Meiryo" panose="020B0604030504040204" pitchFamily="34" charset="-128"/>
                <a:cs typeface="Meiryo" panose="020B0604030504040204" pitchFamily="34" charset="-128"/>
              </a:rPr>
              <a:t>” – de ser grato pela “vida” dos objetos – e se esforçar para utilizar ao máximo as suas características originais?</a:t>
            </a:r>
            <a:endParaRPr lang="pt-BR" sz="2400" dirty="0"/>
          </a:p>
        </p:txBody>
      </p:sp>
    </p:spTree>
    <p:extLst>
      <p:ext uri="{BB962C8B-B14F-4D97-AF65-F5344CB8AC3E}">
        <p14:creationId xmlns:p14="http://schemas.microsoft.com/office/powerpoint/2010/main" val="1077582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482B45E-CB92-4CEE-FA6A-C42A43E1A2A9}"/>
              </a:ext>
            </a:extLst>
          </p:cNvPr>
          <p:cNvSpPr txBox="1"/>
          <p:nvPr/>
        </p:nvSpPr>
        <p:spPr>
          <a:xfrm>
            <a:off x="189365" y="0"/>
            <a:ext cx="8740626" cy="6697090"/>
          </a:xfrm>
          <a:prstGeom prst="rect">
            <a:avLst/>
          </a:prstGeom>
          <a:noFill/>
        </p:spPr>
        <p:txBody>
          <a:bodyPr wrap="square">
            <a:spAutoFit/>
          </a:bodyPr>
          <a:lstStyle/>
          <a:p>
            <a:pPr algn="just">
              <a:lnSpc>
                <a:spcPct val="115000"/>
              </a:lnSpc>
              <a:spcAft>
                <a:spcPts val="1000"/>
              </a:spcAft>
            </a:pPr>
            <a:r>
              <a:rPr lang="pt-BR" sz="24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250:</a:t>
            </a:r>
            <a:r>
              <a:rPr lang="pt-BR" sz="2400"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Percebem? Vejam os “tesouros” próximos de você...</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2900"/>
              </a:lnSpc>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Nós temos diversos tipos de desejos e estamos sempre em busca de algo mais como “eu quero isso”, “quero ser aquilo” ou “quero que façam isso” etc. No entanto, enquanto o seu desejo for muito forte, você não vai enxergar o valor das coisas que já possui, ou não vai perceber as qualidades das coisas que já estão em suas mãos. Em vez de lamentar, resmungar ou reclamar das coisas que não possui – seja consigo mesmo, seja com os outros –, observe mais os “tesouros” que estão próximos de você e trate bem de cada um deles.</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2900"/>
              </a:lnSpc>
            </a:pPr>
            <a:r>
              <a:rPr lang="pt-BR" sz="2000" dirty="0">
                <a:effectLst/>
                <a:latin typeface="Verdana" panose="020B0604030504040204" pitchFamily="34" charset="0"/>
                <a:ea typeface="Meiryo" panose="020B0604030504040204" pitchFamily="34" charset="-128"/>
                <a:cs typeface="Meiryo" panose="020B0604030504040204" pitchFamily="34" charset="-128"/>
              </a:rPr>
              <a:t>Procurem redescobrir as qualidades das pessoas: esposas e maridos; pais e filhos; chefes e subordinados... etc. Continuem observando bem e não as esqueçam. Observem também a si mesmo, e percebam que somos – uns aos outros – “tesouros insubstituíveis”, e com isso, a nossa vida diária será repleta de alegria.</a:t>
            </a:r>
            <a:endParaRPr lang="pt-BR" sz="2000" dirty="0"/>
          </a:p>
        </p:txBody>
      </p:sp>
    </p:spTree>
    <p:extLst>
      <p:ext uri="{BB962C8B-B14F-4D97-AF65-F5344CB8AC3E}">
        <p14:creationId xmlns:p14="http://schemas.microsoft.com/office/powerpoint/2010/main" val="593839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DCEBA53-9CFD-EF6E-C8F1-FDAD27E6F610}"/>
              </a:ext>
            </a:extLst>
          </p:cNvPr>
          <p:cNvSpPr txBox="1"/>
          <p:nvPr/>
        </p:nvSpPr>
        <p:spPr>
          <a:xfrm>
            <a:off x="0" y="-86380"/>
            <a:ext cx="8928856" cy="571631"/>
          </a:xfrm>
          <a:prstGeom prst="rect">
            <a:avLst/>
          </a:prstGeom>
          <a:noFill/>
        </p:spPr>
        <p:txBody>
          <a:bodyPr wrap="square">
            <a:spAutoFit/>
          </a:bodyPr>
          <a:lstStyle/>
          <a:p>
            <a:pPr>
              <a:lnSpc>
                <a:spcPct val="150000"/>
              </a:lnSpc>
            </a:pP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4. Livro: Antropologia do </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Sampou </a:t>
            </a:r>
            <a:r>
              <a:rPr lang="pt-BR" sz="2400" b="1" i="1" dirty="0" err="1">
                <a:effectLst/>
                <a:highlight>
                  <a:srgbClr val="FFFF00"/>
                </a:highlight>
                <a:latin typeface="Verdana" panose="020B0604030504040204" pitchFamily="34" charset="0"/>
                <a:ea typeface="Meiryo" panose="020B0604030504040204" pitchFamily="34" charset="-128"/>
                <a:cs typeface="Meiryo" panose="020B0604030504040204" pitchFamily="34" charset="-128"/>
              </a:rPr>
              <a:t>Yoshi</a:t>
            </a:r>
            <a:endParaRPr lang="pt-BR" sz="2400" i="1" dirty="0">
              <a:effectLst/>
              <a:highlight>
                <a:srgbClr val="FFFF00"/>
              </a:highlight>
              <a:latin typeface="Verdana" panose="020B0604030504040204" pitchFamily="34" charset="0"/>
              <a:ea typeface="Meiryo" panose="020B0604030504040204" pitchFamily="34" charset="-128"/>
              <a:cs typeface="Meiryo" panose="020B0604030504040204" pitchFamily="34" charset="-128"/>
            </a:endParaRPr>
          </a:p>
        </p:txBody>
      </p:sp>
      <p:sp>
        <p:nvSpPr>
          <p:cNvPr id="7" name="CaixaDeTexto 6">
            <a:extLst>
              <a:ext uri="{FF2B5EF4-FFF2-40B4-BE49-F238E27FC236}">
                <a16:creationId xmlns:a16="http://schemas.microsoft.com/office/drawing/2014/main" id="{D9F02EAA-EFFA-66A1-6499-5D488790C982}"/>
              </a:ext>
            </a:extLst>
          </p:cNvPr>
          <p:cNvSpPr txBox="1"/>
          <p:nvPr/>
        </p:nvSpPr>
        <p:spPr>
          <a:xfrm>
            <a:off x="7012021" y="6395902"/>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D4BFC89E-A0A1-32F6-3161-C165EA45A34E}"/>
              </a:ext>
            </a:extLst>
          </p:cNvPr>
          <p:cNvSpPr txBox="1"/>
          <p:nvPr/>
        </p:nvSpPr>
        <p:spPr>
          <a:xfrm>
            <a:off x="194552" y="501334"/>
            <a:ext cx="8734303" cy="6245684"/>
          </a:xfrm>
          <a:prstGeom prst="rect">
            <a:avLst/>
          </a:prstGeom>
          <a:noFill/>
        </p:spPr>
        <p:txBody>
          <a:bodyPr wrap="square">
            <a:spAutoFit/>
          </a:bodyPr>
          <a:lstStyle/>
          <a:p>
            <a:pPr algn="just" fontAlgn="base">
              <a:lnSpc>
                <a:spcPts val="3100"/>
              </a:lnSpc>
              <a:spcBef>
                <a:spcPts val="600"/>
              </a:spcBef>
              <a:spcAft>
                <a:spcPts val="1200"/>
              </a:spcAft>
            </a:pPr>
            <a:r>
              <a:rPr lang="pt-BR" sz="2000" b="1" dirty="0">
                <a:solidFill>
                  <a:srgbClr val="000000"/>
                </a:solidFill>
                <a:effectLst/>
                <a:latin typeface="Verdana" panose="020B0604030504040204" pitchFamily="34" charset="0"/>
                <a:ea typeface="Times New Roman" panose="02020603050405020304" pitchFamily="18" charset="0"/>
              </a:rPr>
              <a:t>Pág. 46. Buscar a harmonia entre a matéria e o espírito</a:t>
            </a:r>
            <a:endParaRPr lang="pt-BR" sz="2800" dirty="0">
              <a:solidFill>
                <a:srgbClr val="000000"/>
              </a:solidFill>
              <a:effectLst/>
              <a:latin typeface="Times New Roman" panose="02020603050405020304" pitchFamily="18" charset="0"/>
              <a:ea typeface="Times New Roman" panose="02020603050405020304" pitchFamily="18" charset="0"/>
            </a:endParaRPr>
          </a:p>
          <a:p>
            <a:pPr algn="just">
              <a:lnSpc>
                <a:spcPts val="3100"/>
              </a:lnSpc>
              <a:spcAft>
                <a:spcPts val="600"/>
              </a:spcAft>
            </a:pPr>
            <a:r>
              <a:rPr lang="pt-BR" sz="2000" dirty="0">
                <a:solidFill>
                  <a:srgbClr val="000000"/>
                </a:solidFill>
                <a:effectLst/>
                <a:latin typeface="Verdana" panose="020B0604030504040204" pitchFamily="34" charset="0"/>
                <a:ea typeface="Times New Roman" panose="02020603050405020304" pitchFamily="18" charset="0"/>
              </a:rPr>
              <a:t>Pode-se dizer que o objetivo último de nossas vidas é alcançar a perfeição do nosso caráter, como seres humanos. Porém, isso não significa buscar apenas a realização espiritual deixando de lado as coisas materiais. É porque a vida do ser humano está baseada no equilíbrio entre a vida espiritual e a vida material.</a:t>
            </a:r>
            <a:endParaRPr lang="pt-BR" sz="2400" dirty="0">
              <a:solidFill>
                <a:srgbClr val="000000"/>
              </a:solidFill>
              <a:effectLst/>
              <a:latin typeface="Times New Roman" panose="02020603050405020304" pitchFamily="18" charset="0"/>
              <a:ea typeface="Times New Roman" panose="02020603050405020304" pitchFamily="18" charset="0"/>
            </a:endParaRPr>
          </a:p>
          <a:p>
            <a:pPr algn="just">
              <a:lnSpc>
                <a:spcPts val="3100"/>
              </a:lnSpc>
              <a:spcAft>
                <a:spcPts val="600"/>
              </a:spcAft>
            </a:pPr>
            <a:r>
              <a:rPr lang="pt-BR" sz="2000" dirty="0">
                <a:solidFill>
                  <a:srgbClr val="000000"/>
                </a:solidFill>
                <a:effectLst/>
                <a:latin typeface="Verdana" panose="020B0604030504040204" pitchFamily="34" charset="0"/>
                <a:ea typeface="Times New Roman" panose="02020603050405020304" pitchFamily="18" charset="0"/>
              </a:rPr>
              <a:t>Porém, por mais que tente manter uma vida espiritual rica, enquanto você prosseguir na vida problemática, faltando o alimento do dia a dia, acabará ficando deprimido. Um provérbio popular diz o seguinte: “bem alimentado, bem-educado”, ou seja, as pessoas aprendem a ser bem-educadas depois que estiverem satisfeitas na vestimenta e comida. Assim, como afirma o provérbio, teremos condições de dirigir as atenções também para o melhoramento do nosso lado espiritual, após alcançar uma vida calma, suprida de coisas materiais necessárias.</a:t>
            </a:r>
            <a:endParaRPr lang="pt-BR"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886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70ED4DA-2C53-0382-9F2B-DCC5DE0D32B4}"/>
              </a:ext>
            </a:extLst>
          </p:cNvPr>
          <p:cNvSpPr txBox="1"/>
          <p:nvPr/>
        </p:nvSpPr>
        <p:spPr>
          <a:xfrm>
            <a:off x="260985" y="612844"/>
            <a:ext cx="8622030" cy="5632311"/>
          </a:xfrm>
          <a:prstGeom prst="rect">
            <a:avLst/>
          </a:prstGeom>
          <a:noFill/>
        </p:spPr>
        <p:txBody>
          <a:bodyPr wrap="square">
            <a:spAutoFit/>
          </a:bodyPr>
          <a:lstStyle/>
          <a:p>
            <a:pPr algn="just">
              <a:spcAft>
                <a:spcPts val="1200"/>
              </a:spcAft>
            </a:pPr>
            <a:r>
              <a:rPr lang="pt-BR" sz="2000" dirty="0">
                <a:solidFill>
                  <a:srgbClr val="000000"/>
                </a:solidFill>
                <a:effectLst/>
                <a:latin typeface="Verdana" panose="020B0604030504040204" pitchFamily="34" charset="0"/>
                <a:ea typeface="Verdana" panose="020B0604030504040204" pitchFamily="34" charset="0"/>
              </a:rPr>
              <a:t>Porém, na relação entre matéria e espírito, o difícil de controlar é o “desejo do ser humano”. Não há limites para o desejo. Por mais que você tenha suficientes coisas materiais, a vontade de “querer mais” sempre aparecerá. </a:t>
            </a:r>
          </a:p>
          <a:p>
            <a:pPr algn="just">
              <a:spcAft>
                <a:spcPts val="1200"/>
              </a:spcAft>
            </a:pPr>
            <a:r>
              <a:rPr lang="pt-BR" sz="2000" dirty="0">
                <a:solidFill>
                  <a:srgbClr val="000000"/>
                </a:solidFill>
                <a:effectLst/>
                <a:latin typeface="Verdana" panose="020B0604030504040204" pitchFamily="34" charset="0"/>
                <a:ea typeface="Verdana" panose="020B0604030504040204" pitchFamily="34" charset="0"/>
              </a:rPr>
              <a:t>Em outras palavras, isso quer dizer que, possuir coisas materiais não significa que a parte espiritual está bem; analogamente, se a parte espiritual estiver bem, não significa que se possam dispensar as coisas materiais.</a:t>
            </a:r>
          </a:p>
          <a:p>
            <a:pPr algn="just">
              <a:spcAft>
                <a:spcPts val="1200"/>
              </a:spcAft>
            </a:pPr>
            <a:r>
              <a:rPr lang="pt-BR" sz="2000" dirty="0">
                <a:effectLst/>
                <a:latin typeface="Verdana" panose="020B0604030504040204" pitchFamily="34" charset="0"/>
                <a:ea typeface="Verdana" panose="020B0604030504040204" pitchFamily="34" charset="0"/>
                <a:cs typeface="Meiryo" panose="020B0604030504040204" pitchFamily="34" charset="-128"/>
              </a:rPr>
              <a:t>Vamos buscar o melhoramento do caráter construindo relacionamentos calorosos com as pessoas, e com espírito de respeito ao ser humano. Ao mesmo tempo, devemos não apenas ficar buscando o aumento da quantidade de coisas materiais</a:t>
            </a:r>
            <a:r>
              <a:rPr lang="pt-BR" sz="2000" dirty="0">
                <a:effectLst/>
                <a:latin typeface="Verdana" panose="020B0604030504040204" pitchFamily="34" charset="0"/>
                <a:ea typeface="Verdana" panose="020B0604030504040204" pitchFamily="34" charset="0"/>
                <a:cs typeface="MS Mincho" panose="02020609040205080304" pitchFamily="49" charset="-128"/>
              </a:rPr>
              <a:t>, mas também, </a:t>
            </a:r>
            <a:r>
              <a:rPr lang="pt-BR" sz="2000" dirty="0">
                <a:effectLst/>
                <a:latin typeface="Verdana" panose="020B0604030504040204" pitchFamily="34" charset="0"/>
                <a:ea typeface="Verdana" panose="020B0604030504040204" pitchFamily="34" charset="0"/>
                <a:cs typeface="Meiryo" panose="020B0604030504040204" pitchFamily="34" charset="-128"/>
              </a:rPr>
              <a:t>respeitar as coisas materiais que enriquecem a vida humana, focando mais os caminhos que nos orientem a “encontrar formas de utilizar corretamente o valor das coisas materiais que estão sob a nossa guarda”. Com isso, podemos construir uma vida de equilíbrio e harmonia.</a:t>
            </a:r>
            <a:endParaRPr lang="pt-B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775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3456E393-F68C-09F5-B2DE-479AF1CEDB8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E13B5B7F-7E09-FADF-2D3E-66E4FEB6DC8B}"/>
              </a:ext>
            </a:extLst>
          </p:cNvPr>
          <p:cNvSpPr txBox="1"/>
          <p:nvPr/>
        </p:nvSpPr>
        <p:spPr>
          <a:xfrm>
            <a:off x="85724" y="107008"/>
            <a:ext cx="9058275" cy="400110"/>
          </a:xfrm>
          <a:prstGeom prst="rect">
            <a:avLst/>
          </a:prstGeom>
          <a:noFill/>
        </p:spPr>
        <p:txBody>
          <a:bodyPr wrap="square">
            <a:spAutoFit/>
          </a:bodyPr>
          <a:lstStyle/>
          <a:p>
            <a:r>
              <a:rPr lang="pt-BR"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5. Informativo mensal do Instituto de </a:t>
            </a:r>
            <a:r>
              <a:rPr lang="pt-BR" sz="2000" b="1" dirty="0" err="1">
                <a:effectLst/>
                <a:highlight>
                  <a:srgbClr val="FFFF00"/>
                </a:highlight>
                <a:latin typeface="Verdana" panose="020B0604030504040204" pitchFamily="34" charset="0"/>
                <a:ea typeface="Meiryo" panose="020B0604030504040204" pitchFamily="34" charset="-128"/>
                <a:cs typeface="Meiryo" panose="020B0604030504040204" pitchFamily="34" charset="-128"/>
              </a:rPr>
              <a:t>Moralogia</a:t>
            </a:r>
            <a:r>
              <a:rPr lang="pt-BR"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jan-2017</a:t>
            </a:r>
            <a:endParaRPr lang="pt-BR" sz="2000" dirty="0">
              <a:highlight>
                <a:srgbClr val="FFFF00"/>
              </a:highlight>
            </a:endParaRPr>
          </a:p>
        </p:txBody>
      </p:sp>
      <p:sp>
        <p:nvSpPr>
          <p:cNvPr id="5" name="CaixaDeTexto 4">
            <a:extLst>
              <a:ext uri="{FF2B5EF4-FFF2-40B4-BE49-F238E27FC236}">
                <a16:creationId xmlns:a16="http://schemas.microsoft.com/office/drawing/2014/main" id="{90FC435C-01A4-A9A0-F43B-194ACFDD7849}"/>
              </a:ext>
            </a:extLst>
          </p:cNvPr>
          <p:cNvSpPr txBox="1"/>
          <p:nvPr/>
        </p:nvSpPr>
        <p:spPr>
          <a:xfrm>
            <a:off x="85725" y="808000"/>
            <a:ext cx="8972550" cy="1158779"/>
          </a:xfrm>
          <a:prstGeom prst="rect">
            <a:avLst/>
          </a:prstGeom>
          <a:noFill/>
        </p:spPr>
        <p:txBody>
          <a:bodyPr wrap="square">
            <a:spAutoFit/>
          </a:bodyPr>
          <a:lstStyle/>
          <a:p>
            <a:pPr algn="just">
              <a:lnSpc>
                <a:spcPct val="115000"/>
              </a:lnSpc>
              <a:spcBef>
                <a:spcPts val="600"/>
              </a:spcBef>
              <a:spcAft>
                <a:spcPts val="600"/>
              </a:spcAft>
            </a:pP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Respeitar o ser humano sem desprezar a matéria</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(Máximas da Moral Suprema que fortalecem a vida cotidiana)</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r"/>
            <a:r>
              <a:rPr lang="pt-BR" sz="1600" i="1" dirty="0">
                <a:effectLst/>
                <a:latin typeface="Verdana" panose="020B0604030504040204" pitchFamily="34" charset="0"/>
                <a:ea typeface="Meiryo" panose="020B0604030504040204" pitchFamily="34" charset="-128"/>
                <a:cs typeface="Meiryo" panose="020B0604030504040204" pitchFamily="34" charset="-128"/>
              </a:rPr>
              <a:t>Yoshie </a:t>
            </a:r>
            <a:r>
              <a:rPr lang="pt-BR" sz="1600" i="1" dirty="0" err="1">
                <a:effectLst/>
                <a:latin typeface="Verdana" panose="020B0604030504040204" pitchFamily="34" charset="0"/>
                <a:ea typeface="Meiryo" panose="020B0604030504040204" pitchFamily="34" charset="-128"/>
                <a:cs typeface="Meiryo" panose="020B0604030504040204" pitchFamily="34" charset="-128"/>
              </a:rPr>
              <a:t>Kumazawa</a:t>
            </a:r>
            <a:r>
              <a:rPr lang="pt-BR" sz="1600" dirty="0">
                <a:effectLst/>
                <a:latin typeface="Verdana" panose="020B0604030504040204" pitchFamily="34" charset="0"/>
                <a:ea typeface="Meiryo" panose="020B0604030504040204" pitchFamily="34" charset="-128"/>
                <a:cs typeface="Meiryo" panose="020B0604030504040204" pitchFamily="34" charset="-128"/>
              </a:rPr>
              <a:t>, Preletor do Instituto de </a:t>
            </a:r>
            <a:r>
              <a:rPr lang="pt-BR" sz="1600" dirty="0" err="1">
                <a:effectLst/>
                <a:latin typeface="Verdana" panose="020B0604030504040204" pitchFamily="34" charset="0"/>
                <a:ea typeface="Meiryo" panose="020B0604030504040204" pitchFamily="34" charset="-128"/>
                <a:cs typeface="Meiryo" panose="020B0604030504040204" pitchFamily="34" charset="-128"/>
              </a:rPr>
              <a:t>Moralogia</a:t>
            </a:r>
            <a:r>
              <a:rPr lang="pt-BR" sz="1600" dirty="0">
                <a:effectLst/>
                <a:latin typeface="Verdana" panose="020B0604030504040204" pitchFamily="34" charset="0"/>
                <a:ea typeface="Meiryo" panose="020B0604030504040204" pitchFamily="34" charset="-128"/>
                <a:cs typeface="Meiryo" panose="020B0604030504040204" pitchFamily="34" charset="-128"/>
              </a:rPr>
              <a:t>/Japão</a:t>
            </a:r>
            <a:endParaRPr lang="pt-BR" dirty="0"/>
          </a:p>
        </p:txBody>
      </p:sp>
      <p:sp>
        <p:nvSpPr>
          <p:cNvPr id="8" name="CaixaDeTexto 7">
            <a:extLst>
              <a:ext uri="{FF2B5EF4-FFF2-40B4-BE49-F238E27FC236}">
                <a16:creationId xmlns:a16="http://schemas.microsoft.com/office/drawing/2014/main" id="{1E4231EB-5FBD-0552-2712-6D5F1C2A6EEF}"/>
              </a:ext>
            </a:extLst>
          </p:cNvPr>
          <p:cNvSpPr txBox="1"/>
          <p:nvPr/>
        </p:nvSpPr>
        <p:spPr>
          <a:xfrm>
            <a:off x="243840" y="2195194"/>
            <a:ext cx="8382000" cy="4304320"/>
          </a:xfrm>
          <a:prstGeom prst="rect">
            <a:avLst/>
          </a:prstGeom>
          <a:noFill/>
        </p:spPr>
        <p:txBody>
          <a:bodyPr wrap="square">
            <a:spAutoFit/>
          </a:bodyPr>
          <a:lstStyle/>
          <a:p>
            <a:pPr algn="just">
              <a:lnSpc>
                <a:spcPct val="115000"/>
              </a:lnSpc>
              <a:spcAft>
                <a:spcPts val="600"/>
              </a:spcAft>
            </a:pPr>
            <a:r>
              <a:rPr lang="pt-BR" sz="2000" dirty="0">
                <a:solidFill>
                  <a:srgbClr val="000000"/>
                </a:solidFill>
                <a:latin typeface="Verdana" panose="020B0604030504040204" pitchFamily="34" charset="0"/>
                <a:ea typeface="Meiryo" panose="020B0604030504040204" pitchFamily="34" charset="-128"/>
                <a:cs typeface="Meiryo" panose="020B0604030504040204" pitchFamily="34" charset="-128"/>
              </a:rPr>
              <a:t>T</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enho muitas boas lembranças de meu pai, que me fez perceber o relacionamento correto entre o ser humano e as coisas materiais. Quando chegava a época de matrícula na escola de ensino fundamental, era comum a criança ganhar uma mochila escolar novinha. Mas, como eu era a caçula da família, meu pai dizia para usar a mochila da irmã mais velha, porque ainda era aproveitável. No decorrer dos tempos, a mochila estava desgastada, imprestável, e me disseram para usar então a mochila marrom do meu irmão mais velho, lustrando-a com a cera de sapato de cor vermelha. Quando ingressei no ensino médio, eu ainda usava as roupas de segunda mão da minha irmã mais velha.</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06142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F5BF8D4-659C-AF6D-0BB2-650B214376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547" y="56283"/>
            <a:ext cx="4833631" cy="6765063"/>
          </a:xfrm>
          <a:prstGeom prst="rect">
            <a:avLst/>
          </a:prstGeom>
          <a:noFill/>
          <a:ln>
            <a:noFill/>
          </a:ln>
        </p:spPr>
      </p:pic>
      <p:grpSp>
        <p:nvGrpSpPr>
          <p:cNvPr id="12" name="Agrupar 11">
            <a:extLst>
              <a:ext uri="{FF2B5EF4-FFF2-40B4-BE49-F238E27FC236}">
                <a16:creationId xmlns:a16="http://schemas.microsoft.com/office/drawing/2014/main" id="{E3BE3723-BB2A-4219-8F50-43F5603763E4}"/>
              </a:ext>
            </a:extLst>
          </p:cNvPr>
          <p:cNvGrpSpPr/>
          <p:nvPr/>
        </p:nvGrpSpPr>
        <p:grpSpPr>
          <a:xfrm>
            <a:off x="573258" y="1862488"/>
            <a:ext cx="8395051" cy="4207008"/>
            <a:chOff x="573258" y="1862488"/>
            <a:chExt cx="8395051" cy="4207008"/>
          </a:xfrm>
        </p:grpSpPr>
        <p:sp>
          <p:nvSpPr>
            <p:cNvPr id="8" name="Retângulo: Cantos Arredondados 7">
              <a:extLst>
                <a:ext uri="{FF2B5EF4-FFF2-40B4-BE49-F238E27FC236}">
                  <a16:creationId xmlns:a16="http://schemas.microsoft.com/office/drawing/2014/main" id="{7013AC2D-5B00-490B-8FB8-72D9D086B868}"/>
                </a:ext>
              </a:extLst>
            </p:cNvPr>
            <p:cNvSpPr/>
            <p:nvPr/>
          </p:nvSpPr>
          <p:spPr>
            <a:xfrm>
              <a:off x="573258" y="3260035"/>
              <a:ext cx="4833631" cy="2809461"/>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4710629" y="1862488"/>
              <a:ext cx="4257680" cy="4019668"/>
              <a:chOff x="4776890" y="418001"/>
              <a:chExt cx="4257680" cy="4019668"/>
            </a:xfrm>
          </p:grpSpPr>
          <p:sp>
            <p:nvSpPr>
              <p:cNvPr id="9" name="CaixaDeTexto 8">
                <a:extLst>
                  <a:ext uri="{FF2B5EF4-FFF2-40B4-BE49-F238E27FC236}">
                    <a16:creationId xmlns:a16="http://schemas.microsoft.com/office/drawing/2014/main" id="{4B5BFDA7-578A-40B2-B58D-C82C36C404A0}"/>
                  </a:ext>
                </a:extLst>
              </p:cNvPr>
              <p:cNvSpPr txBox="1"/>
              <p:nvPr/>
            </p:nvSpPr>
            <p:spPr>
              <a:xfrm>
                <a:off x="5448474" y="418001"/>
                <a:ext cx="3586096" cy="3785652"/>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4776890" y="3447069"/>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grpSp>
        <p:nvGrpSpPr>
          <p:cNvPr id="11" name="Agrupar 10">
            <a:extLst>
              <a:ext uri="{FF2B5EF4-FFF2-40B4-BE49-F238E27FC236}">
                <a16:creationId xmlns:a16="http://schemas.microsoft.com/office/drawing/2014/main" id="{3DB283A1-8D42-48D8-8210-B74AA7881456}"/>
              </a:ext>
            </a:extLst>
          </p:cNvPr>
          <p:cNvGrpSpPr/>
          <p:nvPr/>
        </p:nvGrpSpPr>
        <p:grpSpPr>
          <a:xfrm>
            <a:off x="439297" y="557318"/>
            <a:ext cx="8390591" cy="2390162"/>
            <a:chOff x="439297" y="557318"/>
            <a:chExt cx="8390591" cy="2390162"/>
          </a:xfrm>
        </p:grpSpPr>
        <p:sp>
          <p:nvSpPr>
            <p:cNvPr id="4" name="Retângulo: Cantos Arredondados 3">
              <a:extLst>
                <a:ext uri="{FF2B5EF4-FFF2-40B4-BE49-F238E27FC236}">
                  <a16:creationId xmlns:a16="http://schemas.microsoft.com/office/drawing/2014/main" id="{59153524-6159-431E-9476-CFA9D75D910B}"/>
                </a:ext>
              </a:extLst>
            </p:cNvPr>
            <p:cNvSpPr/>
            <p:nvPr/>
          </p:nvSpPr>
          <p:spPr>
            <a:xfrm>
              <a:off x="439297" y="1371031"/>
              <a:ext cx="4737787" cy="1576449"/>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D1E10F56-73C0-40D4-9E6C-859D2AF6A3AE}"/>
                </a:ext>
              </a:extLst>
            </p:cNvPr>
            <p:cNvSpPr txBox="1"/>
            <p:nvPr/>
          </p:nvSpPr>
          <p:spPr>
            <a:xfrm>
              <a:off x="5382213" y="557318"/>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296688" y="1188703"/>
              <a:ext cx="344859" cy="4246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0D33D78D-DC96-DCE1-644E-6CAAF1C4341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8160432E-4367-936E-3DD5-3D4A8CE3E904}"/>
              </a:ext>
            </a:extLst>
          </p:cNvPr>
          <p:cNvSpPr txBox="1"/>
          <p:nvPr/>
        </p:nvSpPr>
        <p:spPr>
          <a:xfrm>
            <a:off x="165370" y="178930"/>
            <a:ext cx="8725710" cy="6150979"/>
          </a:xfrm>
          <a:prstGeom prst="rect">
            <a:avLst/>
          </a:prstGeom>
          <a:noFill/>
        </p:spPr>
        <p:txBody>
          <a:bodyPr wrap="square">
            <a:spAutoFit/>
          </a:bodyPr>
          <a:lstStyle/>
          <a:p>
            <a:pPr algn="just">
              <a:lnSpc>
                <a:spcPct val="115000"/>
              </a:lnSpc>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Quando entrei no colegial, já estava devidamente acostumada a usar coisas de segunda mão. Um dia aconteceu o seguinte. Meu pai me levou a uma loja de bolsas na cidade e comprou a melhor bolsa de couro, dizendo: “Esta é a primeira e a última bolsa que você vai ganhar”. Eu disse: “Não precisa, eu posso usar as coisas de segunda mão, da minha irmã”, mas como não podia ficar discutindo com ele na loja, deixei meu pai comprar... E era uma bolsa de alta qualidade.</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 caminho para casa meu pai disse: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Para os pais, todos os filhos são igualmente queridos. No entanto, eu queria que você compreendesse que tanto o ser humano quanto as coisas materiais têm vida, e que devemos apreciá-las e utilizá-las bem, até o seu fim. Além disso, queria também que entendesse que, dependendo da situação da pessoa, – de ser o filho mais velho, a filha mais velha ou a filha mais nova –, há padrões diferentes de moral. Me desculpe, por tê-la feito suportar tanto tempo sempre utilizando coisas de segunda mão, obrigado</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44439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146A0F2-AA74-97F5-58E4-998EA72CC3A0}"/>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D1EADEB4-5E9A-D5DC-2B77-7FAF15534264}"/>
              </a:ext>
            </a:extLst>
          </p:cNvPr>
          <p:cNvSpPr txBox="1"/>
          <p:nvPr/>
        </p:nvSpPr>
        <p:spPr>
          <a:xfrm>
            <a:off x="231640" y="924818"/>
            <a:ext cx="8680720" cy="4442755"/>
          </a:xfrm>
          <a:prstGeom prst="rect">
            <a:avLst/>
          </a:prstGeom>
          <a:noFill/>
        </p:spPr>
        <p:txBody>
          <a:bodyPr wrap="square">
            <a:spAutoFit/>
          </a:bodyPr>
          <a:lstStyle/>
          <a:p>
            <a:pPr algn="just">
              <a:lnSpc>
                <a:spcPct val="115000"/>
              </a:lnSpc>
              <a:spcAft>
                <a:spcPts val="12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Só então percebi que meus pais também ficaram esperando por 9 anos para me ensinar isso... Tive vontade de chorar e voltei para casa segurando a bolsa com tod</a:t>
            </a:r>
            <a:r>
              <a:rPr lang="pt-BR" sz="2000" dirty="0">
                <a:solidFill>
                  <a:srgbClr val="000000"/>
                </a:solidFill>
                <a:latin typeface="Verdana" panose="020B0604030504040204" pitchFamily="34" charset="0"/>
                <a:ea typeface="Meiryo" panose="020B0604030504040204" pitchFamily="34" charset="-128"/>
                <a:cs typeface="Meiryo" panose="020B0604030504040204" pitchFamily="34" charset="-128"/>
              </a:rPr>
              <a:t>o o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carinho. </a:t>
            </a:r>
          </a:p>
          <a:p>
            <a:pPr algn="just">
              <a:lnSpc>
                <a:spcPct val="115000"/>
              </a:lnSpc>
              <a:spcAft>
                <a:spcPts val="12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Além disso, meu pai me ensinou que as letras contidas em livros e cartas também possuem vida e por isso, devem ser tratadas com cuidado. As raízes da minha atual antipatia por </a:t>
            </a:r>
            <a:r>
              <a:rPr lang="pt-BR" sz="2000" b="1"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Danshari</a:t>
            </a:r>
            <a:r>
              <a:rPr lang="pt-BR"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acho que  estão aqui. </a:t>
            </a:r>
          </a:p>
          <a:p>
            <a:pPr algn="r">
              <a:lnSpc>
                <a:spcPct val="115000"/>
              </a:lnSpc>
              <a:spcAft>
                <a:spcPts val="1200"/>
              </a:spcAft>
            </a:pP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(Informativo mensal do Instituto de </a:t>
            </a:r>
            <a:r>
              <a:rPr lang="pt-BR" sz="1600"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Moralogia</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edição de janeiro de 2017)</a:t>
            </a:r>
          </a:p>
          <a:p>
            <a:pPr algn="just">
              <a:lnSpc>
                <a:spcPct val="115000"/>
              </a:lnSpc>
              <a:spcAft>
                <a:spcPts val="1200"/>
              </a:spcAft>
            </a:pP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r">
              <a:spcAft>
                <a:spcPts val="1200"/>
              </a:spcAft>
            </a:pPr>
            <a:r>
              <a:rPr lang="pt-BR"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pt-BR" b="1" i="1" dirty="0" err="1">
                <a:effectLst/>
                <a:latin typeface="Verdana" panose="020B0604030504040204" pitchFamily="34" charset="0"/>
                <a:ea typeface="Meiryo" panose="020B0604030504040204" pitchFamily="34" charset="-128"/>
                <a:cs typeface="Meiryo" panose="020B0604030504040204" pitchFamily="34" charset="-128"/>
              </a:rPr>
              <a:t>Danshari</a:t>
            </a:r>
            <a:r>
              <a:rPr lang="pt-BR" dirty="0">
                <a:effectLst/>
                <a:latin typeface="Verdana" panose="020B0604030504040204" pitchFamily="34" charset="0"/>
                <a:ea typeface="Meiryo" panose="020B0604030504040204" pitchFamily="34" charset="-128"/>
                <a:cs typeface="Meiryo" panose="020B0604030504040204" pitchFamily="34" charset="-128"/>
              </a:rPr>
              <a:t> = Prática do desapego, de livrar-se das coisas desnecessárias. Ver </a:t>
            </a:r>
            <a:r>
              <a:rPr lang="pt-BR"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Complemento 6.2</a:t>
            </a:r>
            <a:endParaRPr lang="pt-BR" sz="2000" dirty="0"/>
          </a:p>
        </p:txBody>
      </p:sp>
    </p:spTree>
    <p:extLst>
      <p:ext uri="{BB962C8B-B14F-4D97-AF65-F5344CB8AC3E}">
        <p14:creationId xmlns:p14="http://schemas.microsoft.com/office/powerpoint/2010/main" val="3505092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D25A284-12DE-AE87-F6BF-A0DC342B58E5}"/>
              </a:ext>
            </a:extLst>
          </p:cNvPr>
          <p:cNvSpPr txBox="1"/>
          <p:nvPr/>
        </p:nvSpPr>
        <p:spPr>
          <a:xfrm>
            <a:off x="136187" y="177810"/>
            <a:ext cx="8696528" cy="461665"/>
          </a:xfrm>
          <a:prstGeom prst="rect">
            <a:avLst/>
          </a:prstGeom>
          <a:noFill/>
        </p:spPr>
        <p:txBody>
          <a:bodyPr wrap="square">
            <a:spAutoFit/>
          </a:bodyPr>
          <a:lstStyle/>
          <a:p>
            <a:r>
              <a:rPr lang="ja-JP"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６．</a:t>
            </a:r>
            <a:r>
              <a:rPr lang="pt-BR" sz="2400" b="1" dirty="0">
                <a:effectLst/>
                <a:highlight>
                  <a:srgbClr val="FFFF00"/>
                </a:highlight>
                <a:latin typeface="Verdana" panose="020B0604030504040204" pitchFamily="34" charset="0"/>
                <a:ea typeface="Verdana" panose="020B0604030504040204" pitchFamily="34" charset="0"/>
                <a:cs typeface="Meiryo" panose="020B0604030504040204" pitchFamily="34" charset="-128"/>
              </a:rPr>
              <a:t>Complementos  – Curiosidades</a:t>
            </a:r>
            <a:endParaRPr lang="pt-BR" sz="2400" dirty="0"/>
          </a:p>
        </p:txBody>
      </p:sp>
      <p:sp>
        <p:nvSpPr>
          <p:cNvPr id="8" name="CaixaDeTexto 7">
            <a:extLst>
              <a:ext uri="{FF2B5EF4-FFF2-40B4-BE49-F238E27FC236}">
                <a16:creationId xmlns:a16="http://schemas.microsoft.com/office/drawing/2014/main" id="{8EA00B41-9376-EE19-089A-50EAB7E8635D}"/>
              </a:ext>
            </a:extLst>
          </p:cNvPr>
          <p:cNvSpPr txBox="1"/>
          <p:nvPr/>
        </p:nvSpPr>
        <p:spPr>
          <a:xfrm>
            <a:off x="6934200" y="6439038"/>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548C459E-7E63-7C43-39F8-B1B7FD365C80}"/>
              </a:ext>
            </a:extLst>
          </p:cNvPr>
          <p:cNvSpPr txBox="1"/>
          <p:nvPr/>
        </p:nvSpPr>
        <p:spPr>
          <a:xfrm>
            <a:off x="150495" y="898588"/>
            <a:ext cx="7802880" cy="830997"/>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6.1. Cultos religiosos de gratidão: </a:t>
            </a:r>
          </a:p>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 Às agulhas</a:t>
            </a:r>
          </a:p>
        </p:txBody>
      </p:sp>
      <p:pic>
        <p:nvPicPr>
          <p:cNvPr id="5" name="Imagem 4" descr="針供養（荏柄天神社）">
            <a:extLst>
              <a:ext uri="{FF2B5EF4-FFF2-40B4-BE49-F238E27FC236}">
                <a16:creationId xmlns:a16="http://schemas.microsoft.com/office/drawing/2014/main" id="{4DD6BC45-C9A6-297A-A800-761D3D1701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22" y="2339313"/>
            <a:ext cx="2846758" cy="4273271"/>
          </a:xfrm>
          <a:prstGeom prst="rect">
            <a:avLst/>
          </a:prstGeom>
          <a:noFill/>
          <a:ln>
            <a:noFill/>
          </a:ln>
        </p:spPr>
      </p:pic>
      <p:pic>
        <p:nvPicPr>
          <p:cNvPr id="6" name="Imagem 5" descr="針供養写真">
            <a:extLst>
              <a:ext uri="{FF2B5EF4-FFF2-40B4-BE49-F238E27FC236}">
                <a16:creationId xmlns:a16="http://schemas.microsoft.com/office/drawing/2014/main" id="{91AB458B-5C39-593C-E53D-BA0BCB5398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2975" y="2353759"/>
            <a:ext cx="5751025" cy="3826166"/>
          </a:xfrm>
          <a:prstGeom prst="rect">
            <a:avLst/>
          </a:prstGeom>
          <a:noFill/>
          <a:ln>
            <a:noFill/>
          </a:ln>
        </p:spPr>
      </p:pic>
    </p:spTree>
    <p:extLst>
      <p:ext uri="{BB962C8B-B14F-4D97-AF65-F5344CB8AC3E}">
        <p14:creationId xmlns:p14="http://schemas.microsoft.com/office/powerpoint/2010/main" val="1508922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28426BF-E37E-1EEE-3451-FB71FD3CD51D}"/>
              </a:ext>
            </a:extLst>
          </p:cNvPr>
          <p:cNvSpPr txBox="1"/>
          <p:nvPr/>
        </p:nvSpPr>
        <p:spPr>
          <a:xfrm>
            <a:off x="6934200" y="6439038"/>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pic>
        <p:nvPicPr>
          <p:cNvPr id="2" name="Imagem 1" descr="103 Re1 1 Hamonokuyousai">
            <a:extLst>
              <a:ext uri="{FF2B5EF4-FFF2-40B4-BE49-F238E27FC236}">
                <a16:creationId xmlns:a16="http://schemas.microsoft.com/office/drawing/2014/main" id="{7C746509-E3D0-71DC-583E-AFE343F74E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9824" y="2880360"/>
            <a:ext cx="5606200" cy="3743344"/>
          </a:xfrm>
          <a:prstGeom prst="rect">
            <a:avLst/>
          </a:prstGeom>
          <a:noFill/>
          <a:ln>
            <a:noFill/>
          </a:ln>
        </p:spPr>
      </p:pic>
      <p:pic>
        <p:nvPicPr>
          <p:cNvPr id="3" name="Imagem 2" descr="包丁、はさみに感謝ささげる 関鍛冶伝承館で刃物供養祭：中日新聞Web">
            <a:extLst>
              <a:ext uri="{FF2B5EF4-FFF2-40B4-BE49-F238E27FC236}">
                <a16:creationId xmlns:a16="http://schemas.microsoft.com/office/drawing/2014/main" id="{B7FFD499-0920-F0A2-EE10-E040417DC2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7792"/>
            <a:ext cx="4495089" cy="2991168"/>
          </a:xfrm>
          <a:prstGeom prst="rect">
            <a:avLst/>
          </a:prstGeom>
          <a:noFill/>
          <a:ln>
            <a:noFill/>
          </a:ln>
        </p:spPr>
      </p:pic>
      <p:sp>
        <p:nvSpPr>
          <p:cNvPr id="6" name="CaixaDeTexto 5">
            <a:extLst>
              <a:ext uri="{FF2B5EF4-FFF2-40B4-BE49-F238E27FC236}">
                <a16:creationId xmlns:a16="http://schemas.microsoft.com/office/drawing/2014/main" id="{BF924779-1115-4571-C2CD-5B5FD0FEF863}"/>
              </a:ext>
            </a:extLst>
          </p:cNvPr>
          <p:cNvSpPr txBox="1"/>
          <p:nvPr/>
        </p:nvSpPr>
        <p:spPr>
          <a:xfrm>
            <a:off x="4766553" y="852745"/>
            <a:ext cx="4572000" cy="707886"/>
          </a:xfrm>
          <a:prstGeom prst="rect">
            <a:avLst/>
          </a:prstGeom>
          <a:noFill/>
        </p:spPr>
        <p:txBody>
          <a:bodyPr wrap="square">
            <a:spAutoFit/>
          </a:bodyPr>
          <a:lstStyle/>
          <a:p>
            <a:r>
              <a:rPr lang="pt-BR"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Cultos religiosos de gratidão:</a:t>
            </a:r>
          </a:p>
          <a:p>
            <a:r>
              <a:rPr lang="pt-BR"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 Às tesouras e facas.</a:t>
            </a:r>
            <a:endParaRPr lang="pt-BR" sz="2000" dirty="0"/>
          </a:p>
        </p:txBody>
      </p:sp>
    </p:spTree>
    <p:extLst>
      <p:ext uri="{BB962C8B-B14F-4D97-AF65-F5344CB8AC3E}">
        <p14:creationId xmlns:p14="http://schemas.microsoft.com/office/powerpoint/2010/main" val="309327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BFD4F7F3-D0FE-DD7E-B3D3-53FBDBA57A00}"/>
              </a:ext>
            </a:extLst>
          </p:cNvPr>
          <p:cNvSpPr txBox="1"/>
          <p:nvPr/>
        </p:nvSpPr>
        <p:spPr>
          <a:xfrm>
            <a:off x="690664" y="5975111"/>
            <a:ext cx="4572000" cy="923330"/>
          </a:xfrm>
          <a:prstGeom prst="rect">
            <a:avLst/>
          </a:prstGeom>
          <a:noFill/>
        </p:spPr>
        <p:txBody>
          <a:bodyPr wrap="square">
            <a:spAutoFit/>
          </a:bodyPr>
          <a:lstStyle/>
          <a:p>
            <a:r>
              <a:rPr lang="pt-BR" sz="18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1800" u="sng" dirty="0" err="1">
                <a:solidFill>
                  <a:srgbClr val="0000FF"/>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hlinkClick r:id="rId2"/>
              </a:rPr>
              <a:t>AIBO</a:t>
            </a:r>
            <a:r>
              <a:rPr lang="ja-JP" sz="1800" u="sng" dirty="0">
                <a:solidFill>
                  <a:srgbClr val="0000FF"/>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hlinkClick r:id="rId2"/>
              </a:rPr>
              <a:t>の葬式に密着：日経ビジネス電子版</a:t>
            </a:r>
            <a:r>
              <a:rPr lang="pt-BR" sz="1800" u="sng" dirty="0">
                <a:solidFill>
                  <a:srgbClr val="0000FF"/>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hlinkClick r:id="rId2"/>
              </a:rPr>
              <a:t> (nikkei.com)</a:t>
            </a:r>
            <a:endParaRPr lang="pt-BR" sz="1800" u="sng" dirty="0">
              <a:solidFill>
                <a:srgbClr val="0000FF"/>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endParaRPr>
          </a:p>
          <a:p>
            <a:endParaRPr lang="pt-BR" dirty="0"/>
          </a:p>
        </p:txBody>
      </p:sp>
      <p:pic>
        <p:nvPicPr>
          <p:cNvPr id="8" name="Imagem 7">
            <a:extLst>
              <a:ext uri="{FF2B5EF4-FFF2-40B4-BE49-F238E27FC236}">
                <a16:creationId xmlns:a16="http://schemas.microsoft.com/office/drawing/2014/main" id="{2751BB6D-0E6C-A1AF-5561-7F441AE0CA4E}"/>
              </a:ext>
            </a:extLst>
          </p:cNvPr>
          <p:cNvPicPr>
            <a:picLocks noChangeAspect="1"/>
          </p:cNvPicPr>
          <p:nvPr/>
        </p:nvPicPr>
        <p:blipFill>
          <a:blip r:embed="rId3"/>
          <a:stretch>
            <a:fillRect/>
          </a:stretch>
        </p:blipFill>
        <p:spPr>
          <a:xfrm>
            <a:off x="435002" y="2173228"/>
            <a:ext cx="8273995" cy="4684772"/>
          </a:xfrm>
          <a:prstGeom prst="rect">
            <a:avLst/>
          </a:prstGeom>
        </p:spPr>
      </p:pic>
      <p:pic>
        <p:nvPicPr>
          <p:cNvPr id="2" name="Imagem 1">
            <a:extLst>
              <a:ext uri="{FF2B5EF4-FFF2-40B4-BE49-F238E27FC236}">
                <a16:creationId xmlns:a16="http://schemas.microsoft.com/office/drawing/2014/main" id="{F45EA615-BD44-F804-D52C-98B9840BC0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009" y="92414"/>
            <a:ext cx="2971800" cy="2971800"/>
          </a:xfrm>
          <a:prstGeom prst="rect">
            <a:avLst/>
          </a:prstGeom>
        </p:spPr>
      </p:pic>
      <p:sp>
        <p:nvSpPr>
          <p:cNvPr id="4" name="CaixaDeTexto 3">
            <a:extLst>
              <a:ext uri="{FF2B5EF4-FFF2-40B4-BE49-F238E27FC236}">
                <a16:creationId xmlns:a16="http://schemas.microsoft.com/office/drawing/2014/main" id="{C87022BB-DAD6-1460-3981-2DC47A84C10A}"/>
              </a:ext>
            </a:extLst>
          </p:cNvPr>
          <p:cNvSpPr txBox="1"/>
          <p:nvPr/>
        </p:nvSpPr>
        <p:spPr>
          <a:xfrm>
            <a:off x="3313592" y="114660"/>
            <a:ext cx="5713676" cy="697627"/>
          </a:xfrm>
          <a:prstGeom prst="rect">
            <a:avLst/>
          </a:prstGeom>
          <a:noFill/>
        </p:spPr>
        <p:txBody>
          <a:bodyPr wrap="square">
            <a:spAutoFit/>
          </a:bodyPr>
          <a:lstStyle/>
          <a:p>
            <a:pPr algn="just">
              <a:lnSpc>
                <a:spcPct val="115000"/>
              </a:lnSpc>
              <a:spcAft>
                <a:spcPts val="1000"/>
              </a:spcAft>
            </a:pPr>
            <a:r>
              <a:rPr lang="pt-BR" sz="18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Caso extremo: Funeral de Pet robô da Sony chamado “</a:t>
            </a:r>
            <a:r>
              <a:rPr lang="pt-BR" sz="1800" b="1" dirty="0" err="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AIBO</a:t>
            </a:r>
            <a:r>
              <a:rPr lang="pt-BR" sz="18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10" name="CaixaDeTexto 9">
            <a:extLst>
              <a:ext uri="{FF2B5EF4-FFF2-40B4-BE49-F238E27FC236}">
                <a16:creationId xmlns:a16="http://schemas.microsoft.com/office/drawing/2014/main" id="{E2442C13-D92A-E5FC-5AA2-1C5F554C3600}"/>
              </a:ext>
            </a:extLst>
          </p:cNvPr>
          <p:cNvSpPr txBox="1"/>
          <p:nvPr/>
        </p:nvSpPr>
        <p:spPr>
          <a:xfrm>
            <a:off x="3313591" y="1140410"/>
            <a:ext cx="5713675" cy="369332"/>
          </a:xfrm>
          <a:prstGeom prst="rect">
            <a:avLst/>
          </a:prstGeom>
          <a:noFill/>
        </p:spPr>
        <p:txBody>
          <a:bodyPr wrap="square">
            <a:spAutoFit/>
          </a:bodyPr>
          <a:lstStyle/>
          <a:p>
            <a:r>
              <a:rPr lang="pt-BR" altLang="ja-JP" dirty="0" err="1">
                <a:hlinkClick r:id="rId2"/>
              </a:rPr>
              <a:t>AIBO</a:t>
            </a:r>
            <a:r>
              <a:rPr lang="ja-JP" altLang="pt-BR" dirty="0">
                <a:hlinkClick r:id="rId2"/>
              </a:rPr>
              <a:t>の葬式に密着：日経ビジネス電子版 </a:t>
            </a:r>
            <a:r>
              <a:rPr lang="pt-BR" altLang="ja-JP" dirty="0">
                <a:hlinkClick r:id="rId2"/>
              </a:rPr>
              <a:t>(nikkei.com)</a:t>
            </a:r>
            <a:endParaRPr lang="pt-BR" dirty="0"/>
          </a:p>
        </p:txBody>
      </p:sp>
      <p:sp>
        <p:nvSpPr>
          <p:cNvPr id="12" name="CaixaDeTexto 11">
            <a:extLst>
              <a:ext uri="{FF2B5EF4-FFF2-40B4-BE49-F238E27FC236}">
                <a16:creationId xmlns:a16="http://schemas.microsoft.com/office/drawing/2014/main" id="{CD035BE5-B661-0649-E23E-683CDD890C8B}"/>
              </a:ext>
            </a:extLst>
          </p:cNvPr>
          <p:cNvSpPr txBox="1"/>
          <p:nvPr/>
        </p:nvSpPr>
        <p:spPr>
          <a:xfrm>
            <a:off x="3313591" y="1498138"/>
            <a:ext cx="5295388" cy="646331"/>
          </a:xfrm>
          <a:prstGeom prst="rect">
            <a:avLst/>
          </a:prstGeom>
          <a:noFill/>
        </p:spPr>
        <p:txBody>
          <a:bodyPr wrap="square">
            <a:spAutoFit/>
          </a:bodyPr>
          <a:lstStyle/>
          <a:p>
            <a:r>
              <a:rPr lang="pt-BR" dirty="0">
                <a:hlinkClick r:id="rId2"/>
              </a:rPr>
              <a:t>https://business.nikkei.com/atcl/report/16/061100222/110900014/</a:t>
            </a:r>
            <a:endParaRPr lang="pt-BR" dirty="0"/>
          </a:p>
        </p:txBody>
      </p:sp>
    </p:spTree>
    <p:extLst>
      <p:ext uri="{BB962C8B-B14F-4D97-AF65-F5344CB8AC3E}">
        <p14:creationId xmlns:p14="http://schemas.microsoft.com/office/powerpoint/2010/main" val="296825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5C26139-5549-AFF8-766B-4ADD39D29F59}"/>
              </a:ext>
            </a:extLst>
          </p:cNvPr>
          <p:cNvSpPr txBox="1"/>
          <p:nvPr/>
        </p:nvSpPr>
        <p:spPr>
          <a:xfrm>
            <a:off x="182880" y="69847"/>
            <a:ext cx="7879080" cy="1260858"/>
          </a:xfrm>
          <a:prstGeom prst="rect">
            <a:avLst/>
          </a:prstGeom>
          <a:noFill/>
        </p:spPr>
        <p:txBody>
          <a:bodyPr wrap="square">
            <a:spAutoFit/>
          </a:bodyPr>
          <a:lstStyle/>
          <a:p>
            <a:pPr algn="just">
              <a:lnSpc>
                <a:spcPct val="115000"/>
              </a:lnSpc>
              <a:spcAft>
                <a:spcPts val="1000"/>
              </a:spcAft>
            </a:pPr>
            <a:r>
              <a:rPr lang="pt-BR" sz="24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6.2. </a:t>
            </a:r>
            <a:r>
              <a:rPr lang="pt-BR" sz="2400" b="1" i="1" dirty="0" err="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Danshari</a:t>
            </a:r>
            <a:r>
              <a:rPr lang="pt-BR" sz="24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ja-JP" sz="2400" b="1" dirty="0">
                <a:solidFill>
                  <a:srgbClr val="000000"/>
                </a:solidFill>
                <a:effectLst/>
                <a:highlight>
                  <a:srgbClr val="FFFF00"/>
                </a:highlight>
                <a:latin typeface="Verdana" panose="020B0604030504040204" pitchFamily="34" charset="0"/>
                <a:ea typeface="Meiryo" panose="020B0604030504040204" pitchFamily="34" charset="-128"/>
                <a:cs typeface="MS-Mincho"/>
              </a:rPr>
              <a:t>断捨離</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r>
              <a:rPr lang="pt-BR" sz="2000" dirty="0">
                <a:effectLst/>
                <a:latin typeface="Souvenir Lt BT" panose="02080503040505020303" pitchFamily="18" charset="0"/>
                <a:ea typeface="Meiryo" panose="020B0604030504040204" pitchFamily="34" charset="-128"/>
                <a:cs typeface="Meiryo" panose="020B0604030504040204" pitchFamily="34" charset="-128"/>
              </a:rPr>
              <a:t>(</a:t>
            </a:r>
            <a:r>
              <a:rPr lang="pt-BR" sz="2000" b="1" dirty="0">
                <a:effectLst/>
                <a:latin typeface="Souvenir Lt BT" panose="02080503040505020303" pitchFamily="18" charset="0"/>
                <a:ea typeface="Meiryo" panose="020B0604030504040204" pitchFamily="34" charset="-128"/>
                <a:cs typeface="Meiryo" panose="020B0604030504040204" pitchFamily="34" charset="-128"/>
              </a:rPr>
              <a:t>Significado</a:t>
            </a:r>
            <a:r>
              <a:rPr lang="pt-BR" sz="2000" dirty="0">
                <a:effectLst/>
                <a:latin typeface="Souvenir Lt BT" panose="02080503040505020303" pitchFamily="18" charset="0"/>
                <a:ea typeface="Meiryo" panose="020B0604030504040204" pitchFamily="34" charset="-128"/>
                <a:cs typeface="Meiryo" panose="020B0604030504040204" pitchFamily="34" charset="-128"/>
              </a:rPr>
              <a:t>: prática do desapego, de se livrar do que não utiliza ou não gosta mais e só está ocupando espaço em sua casa)</a:t>
            </a:r>
            <a:endParaRPr lang="pt-BR" sz="2000" dirty="0"/>
          </a:p>
        </p:txBody>
      </p:sp>
      <p:sp>
        <p:nvSpPr>
          <p:cNvPr id="5" name="CaixaDeTexto 4">
            <a:extLst>
              <a:ext uri="{FF2B5EF4-FFF2-40B4-BE49-F238E27FC236}">
                <a16:creationId xmlns:a16="http://schemas.microsoft.com/office/drawing/2014/main" id="{48A18D55-D58E-5203-2C22-6759780C003B}"/>
              </a:ext>
            </a:extLst>
          </p:cNvPr>
          <p:cNvSpPr txBox="1"/>
          <p:nvPr/>
        </p:nvSpPr>
        <p:spPr>
          <a:xfrm>
            <a:off x="182880" y="1403097"/>
            <a:ext cx="8778240" cy="4879477"/>
          </a:xfrm>
          <a:prstGeom prst="rect">
            <a:avLst/>
          </a:prstGeom>
          <a:noFill/>
        </p:spPr>
        <p:txBody>
          <a:bodyPr wrap="square">
            <a:spAutoFit/>
          </a:bodyPr>
          <a:lstStyle/>
          <a:p>
            <a:pPr algn="just">
              <a:lnSpc>
                <a:spcPts val="1500"/>
              </a:lnSpc>
              <a:spcAft>
                <a:spcPts val="1000"/>
              </a:spcAft>
            </a:pPr>
            <a:r>
              <a:rPr lang="ja-JP" sz="1400" u="sng" dirty="0">
                <a:solidFill>
                  <a:srgbClr val="000000"/>
                </a:solidFill>
                <a:effectLst/>
                <a:latin typeface="Verdana" panose="020B0604030504040204" pitchFamily="34" charset="0"/>
                <a:ea typeface="Meiryo" panose="020B0604030504040204" pitchFamily="34" charset="-128"/>
                <a:cs typeface="MS-Mincho"/>
                <a:hlinkClick r:id="rId2"/>
              </a:rPr>
              <a:t>断捨離とはどういう意味？断捨離中に読みたい！うまくいく</a:t>
            </a:r>
            <a:r>
              <a:rPr lang="pt-BR" sz="1400" u="sng" dirty="0">
                <a:solidFill>
                  <a:srgbClr val="000000"/>
                </a:solidFill>
                <a:effectLst/>
                <a:latin typeface="Meiryo" panose="020B0604030504040204" pitchFamily="34" charset="-128"/>
                <a:ea typeface="Meiryo" panose="020B0604030504040204" pitchFamily="34" charset="-128"/>
                <a:cs typeface="MS-Mincho"/>
                <a:hlinkClick r:id="rId2"/>
              </a:rPr>
              <a:t>5</a:t>
            </a:r>
            <a:r>
              <a:rPr lang="ja-JP" sz="1400" u="sng" dirty="0">
                <a:solidFill>
                  <a:srgbClr val="000000"/>
                </a:solidFill>
                <a:effectLst/>
                <a:latin typeface="Meiryo" panose="020B0604030504040204" pitchFamily="34" charset="-128"/>
                <a:ea typeface="Meiryo" panose="020B0604030504040204" pitchFamily="34" charset="-128"/>
                <a:cs typeface="MS-Mincho"/>
                <a:hlinkClick r:id="rId2"/>
              </a:rPr>
              <a:t>つの手順 ｜ブランド買取の【エコスタイル】</a:t>
            </a:r>
            <a:r>
              <a:rPr lang="pt-BR" sz="1400" u="sng" dirty="0">
                <a:solidFill>
                  <a:srgbClr val="000000"/>
                </a:solidFill>
                <a:effectLst/>
                <a:latin typeface="Meiryo" panose="020B0604030504040204" pitchFamily="34" charset="-128"/>
                <a:ea typeface="Meiryo" panose="020B0604030504040204" pitchFamily="34" charset="-128"/>
                <a:cs typeface="MS-Mincho"/>
                <a:hlinkClick r:id="rId2"/>
              </a:rPr>
              <a:t> (style-eco.com)</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 verdadeiro significado de</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Danshari</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Esta palavra tem origem nas práticas de Yoga, mais especificamente nas práticas de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dan</a:t>
            </a:r>
            <a:r>
              <a:rPr lang="pt-BR" sz="20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gyo</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sha</a:t>
            </a:r>
            <a:r>
              <a:rPr lang="pt-BR" sz="20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gyo</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ri</a:t>
            </a:r>
            <a:r>
              <a:rPr lang="pt-BR" sz="20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gyo</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O objetivo é levar uma vida mais solta, leve e confortável libertando-se do conceito fixo de </a:t>
            </a:r>
            <a:r>
              <a:rPr lang="pt-BR" sz="20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mottainai</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Refere-se a desapegar-se, livrar-se dos apegos, fazer escolhas e ficar apenas com as coisas realmente necessárias.</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just">
              <a:lnSpc>
                <a:spcPct val="115000"/>
              </a:lnSpc>
              <a:spcAft>
                <a:spcPts val="1000"/>
              </a:spcAft>
            </a:pPr>
            <a:r>
              <a:rPr lang="pt-BR" sz="2000" b="1"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Dan</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Não comprar nada além do que é realmente necessário e dispensar as coisas que não são necessárias.</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just">
              <a:lnSpc>
                <a:spcPct val="115000"/>
              </a:lnSpc>
              <a:spcAft>
                <a:spcPts val="1000"/>
              </a:spcAft>
            </a:pP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Sha</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Descartar as coisas da sua casa que você não usa ou não precisa.</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just">
              <a:lnSpc>
                <a:spcPct val="115000"/>
              </a:lnSpc>
              <a:spcAft>
                <a:spcPts val="600"/>
              </a:spcAft>
            </a:pPr>
            <a:r>
              <a:rPr lang="pt-BR" sz="2000" b="1"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Ri</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 Não ficar apegado aos pensamentos: Isso, um dia posso usar; isso dá para usar em alguma coisa; etc.</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01540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38F73ED-1E3C-FCDA-0072-EF15A28D5AC4}"/>
              </a:ext>
            </a:extLst>
          </p:cNvPr>
          <p:cNvSpPr txBox="1"/>
          <p:nvPr/>
        </p:nvSpPr>
        <p:spPr>
          <a:xfrm>
            <a:off x="6934200" y="6439038"/>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034FD2E9-7C1A-C3AB-12EA-A1C3D3229E3C}"/>
              </a:ext>
            </a:extLst>
          </p:cNvPr>
          <p:cNvSpPr txBox="1"/>
          <p:nvPr/>
        </p:nvSpPr>
        <p:spPr>
          <a:xfrm>
            <a:off x="171450" y="107048"/>
            <a:ext cx="8801100" cy="6516656"/>
          </a:xfrm>
          <a:prstGeom prst="rect">
            <a:avLst/>
          </a:prstGeom>
          <a:noFill/>
        </p:spPr>
        <p:txBody>
          <a:bodyPr wrap="square">
            <a:spAutoFit/>
          </a:bodyPr>
          <a:lstStyle/>
          <a:p>
            <a:pPr algn="just">
              <a:lnSpc>
                <a:spcPct val="115000"/>
              </a:lnSpc>
              <a:spcAft>
                <a:spcPts val="1000"/>
              </a:spcAft>
            </a:pPr>
            <a:r>
              <a:rPr lang="pt-BR" sz="1200" u="sng" dirty="0">
                <a:solidFill>
                  <a:srgbClr val="000000"/>
                </a:solidFill>
                <a:effectLst/>
                <a:latin typeface="Meiryo" panose="020B0604030504040204" pitchFamily="34" charset="-128"/>
                <a:ea typeface="Meiryo" panose="020B0604030504040204" pitchFamily="34" charset="-128"/>
                <a:cs typeface="MS-Mincho"/>
                <a:hlinkClick r:id="rId2"/>
              </a:rPr>
              <a:t>https://www.eco-ring.com/column/life-knowledge/20230330_10</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1000"/>
              </a:spcAft>
            </a:pP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 palavra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Danshari</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foi criada com a combinação das três palavras acima. As roupas, por exemplo, tendem a se acumular e difíceis de descartar, mas há diversos </a:t>
            </a:r>
            <a:r>
              <a:rPr lang="pt-BR" sz="20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blogs</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de pessoas que atingiram uma vida mais próspera combinando as técnicas de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Danshari</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armazenamento e arrumação.</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1000"/>
              </a:spcAft>
            </a:pP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Quando se diz “descartar as coisas desnecessárias”, é possível que se faça a associação com o </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minimalismo </a:t>
            </a:r>
            <a:r>
              <a:rPr lang="pt-BR" sz="2000" baseline="30000" dirty="0">
                <a:solidFill>
                  <a:srgbClr val="FF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(1)</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Minimalista é uma palavra cunhada que combina a palavra “</a:t>
            </a:r>
            <a:r>
              <a:rPr lang="pt-BR" sz="2000"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minimal</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que significa “o menor”, </a:t>
            </a:r>
            <a:r>
              <a:rPr lang="pt-BR" sz="2000" dirty="0">
                <a:solidFill>
                  <a:srgbClr val="000000"/>
                </a:solidFill>
                <a:effectLst/>
                <a:latin typeface="Times New Roman" panose="02020603050405020304" pitchFamily="18" charset="0"/>
                <a:ea typeface="Meiryo" panose="020B0604030504040204" pitchFamily="34" charset="-128"/>
                <a:cs typeface="Meiryo" panose="020B0604030504040204" pitchFamily="34" charset="-128"/>
              </a:rPr>
              <a:t>​​</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 o sufixo </a:t>
            </a:r>
            <a:r>
              <a:rPr lang="pt-BR" sz="2000" dirty="0">
                <a:solidFill>
                  <a:srgbClr val="000000"/>
                </a:solidFill>
                <a:effectLst/>
                <a:latin typeface="Souvenir Lt BT" panose="02080503040505020303" pitchFamily="18" charset="0"/>
                <a:ea typeface="Meiryo" panose="020B0604030504040204" pitchFamily="34" charset="-128"/>
                <a:cs typeface="Souvenir Lt BT" panose="02080503040505020303" pitchFamily="18" charset="0"/>
              </a:rPr>
              <a:t>“</a:t>
            </a:r>
            <a:r>
              <a:rPr lang="pt-BR" sz="2000"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ist</a:t>
            </a:r>
            <a:r>
              <a:rPr lang="pt-BR" sz="2000" dirty="0">
                <a:solidFill>
                  <a:srgbClr val="000000"/>
                </a:solidFill>
                <a:effectLst/>
                <a:latin typeface="Souvenir Lt BT" panose="02080503040505020303" pitchFamily="18" charset="0"/>
                <a:ea typeface="Meiryo" panose="020B0604030504040204" pitchFamily="34" charset="-128"/>
                <a:cs typeface="Souvenir Lt BT" panose="02080503040505020303" pitchFamily="18" charset="0"/>
              </a:rPr>
              <a:t>”</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que significa </a:t>
            </a:r>
            <a:r>
              <a:rPr lang="pt-BR" sz="2000" dirty="0">
                <a:solidFill>
                  <a:srgbClr val="000000"/>
                </a:solidFill>
                <a:effectLst/>
                <a:latin typeface="Souvenir Lt BT" panose="02080503040505020303" pitchFamily="18" charset="0"/>
                <a:ea typeface="Meiryo" panose="020B0604030504040204" pitchFamily="34" charset="-128"/>
                <a:cs typeface="Souvenir Lt BT" panose="02080503040505020303" pitchFamily="18" charset="0"/>
              </a:rPr>
              <a:t>“</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uma pessoa de princ</a:t>
            </a:r>
            <a:r>
              <a:rPr lang="pt-BR" sz="2000" dirty="0">
                <a:solidFill>
                  <a:srgbClr val="000000"/>
                </a:solidFill>
                <a:effectLst/>
                <a:latin typeface="Souvenir Lt BT" panose="02080503040505020303" pitchFamily="18" charset="0"/>
                <a:ea typeface="Meiryo" panose="020B0604030504040204" pitchFamily="34" charset="-128"/>
                <a:cs typeface="Souvenir Lt BT" panose="02080503040505020303" pitchFamily="18" charset="0"/>
              </a:rPr>
              <a:t>í</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pios</a:t>
            </a:r>
            <a:r>
              <a:rPr lang="pt-BR" sz="2000" dirty="0">
                <a:solidFill>
                  <a:srgbClr val="000000"/>
                </a:solidFill>
                <a:effectLst/>
                <a:latin typeface="Souvenir Lt BT" panose="02080503040505020303" pitchFamily="18" charset="0"/>
                <a:ea typeface="Meiryo" panose="020B0604030504040204" pitchFamily="34" charset="-128"/>
                <a:cs typeface="Souvenir Lt BT" panose="02080503040505020303" pitchFamily="18" charset="0"/>
              </a:rPr>
              <a:t>”</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Refere-se a pessoas que eliminam coisas desnecess</a:t>
            </a:r>
            <a:r>
              <a:rPr lang="pt-BR" sz="2000" dirty="0">
                <a:solidFill>
                  <a:srgbClr val="000000"/>
                </a:solidFill>
                <a:effectLst/>
                <a:latin typeface="Souvenir Lt BT" panose="02080503040505020303" pitchFamily="18" charset="0"/>
                <a:ea typeface="Meiryo" panose="020B0604030504040204" pitchFamily="34" charset="-128"/>
                <a:cs typeface="Souvenir Lt BT" panose="02080503040505020303" pitchFamily="18" charset="0"/>
              </a:rPr>
              <a:t>á</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rias de suas vidas e vivem com o m</a:t>
            </a:r>
            <a:r>
              <a:rPr lang="pt-BR" sz="2000" dirty="0">
                <a:solidFill>
                  <a:srgbClr val="000000"/>
                </a:solidFill>
                <a:effectLst/>
                <a:latin typeface="Souvenir Lt BT" panose="02080503040505020303" pitchFamily="18" charset="0"/>
                <a:ea typeface="Meiryo" panose="020B0604030504040204" pitchFamily="34" charset="-128"/>
                <a:cs typeface="Souvenir Lt BT" panose="02080503040505020303" pitchFamily="18" charset="0"/>
              </a:rPr>
              <a:t>í</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nimo de necessidades.</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1000"/>
              </a:spcAft>
            </a:pP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1000"/>
              </a:spcAft>
            </a:pP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O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Danshari</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o </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minimalismo</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têm em comum a ideia de desapego das coisas, mas </a:t>
            </a:r>
            <a:r>
              <a:rPr lang="pt-BR" sz="20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Danshari</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é a ideia de abrir mão do apego às coisas e tentar viver sem estar preso a elas. Por outro lado, </a:t>
            </a:r>
            <a:r>
              <a:rPr lang="pt-BR" sz="20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minimalista</a:t>
            </a:r>
            <a:r>
              <a:rPr lang="pt-BR" sz="20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é alguém que valoriza o estilo de viver com o mínimo de coisas.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r>
              <a:rPr lang="pt-BR" sz="2000" dirty="0">
                <a:effectLst/>
                <a:latin typeface="Souvenir Lt BT" panose="02080503040505020303" pitchFamily="18" charset="0"/>
                <a:ea typeface="Meiryo" panose="020B0604030504040204" pitchFamily="34" charset="-128"/>
                <a:cs typeface="Meiryo" panose="020B0604030504040204" pitchFamily="34" charset="-128"/>
              </a:rPr>
              <a:t>A propósito, as pessoas que despertaram para o </a:t>
            </a:r>
            <a:r>
              <a:rPr lang="pt-BR" sz="2000" b="1" i="1" dirty="0" err="1">
                <a:effectLst/>
                <a:latin typeface="Souvenir Lt BT" panose="02080503040505020303" pitchFamily="18" charset="0"/>
                <a:ea typeface="Meiryo" panose="020B0604030504040204" pitchFamily="34" charset="-128"/>
                <a:cs typeface="Meiryo" panose="020B0604030504040204" pitchFamily="34" charset="-128"/>
              </a:rPr>
              <a:t>Danshari</a:t>
            </a:r>
            <a:r>
              <a:rPr lang="pt-BR" sz="2000" dirty="0">
                <a:effectLst/>
                <a:latin typeface="Souvenir Lt BT" panose="02080503040505020303" pitchFamily="18" charset="0"/>
                <a:ea typeface="Meiryo" panose="020B0604030504040204" pitchFamily="34" charset="-128"/>
                <a:cs typeface="Meiryo" panose="020B0604030504040204" pitchFamily="34" charset="-128"/>
              </a:rPr>
              <a:t> são chamadas de </a:t>
            </a:r>
            <a:r>
              <a:rPr lang="pt-BR" sz="2000" b="1" dirty="0" err="1">
                <a:effectLst/>
                <a:latin typeface="Souvenir Lt BT" panose="02080503040505020303" pitchFamily="18" charset="0"/>
                <a:ea typeface="Meiryo" panose="020B0604030504040204" pitchFamily="34" charset="-128"/>
                <a:cs typeface="Meiryo" panose="020B0604030504040204" pitchFamily="34" charset="-128"/>
              </a:rPr>
              <a:t>Dansharianos</a:t>
            </a:r>
            <a:r>
              <a:rPr lang="pt-BR" sz="2000" dirty="0">
                <a:effectLst/>
                <a:latin typeface="Souvenir Lt BT" panose="02080503040505020303" pitchFamily="18" charset="0"/>
                <a:ea typeface="Meiryo" panose="020B0604030504040204" pitchFamily="34" charset="-128"/>
                <a:cs typeface="Meiryo" panose="020B0604030504040204" pitchFamily="34" charset="-128"/>
              </a:rPr>
              <a:t>.</a:t>
            </a:r>
            <a:endParaRPr lang="pt-BR" sz="2000" dirty="0"/>
          </a:p>
        </p:txBody>
      </p:sp>
    </p:spTree>
    <p:extLst>
      <p:ext uri="{BB962C8B-B14F-4D97-AF65-F5344CB8AC3E}">
        <p14:creationId xmlns:p14="http://schemas.microsoft.com/office/powerpoint/2010/main" val="1260269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370559E-21BD-BDEB-8C7B-F5D226C07D5E}"/>
              </a:ext>
            </a:extLst>
          </p:cNvPr>
          <p:cNvSpPr txBox="1"/>
          <p:nvPr/>
        </p:nvSpPr>
        <p:spPr>
          <a:xfrm>
            <a:off x="136187" y="1181674"/>
            <a:ext cx="8842443" cy="5493812"/>
          </a:xfrm>
          <a:prstGeom prst="rect">
            <a:avLst/>
          </a:prstGeom>
          <a:noFill/>
        </p:spPr>
        <p:txBody>
          <a:bodyPr wrap="square">
            <a:spAutoFit/>
          </a:bodyPr>
          <a:lstStyle/>
          <a:p>
            <a:pPr algn="just">
              <a:spcAft>
                <a:spcPts val="600"/>
              </a:spcAft>
            </a:pPr>
            <a:r>
              <a:rPr lang="pt-BR" sz="2400" b="1" dirty="0">
                <a:effectLst/>
                <a:latin typeface="Souvenir Lt BT" panose="02080503040505020303" pitchFamily="18" charset="0"/>
                <a:ea typeface="Meiryo" panose="020B0604030504040204" pitchFamily="34" charset="-128"/>
                <a:cs typeface="Meiryo" panose="020B0604030504040204" pitchFamily="34" charset="-128"/>
              </a:rPr>
              <a:t>Minimalismo</a:t>
            </a:r>
            <a:r>
              <a:rPr lang="pt-BR" sz="2400" dirty="0">
                <a:effectLst/>
                <a:latin typeface="Souvenir Lt BT" panose="02080503040505020303" pitchFamily="18" charset="0"/>
                <a:ea typeface="Meiryo" panose="020B0604030504040204" pitchFamily="34" charset="-128"/>
                <a:cs typeface="Meiryo" panose="020B0604030504040204" pitchFamily="34" charset="-128"/>
              </a:rPr>
              <a:t> se traduz como a iniciativa de ter menos coisas, ou apenas coisas realmente necessárias. Trata-se da adoção de uma vida mais simples, em que a felicidade não está associada ao acúmulo de posses, mas ao significado que as pessoas dão a cada item da sua cesta de consumo. </a:t>
            </a:r>
          </a:p>
          <a:p>
            <a:pPr algn="just">
              <a:spcAft>
                <a:spcPts val="600"/>
              </a:spcAft>
            </a:pPr>
            <a:r>
              <a:rPr lang="pt-BR" sz="2400" dirty="0">
                <a:effectLst/>
                <a:latin typeface="Souvenir Lt BT" panose="02080503040505020303" pitchFamily="18" charset="0"/>
                <a:ea typeface="Meiryo" panose="020B0604030504040204" pitchFamily="34" charset="-128"/>
                <a:cs typeface="Meiryo" panose="020B0604030504040204" pitchFamily="34" charset="-128"/>
              </a:rPr>
              <a:t>Uma palavra também associada ao minimalismo é desapego. Ou seja, abrir mão de bens materiais em nome de uma vida mais focada em experiências e no valor de pequenas coisas. Casas minimalistas, por exemplo, são aquelas com uma decoração mais simples e </a:t>
            </a:r>
            <a:r>
              <a:rPr lang="pt-BR" sz="2400" i="1" dirty="0">
                <a:effectLst/>
                <a:latin typeface="Souvenir Lt BT" panose="02080503040505020303" pitchFamily="18" charset="0"/>
                <a:ea typeface="Meiryo" panose="020B0604030504040204" pitchFamily="34" charset="-128"/>
                <a:cs typeface="Meiryo" panose="020B0604030504040204" pitchFamily="34" charset="-128"/>
              </a:rPr>
              <a:t>clean</a:t>
            </a:r>
            <a:r>
              <a:rPr lang="pt-BR" sz="2400" dirty="0">
                <a:effectLst/>
                <a:latin typeface="Souvenir Lt BT" panose="02080503040505020303" pitchFamily="18" charset="0"/>
                <a:ea typeface="Meiryo" panose="020B0604030504040204" pitchFamily="34" charset="-128"/>
                <a:cs typeface="Meiryo" panose="020B0604030504040204" pitchFamily="34" charset="-128"/>
              </a:rPr>
              <a:t>. O mesmo vale para o guarda-roupas, em que poucas peças proporcionam uma série de combinações criativas. </a:t>
            </a:r>
          </a:p>
          <a:p>
            <a:pPr algn="just">
              <a:spcAft>
                <a:spcPts val="600"/>
              </a:spcAft>
            </a:pPr>
            <a:endParaRPr lang="pt-BR" sz="2400" dirty="0">
              <a:effectLst/>
              <a:latin typeface="Souvenir Lt BT" panose="02080503040505020303" pitchFamily="18" charset="0"/>
              <a:ea typeface="Meiryo" panose="020B0604030504040204" pitchFamily="34" charset="-128"/>
              <a:cs typeface="Meiryo" panose="020B0604030504040204" pitchFamily="34" charset="-128"/>
            </a:endParaRPr>
          </a:p>
          <a:p>
            <a:pPr algn="just"/>
            <a:r>
              <a:rPr lang="pt-BR" sz="2400" u="sng" dirty="0">
                <a:solidFill>
                  <a:srgbClr val="0000FF"/>
                </a:solidFill>
                <a:effectLst/>
                <a:latin typeface="Souvenir Lt BT" panose="02080503040505020303" pitchFamily="18" charset="0"/>
                <a:ea typeface="Meiryo" panose="020B0604030504040204" pitchFamily="34" charset="-128"/>
                <a:cs typeface="Meiryo" panose="020B0604030504040204" pitchFamily="34" charset="-128"/>
                <a:hlinkClick r:id="rId2"/>
              </a:rPr>
              <a:t>(14) Minimalismo: um conceito que vale a pena ser adotado | LinkedIn</a:t>
            </a:r>
            <a:endParaRPr lang="pt-BR" sz="2400" dirty="0"/>
          </a:p>
        </p:txBody>
      </p:sp>
    </p:spTree>
    <p:extLst>
      <p:ext uri="{BB962C8B-B14F-4D97-AF65-F5344CB8AC3E}">
        <p14:creationId xmlns:p14="http://schemas.microsoft.com/office/powerpoint/2010/main" val="340929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CC9918-10D3-CC70-DB36-37CF917447E1}"/>
              </a:ext>
            </a:extLst>
          </p:cNvPr>
          <p:cNvSpPr txBox="1"/>
          <p:nvPr/>
        </p:nvSpPr>
        <p:spPr>
          <a:xfrm>
            <a:off x="418176" y="2171520"/>
            <a:ext cx="8307647" cy="233910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6600" b="1" dirty="0"/>
              <a:t>Obrigado pela atenção</a:t>
            </a:r>
            <a:endParaRPr lang="pt-BR" sz="8000" b="1" dirty="0"/>
          </a:p>
        </p:txBody>
      </p:sp>
    </p:spTree>
    <p:extLst>
      <p:ext uri="{BB962C8B-B14F-4D97-AF65-F5344CB8AC3E}">
        <p14:creationId xmlns:p14="http://schemas.microsoft.com/office/powerpoint/2010/main" val="53002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TOWARDS SUPREME MORALITY －An Attempt to Establish the New Science of  Moralogy 英語版『新版 道徳科学の論文』 | 千九郎, 広池 |本 | 通販 | Amazon">
            <a:extLst>
              <a:ext uri="{FF2B5EF4-FFF2-40B4-BE49-F238E27FC236}">
                <a16:creationId xmlns:a16="http://schemas.microsoft.com/office/drawing/2014/main" id="{B0C41C62-EA99-7DF2-6FF6-2F56CABB8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 t="6453" r="3276" b="817"/>
          <a:stretch/>
        </p:blipFill>
        <p:spPr bwMode="auto">
          <a:xfrm>
            <a:off x="6710230" y="719847"/>
            <a:ext cx="2344444" cy="22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新版 道徳科学の論文【フルセット】（１冊目〜別巻・全11冊セット） | ＜道徳の本屋さん＞ モラロジーブックストア">
            <a:extLst>
              <a:ext uri="{FF2B5EF4-FFF2-40B4-BE49-F238E27FC236}">
                <a16:creationId xmlns:a16="http://schemas.microsoft.com/office/drawing/2014/main" id="{35862F5D-3B9F-62E5-A7B8-71C8D6ED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7478" r="4855" b="2840"/>
          <a:stretch/>
        </p:blipFill>
        <p:spPr bwMode="auto">
          <a:xfrm>
            <a:off x="2032856" y="962509"/>
            <a:ext cx="2919016" cy="197411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22">
            <a:extLst>
              <a:ext uri="{FF2B5EF4-FFF2-40B4-BE49-F238E27FC236}">
                <a16:creationId xmlns:a16="http://schemas.microsoft.com/office/drawing/2014/main" id="{0550AEDC-35A7-BC02-4191-828BEBDBE32B}"/>
              </a:ext>
            </a:extLst>
          </p:cNvPr>
          <p:cNvSpPr txBox="1"/>
          <p:nvPr/>
        </p:nvSpPr>
        <p:spPr>
          <a:xfrm>
            <a:off x="2003807" y="80076"/>
            <a:ext cx="4273841" cy="369332"/>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b="1" dirty="0">
                <a:latin typeface="Arial Nova Cond Light" panose="020B0306020202020204" pitchFamily="34" charset="0"/>
                <a:cs typeface="Arial" panose="020B0604020202020204" pitchFamily="34" charset="0"/>
              </a:rPr>
              <a:t> Tratado da Ciência da Moral, de </a:t>
            </a:r>
            <a:r>
              <a:rPr lang="pt-BR" b="1" i="1" dirty="0">
                <a:latin typeface="Arial Nova Cond Light" panose="020B0306020202020204" pitchFamily="34" charset="0"/>
                <a:cs typeface="Arial" panose="020B0604020202020204" pitchFamily="34" charset="0"/>
              </a:rPr>
              <a:t>Chikuro Hiroike</a:t>
            </a:r>
            <a:endParaRPr lang="pt-BR" sz="2400" b="1" i="1" dirty="0">
              <a:latin typeface="Arial Nova Cond Light" panose="020B0306020202020204" pitchFamily="34" charset="0"/>
              <a:cs typeface="Arial" panose="020B0604020202020204" pitchFamily="34" charset="0"/>
            </a:endParaRPr>
          </a:p>
        </p:txBody>
      </p:sp>
      <p:grpSp>
        <p:nvGrpSpPr>
          <p:cNvPr id="37" name="Agrupar 36">
            <a:extLst>
              <a:ext uri="{FF2B5EF4-FFF2-40B4-BE49-F238E27FC236}">
                <a16:creationId xmlns:a16="http://schemas.microsoft.com/office/drawing/2014/main" id="{30868140-B56B-9EF3-86A1-B348E500C024}"/>
              </a:ext>
            </a:extLst>
          </p:cNvPr>
          <p:cNvGrpSpPr/>
          <p:nvPr/>
        </p:nvGrpSpPr>
        <p:grpSpPr>
          <a:xfrm>
            <a:off x="252932" y="3378172"/>
            <a:ext cx="1723390" cy="3206698"/>
            <a:chOff x="252932" y="3378172"/>
            <a:chExt cx="1723390" cy="3206698"/>
          </a:xfrm>
        </p:grpSpPr>
        <p:pic>
          <p:nvPicPr>
            <p:cNvPr id="23" name="Imagem 22">
              <a:extLst>
                <a:ext uri="{FF2B5EF4-FFF2-40B4-BE49-F238E27FC236}">
                  <a16:creationId xmlns:a16="http://schemas.microsoft.com/office/drawing/2014/main" id="{0472CB68-3F81-6F79-14D4-F2C4A18EF34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52932" y="3378172"/>
              <a:ext cx="1723390" cy="2637790"/>
            </a:xfrm>
            <a:prstGeom prst="rect">
              <a:avLst/>
            </a:prstGeom>
            <a:ln w="28575">
              <a:solidFill>
                <a:srgbClr val="00B0F0"/>
              </a:solidFill>
            </a:ln>
          </p:spPr>
        </p:pic>
        <p:sp>
          <p:nvSpPr>
            <p:cNvPr id="27" name="CaixaDeTexto 26">
              <a:extLst>
                <a:ext uri="{FF2B5EF4-FFF2-40B4-BE49-F238E27FC236}">
                  <a16:creationId xmlns:a16="http://schemas.microsoft.com/office/drawing/2014/main" id="{17C51C1B-9719-D49B-E289-55FD54090C1E}"/>
                </a:ext>
              </a:extLst>
            </p:cNvPr>
            <p:cNvSpPr txBox="1"/>
            <p:nvPr/>
          </p:nvSpPr>
          <p:spPr>
            <a:xfrm>
              <a:off x="252932" y="6123205"/>
              <a:ext cx="1681207"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Antropologia do </a:t>
              </a:r>
              <a:r>
                <a:rPr lang="pt-BR" i="1" dirty="0">
                  <a:latin typeface="Arial Nova Cond Light" panose="020B0306020202020204" pitchFamily="34" charset="0"/>
                </a:rPr>
                <a:t>Sampou </a:t>
              </a:r>
              <a:r>
                <a:rPr lang="pt-BR" i="1" dirty="0" err="1">
                  <a:latin typeface="Arial Nova Cond Light" panose="020B0306020202020204" pitchFamily="34" charset="0"/>
                </a:rPr>
                <a:t>Yoshi</a:t>
              </a:r>
              <a:endParaRPr lang="pt-BR" i="1" dirty="0">
                <a:latin typeface="Arial Nova Cond Light" panose="020B0306020202020204" pitchFamily="34" charset="0"/>
              </a:endParaRPr>
            </a:p>
          </p:txBody>
        </p:sp>
      </p:grpSp>
      <p:sp>
        <p:nvSpPr>
          <p:cNvPr id="7" name="CaixaDeTexto 6">
            <a:extLst>
              <a:ext uri="{FF2B5EF4-FFF2-40B4-BE49-F238E27FC236}">
                <a16:creationId xmlns:a16="http://schemas.microsoft.com/office/drawing/2014/main" id="{5B8ADE57-12EA-FEA7-FC9F-A053D7B48513}"/>
              </a:ext>
            </a:extLst>
          </p:cNvPr>
          <p:cNvSpPr txBox="1"/>
          <p:nvPr/>
        </p:nvSpPr>
        <p:spPr>
          <a:xfrm>
            <a:off x="4794496" y="6143725"/>
            <a:ext cx="1681207"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366 dias com as palavras da Nova Moral</a:t>
            </a:r>
          </a:p>
        </p:txBody>
      </p:sp>
      <p:pic>
        <p:nvPicPr>
          <p:cNvPr id="5" name="Picture 2" descr="Uma imagem contendo comida&#10;&#10;Descrição gerada automaticamente">
            <a:extLst>
              <a:ext uri="{FF2B5EF4-FFF2-40B4-BE49-F238E27FC236}">
                <a16:creationId xmlns:a16="http://schemas.microsoft.com/office/drawing/2014/main" id="{CD2BCC31-E9A5-61AF-9FF7-D0CFDA0FB3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3682" y="3378172"/>
            <a:ext cx="1573530" cy="2607310"/>
          </a:xfrm>
          <a:prstGeom prst="rect">
            <a:avLst/>
          </a:prstGeom>
          <a:noFill/>
          <a:ln w="28575">
            <a:solidFill>
              <a:srgbClr val="00B0F0"/>
            </a:solidFill>
          </a:ln>
        </p:spPr>
      </p:pic>
      <p:pic>
        <p:nvPicPr>
          <p:cNvPr id="18" name="Imagem 17" descr="Uma imagem contendo mesa, livro, comida&#10;&#10;Descrição gerada automaticamente">
            <a:extLst>
              <a:ext uri="{FF2B5EF4-FFF2-40B4-BE49-F238E27FC236}">
                <a16:creationId xmlns:a16="http://schemas.microsoft.com/office/drawing/2014/main" id="{305B806B-E71F-2393-369F-67B194E38CEB}"/>
              </a:ext>
            </a:extLst>
          </p:cNvPr>
          <p:cNvPicPr>
            <a:picLocks noChangeAspect="1"/>
          </p:cNvPicPr>
          <p:nvPr/>
        </p:nvPicPr>
        <p:blipFill rotWithShape="1">
          <a:blip r:embed="rId6">
            <a:extLst>
              <a:ext uri="{28A0092B-C50C-407E-A947-70E740481C1C}">
                <a14:useLocalDpi xmlns:a14="http://schemas.microsoft.com/office/drawing/2010/main" val="0"/>
              </a:ext>
            </a:extLst>
          </a:blip>
          <a:srcRect l="26192" t="10904" r="27765" b="10568"/>
          <a:stretch/>
        </p:blipFill>
        <p:spPr>
          <a:xfrm>
            <a:off x="100436" y="1126630"/>
            <a:ext cx="1878016" cy="1801753"/>
          </a:xfrm>
          <a:prstGeom prst="rect">
            <a:avLst/>
          </a:prstGeom>
        </p:spPr>
      </p:pic>
      <p:grpSp>
        <p:nvGrpSpPr>
          <p:cNvPr id="22" name="Agrupar 21">
            <a:extLst>
              <a:ext uri="{FF2B5EF4-FFF2-40B4-BE49-F238E27FC236}">
                <a16:creationId xmlns:a16="http://schemas.microsoft.com/office/drawing/2014/main" id="{4A25F4B2-65A2-33FD-225C-03D706BD252F}"/>
              </a:ext>
            </a:extLst>
          </p:cNvPr>
          <p:cNvGrpSpPr/>
          <p:nvPr/>
        </p:nvGrpSpPr>
        <p:grpSpPr>
          <a:xfrm>
            <a:off x="141992" y="528529"/>
            <a:ext cx="8936317" cy="2705476"/>
            <a:chOff x="141992" y="528529"/>
            <a:chExt cx="8936317" cy="2705476"/>
          </a:xfrm>
        </p:grpSpPr>
        <p:sp>
          <p:nvSpPr>
            <p:cNvPr id="17" name="CaixaDeTexto 18">
              <a:extLst>
                <a:ext uri="{FF2B5EF4-FFF2-40B4-BE49-F238E27FC236}">
                  <a16:creationId xmlns:a16="http://schemas.microsoft.com/office/drawing/2014/main" id="{3736A2A4-3B2A-611F-9336-D7783914B924}"/>
                </a:ext>
              </a:extLst>
            </p:cNvPr>
            <p:cNvSpPr txBox="1"/>
            <p:nvPr/>
          </p:nvSpPr>
          <p:spPr>
            <a:xfrm>
              <a:off x="7111144" y="2926228"/>
              <a:ext cx="1967165" cy="307777"/>
            </a:xfrm>
            <a:prstGeom prst="rect">
              <a:avLst/>
            </a:prstGeom>
            <a:solidFill>
              <a:schemeClr val="accent4">
                <a:lumMod val="20000"/>
                <a:lumOff val="80000"/>
              </a:schemeClr>
            </a:solidFill>
          </p:spPr>
          <p:txBody>
            <a:bodyPr wrap="square" lIns="0" r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inglês, 1ª edição em 2002</a:t>
              </a:r>
            </a:p>
          </p:txBody>
        </p:sp>
        <p:sp>
          <p:nvSpPr>
            <p:cNvPr id="15" name="CaixaDeTexto 23">
              <a:extLst>
                <a:ext uri="{FF2B5EF4-FFF2-40B4-BE49-F238E27FC236}">
                  <a16:creationId xmlns:a16="http://schemas.microsoft.com/office/drawing/2014/main" id="{B65AFA47-928E-5EEC-7903-D3D7E2157712}"/>
                </a:ext>
              </a:extLst>
            </p:cNvPr>
            <p:cNvSpPr txBox="1"/>
            <p:nvPr/>
          </p:nvSpPr>
          <p:spPr>
            <a:xfrm>
              <a:off x="141992" y="544882"/>
              <a:ext cx="2778903" cy="523220"/>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1ª edição em  japonês, 4 vols. Concluído em  1926, impresso em 1928</a:t>
              </a:r>
            </a:p>
          </p:txBody>
        </p:sp>
        <p:sp>
          <p:nvSpPr>
            <p:cNvPr id="6" name="CaixaDeTexto 23">
              <a:extLst>
                <a:ext uri="{FF2B5EF4-FFF2-40B4-BE49-F238E27FC236}">
                  <a16:creationId xmlns:a16="http://schemas.microsoft.com/office/drawing/2014/main" id="{0AE487C0-BDA0-39C3-A361-42C84B2C3F74}"/>
                </a:ext>
              </a:extLst>
            </p:cNvPr>
            <p:cNvSpPr txBox="1"/>
            <p:nvPr/>
          </p:nvSpPr>
          <p:spPr>
            <a:xfrm>
              <a:off x="2637298" y="2926228"/>
              <a:ext cx="1934702" cy="307777"/>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japonês,  10 vols. 1985</a:t>
              </a:r>
            </a:p>
          </p:txBody>
        </p:sp>
        <p:sp>
          <p:nvSpPr>
            <p:cNvPr id="21" name="CaixaDeTexto 20">
              <a:extLst>
                <a:ext uri="{FF2B5EF4-FFF2-40B4-BE49-F238E27FC236}">
                  <a16:creationId xmlns:a16="http://schemas.microsoft.com/office/drawing/2014/main" id="{BAF9A629-1157-0102-9BF8-FD7C058E3027}"/>
                </a:ext>
              </a:extLst>
            </p:cNvPr>
            <p:cNvSpPr txBox="1"/>
            <p:nvPr/>
          </p:nvSpPr>
          <p:spPr>
            <a:xfrm>
              <a:off x="4679254" y="528529"/>
              <a:ext cx="2329407" cy="307777"/>
            </a:xfrm>
            <a:prstGeom prst="rect">
              <a:avLst/>
            </a:prstGeom>
            <a:solidFill>
              <a:schemeClr val="accent4">
                <a:lumMod val="20000"/>
                <a:lumOff val="80000"/>
              </a:schemeClr>
            </a:solidFill>
          </p:spPr>
          <p:txBody>
            <a:bodyPr wrap="square" lIns="0" rIns="0">
              <a:spAutoFit/>
            </a:bodyPr>
            <a:lstStyle>
              <a:defPPr>
                <a:defRPr lang="en-US"/>
              </a:defPPr>
              <a:lvl1pPr>
                <a:defRPr sz="1200"/>
              </a:lvl1pPr>
            </a:lstStyle>
            <a:p>
              <a:r>
                <a:rPr lang="pt-BR" sz="1400" dirty="0">
                  <a:latin typeface="Arial Nova Cond Light" panose="020B0306020202020204" pitchFamily="34" charset="0"/>
                </a:rPr>
                <a:t>Em japonês, vols. (1, 7, 8 e 9). 1994</a:t>
              </a:r>
            </a:p>
          </p:txBody>
        </p:sp>
      </p:grpSp>
      <p:pic>
        <p:nvPicPr>
          <p:cNvPr id="25" name="Imagem 24" descr="Texto&#10;&#10;Descrição gerada automaticamente">
            <a:extLst>
              <a:ext uri="{FF2B5EF4-FFF2-40B4-BE49-F238E27FC236}">
                <a16:creationId xmlns:a16="http://schemas.microsoft.com/office/drawing/2014/main" id="{D3184CFA-1B1F-6696-4316-EFB0ADE9B5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7013" y="994549"/>
            <a:ext cx="1802674" cy="1715893"/>
          </a:xfrm>
          <a:prstGeom prst="rect">
            <a:avLst/>
          </a:prstGeom>
        </p:spPr>
      </p:pic>
      <p:pic>
        <p:nvPicPr>
          <p:cNvPr id="2" name="Picture 10">
            <a:extLst>
              <a:ext uri="{FF2B5EF4-FFF2-40B4-BE49-F238E27FC236}">
                <a16:creationId xmlns:a16="http://schemas.microsoft.com/office/drawing/2014/main" id="{23543BBA-C66D-BED8-DFEE-54DEF3AA3BB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9978" y="3347849"/>
            <a:ext cx="1772790" cy="2668113"/>
          </a:xfrm>
          <a:prstGeom prst="rect">
            <a:avLst/>
          </a:prstGeom>
          <a:noFill/>
          <a:ln w="28575">
            <a:solidFill>
              <a:srgbClr val="00B0F0"/>
            </a:solidFill>
          </a:ln>
        </p:spPr>
      </p:pic>
      <p:sp>
        <p:nvSpPr>
          <p:cNvPr id="3" name="CaixaDeTexto 2">
            <a:extLst>
              <a:ext uri="{FF2B5EF4-FFF2-40B4-BE49-F238E27FC236}">
                <a16:creationId xmlns:a16="http://schemas.microsoft.com/office/drawing/2014/main" id="{A1533AAE-BEE0-BE7F-4419-CD73C997B3F7}"/>
              </a:ext>
            </a:extLst>
          </p:cNvPr>
          <p:cNvSpPr txBox="1"/>
          <p:nvPr/>
        </p:nvSpPr>
        <p:spPr>
          <a:xfrm>
            <a:off x="2459520" y="6129806"/>
            <a:ext cx="1681207" cy="276999"/>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Citações de </a:t>
            </a:r>
            <a:r>
              <a:rPr lang="pt-BR" i="1" dirty="0" err="1">
                <a:latin typeface="Arial Nova Cond Light" panose="020B0306020202020204" pitchFamily="34" charset="0"/>
              </a:rPr>
              <a:t>Chikuro</a:t>
            </a:r>
            <a:r>
              <a:rPr lang="pt-BR" i="1" dirty="0">
                <a:latin typeface="Arial Nova Cond Light" panose="020B0306020202020204" pitchFamily="34" charset="0"/>
              </a:rPr>
              <a:t> </a:t>
            </a:r>
            <a:r>
              <a:rPr lang="pt-BR" i="1" dirty="0" err="1">
                <a:latin typeface="Arial Nova Cond Light" panose="020B0306020202020204" pitchFamily="34" charset="0"/>
              </a:rPr>
              <a:t>Hiroike</a:t>
            </a:r>
            <a:endParaRPr lang="pt-BR" i="1" dirty="0">
              <a:latin typeface="Arial Nova Cond Light" panose="020B0306020202020204" pitchFamily="34" charset="0"/>
            </a:endParaRPr>
          </a:p>
        </p:txBody>
      </p:sp>
      <p:pic>
        <p:nvPicPr>
          <p:cNvPr id="13" name="Imagem 12">
            <a:extLst>
              <a:ext uri="{FF2B5EF4-FFF2-40B4-BE49-F238E27FC236}">
                <a16:creationId xmlns:a16="http://schemas.microsoft.com/office/drawing/2014/main" id="{20B9A649-730F-5F49-381D-291B7E675DFF}"/>
              </a:ext>
            </a:extLst>
          </p:cNvPr>
          <p:cNvPicPr>
            <a:picLocks noChangeAspect="1"/>
          </p:cNvPicPr>
          <p:nvPr/>
        </p:nvPicPr>
        <p:blipFill>
          <a:blip r:embed="rId9"/>
          <a:stretch>
            <a:fillRect/>
          </a:stretch>
        </p:blipFill>
        <p:spPr>
          <a:xfrm>
            <a:off x="6897699" y="3342390"/>
            <a:ext cx="1947484" cy="2668112"/>
          </a:xfrm>
          <a:prstGeom prst="rect">
            <a:avLst/>
          </a:prstGeom>
        </p:spPr>
      </p:pic>
      <p:sp>
        <p:nvSpPr>
          <p:cNvPr id="19" name="CaixaDeTexto 18">
            <a:extLst>
              <a:ext uri="{FF2B5EF4-FFF2-40B4-BE49-F238E27FC236}">
                <a16:creationId xmlns:a16="http://schemas.microsoft.com/office/drawing/2014/main" id="{DEEEC748-9B1C-46C6-46E5-24932B04C073}"/>
              </a:ext>
            </a:extLst>
          </p:cNvPr>
          <p:cNvSpPr txBox="1"/>
          <p:nvPr/>
        </p:nvSpPr>
        <p:spPr>
          <a:xfrm>
            <a:off x="6729687" y="6148071"/>
            <a:ext cx="2298077"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Informativo mensal do Instituto de </a:t>
            </a:r>
            <a:r>
              <a:rPr lang="pt-BR" dirty="0" err="1">
                <a:latin typeface="Arial Nova Cond Light" panose="020B0306020202020204" pitchFamily="34" charset="0"/>
              </a:rPr>
              <a:t>Moralogia</a:t>
            </a:r>
            <a:r>
              <a:rPr lang="pt-BR" dirty="0">
                <a:latin typeface="Arial Nova Cond Light" panose="020B0306020202020204" pitchFamily="34" charset="0"/>
              </a:rPr>
              <a:t>, edição de janeiro de 2017</a:t>
            </a:r>
          </a:p>
        </p:txBody>
      </p:sp>
    </p:spTree>
    <p:extLst>
      <p:ext uri="{BB962C8B-B14F-4D97-AF65-F5344CB8AC3E}">
        <p14:creationId xmlns:p14="http://schemas.microsoft.com/office/powerpoint/2010/main" val="77268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Agrupar 22">
            <a:extLst>
              <a:ext uri="{FF2B5EF4-FFF2-40B4-BE49-F238E27FC236}">
                <a16:creationId xmlns:a16="http://schemas.microsoft.com/office/drawing/2014/main" id="{46EAFCD5-3781-93BF-65E4-D08526A89C80}"/>
              </a:ext>
            </a:extLst>
          </p:cNvPr>
          <p:cNvGrpSpPr/>
          <p:nvPr/>
        </p:nvGrpSpPr>
        <p:grpSpPr>
          <a:xfrm>
            <a:off x="107906" y="80127"/>
            <a:ext cx="8857890" cy="6490394"/>
            <a:chOff x="107906" y="80127"/>
            <a:chExt cx="8857890" cy="6490394"/>
          </a:xfrm>
        </p:grpSpPr>
        <p:pic>
          <p:nvPicPr>
            <p:cNvPr id="26" name="Imagem 25" descr="Texto, Carta&#10;&#10;Descrição gerada automaticamente">
              <a:extLst>
                <a:ext uri="{FF2B5EF4-FFF2-40B4-BE49-F238E27FC236}">
                  <a16:creationId xmlns:a16="http://schemas.microsoft.com/office/drawing/2014/main" id="{4650F896-CA69-7C0E-9E17-D09CAE20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77" y="3853081"/>
              <a:ext cx="1806248" cy="2390086"/>
            </a:xfrm>
            <a:prstGeom prst="rect">
              <a:avLst/>
            </a:prstGeom>
            <a:ln>
              <a:solidFill>
                <a:schemeClr val="bg1"/>
              </a:solidFill>
            </a:ln>
            <a:effectLst>
              <a:outerShdw blurRad="50800" dist="38100" dir="2700000" algn="tl" rotWithShape="0">
                <a:prstClr val="black">
                  <a:alpha val="40000"/>
                </a:prstClr>
              </a:outerShdw>
            </a:effectLst>
          </p:spPr>
        </p:pic>
        <p:sp>
          <p:nvSpPr>
            <p:cNvPr id="32" name="CaixaDeTexto 31">
              <a:extLst>
                <a:ext uri="{FF2B5EF4-FFF2-40B4-BE49-F238E27FC236}">
                  <a16:creationId xmlns:a16="http://schemas.microsoft.com/office/drawing/2014/main" id="{6CDE5679-A339-CA3E-9EF0-AD040577BD05}"/>
                </a:ext>
              </a:extLst>
            </p:cNvPr>
            <p:cNvSpPr txBox="1"/>
            <p:nvPr/>
          </p:nvSpPr>
          <p:spPr>
            <a:xfrm>
              <a:off x="3930543" y="6316605"/>
              <a:ext cx="90441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Out-2013</a:t>
              </a:r>
            </a:p>
          </p:txBody>
        </p:sp>
        <p:pic>
          <p:nvPicPr>
            <p:cNvPr id="24" name="Imagem 23">
              <a:extLst>
                <a:ext uri="{FF2B5EF4-FFF2-40B4-BE49-F238E27FC236}">
                  <a16:creationId xmlns:a16="http://schemas.microsoft.com/office/drawing/2014/main" id="{30703D7D-F554-F242-DBFA-1AD716016866}"/>
                </a:ext>
              </a:extLst>
            </p:cNvPr>
            <p:cNvPicPr>
              <a:picLocks noChangeAspect="1"/>
            </p:cNvPicPr>
            <p:nvPr/>
          </p:nvPicPr>
          <p:blipFill>
            <a:blip r:embed="rId3"/>
            <a:stretch>
              <a:fillRect/>
            </a:stretch>
          </p:blipFill>
          <p:spPr>
            <a:xfrm>
              <a:off x="1383791" y="3853080"/>
              <a:ext cx="1817792" cy="2405362"/>
            </a:xfrm>
            <a:prstGeom prst="rect">
              <a:avLst/>
            </a:prstGeom>
            <a:ln>
              <a:solidFill>
                <a:schemeClr val="bg1"/>
              </a:solidFill>
            </a:ln>
            <a:effectLst>
              <a:outerShdw blurRad="50800" dist="38100" dir="2700000" algn="tl" rotWithShape="0">
                <a:prstClr val="black">
                  <a:alpha val="40000"/>
                </a:prstClr>
              </a:outerShdw>
            </a:effectLst>
          </p:spPr>
        </p:pic>
        <p:sp>
          <p:nvSpPr>
            <p:cNvPr id="33" name="CaixaDeTexto 32">
              <a:extLst>
                <a:ext uri="{FF2B5EF4-FFF2-40B4-BE49-F238E27FC236}">
                  <a16:creationId xmlns:a16="http://schemas.microsoft.com/office/drawing/2014/main" id="{AB628D28-309D-4C10-F4AD-71ED4844FC37}"/>
                </a:ext>
              </a:extLst>
            </p:cNvPr>
            <p:cNvSpPr txBox="1"/>
            <p:nvPr/>
          </p:nvSpPr>
          <p:spPr>
            <a:xfrm>
              <a:off x="1865049" y="6299070"/>
              <a:ext cx="91563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Dez-2020</a:t>
              </a:r>
            </a:p>
          </p:txBody>
        </p:sp>
        <p:sp>
          <p:nvSpPr>
            <p:cNvPr id="40" name="Seta: para a Direita 39">
              <a:extLst>
                <a:ext uri="{FF2B5EF4-FFF2-40B4-BE49-F238E27FC236}">
                  <a16:creationId xmlns:a16="http://schemas.microsoft.com/office/drawing/2014/main" id="{1B34C3FE-728F-6691-9386-264E5C79FB18}"/>
                </a:ext>
              </a:extLst>
            </p:cNvPr>
            <p:cNvSpPr/>
            <p:nvPr/>
          </p:nvSpPr>
          <p:spPr>
            <a:xfrm flipH="1">
              <a:off x="3322312" y="4873271"/>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nvGrpSpPr>
            <p:cNvPr id="14" name="Agrupar 13">
              <a:extLst>
                <a:ext uri="{FF2B5EF4-FFF2-40B4-BE49-F238E27FC236}">
                  <a16:creationId xmlns:a16="http://schemas.microsoft.com/office/drawing/2014/main" id="{E388B426-AA0D-2983-78ED-B5D6401E3650}"/>
                </a:ext>
              </a:extLst>
            </p:cNvPr>
            <p:cNvGrpSpPr/>
            <p:nvPr/>
          </p:nvGrpSpPr>
          <p:grpSpPr>
            <a:xfrm>
              <a:off x="5670908" y="3853080"/>
              <a:ext cx="2803256" cy="1966600"/>
              <a:chOff x="7247795" y="3872346"/>
              <a:chExt cx="3737674" cy="2622134"/>
            </a:xfrm>
          </p:grpSpPr>
          <p:sp>
            <p:nvSpPr>
              <p:cNvPr id="6" name="Seta: Dobrada 5">
                <a:extLst>
                  <a:ext uri="{FF2B5EF4-FFF2-40B4-BE49-F238E27FC236}">
                    <a16:creationId xmlns:a16="http://schemas.microsoft.com/office/drawing/2014/main" id="{22BD090A-F52F-77B4-7D3A-FC3D9D87C7CE}"/>
                  </a:ext>
                </a:extLst>
              </p:cNvPr>
              <p:cNvSpPr/>
              <p:nvPr/>
            </p:nvSpPr>
            <p:spPr>
              <a:xfrm rot="10800000">
                <a:off x="7247795" y="3872346"/>
                <a:ext cx="3737674" cy="2622134"/>
              </a:xfrm>
              <a:prstGeom prst="bentArrow">
                <a:avLst>
                  <a:gd name="adj1" fmla="val 23493"/>
                  <a:gd name="adj2" fmla="val 24678"/>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3" name="CaixaDeTexto 12">
                <a:extLst>
                  <a:ext uri="{FF2B5EF4-FFF2-40B4-BE49-F238E27FC236}">
                    <a16:creationId xmlns:a16="http://schemas.microsoft.com/office/drawing/2014/main" id="{53C531C3-8CEB-273F-73A6-1F8317478CFF}"/>
                  </a:ext>
                </a:extLst>
              </p:cNvPr>
              <p:cNvSpPr txBox="1"/>
              <p:nvPr/>
            </p:nvSpPr>
            <p:spPr>
              <a:xfrm>
                <a:off x="7540620" y="5608546"/>
                <a:ext cx="2973463" cy="400109"/>
              </a:xfrm>
              <a:prstGeom prst="rect">
                <a:avLst/>
              </a:prstGeom>
              <a:noFill/>
            </p:spPr>
            <p:txBody>
              <a:bodyPr wrap="none" rtlCol="0">
                <a:spAutoFit/>
              </a:bodyPr>
              <a:lstStyle/>
              <a:p>
                <a:r>
                  <a:rPr lang="pt-BR" sz="1350" b="1" dirty="0">
                    <a:solidFill>
                      <a:schemeClr val="bg1"/>
                    </a:solidFill>
                    <a:latin typeface="Verdana" panose="020B0604030504040204" pitchFamily="34" charset="0"/>
                    <a:ea typeface="Verdana" panose="020B0604030504040204" pitchFamily="34" charset="0"/>
                  </a:rPr>
                  <a:t>Edição em português</a:t>
                </a:r>
              </a:p>
            </p:txBody>
          </p:sp>
        </p:grpSp>
        <p:grpSp>
          <p:nvGrpSpPr>
            <p:cNvPr id="22" name="Agrupar 21">
              <a:extLst>
                <a:ext uri="{FF2B5EF4-FFF2-40B4-BE49-F238E27FC236}">
                  <a16:creationId xmlns:a16="http://schemas.microsoft.com/office/drawing/2014/main" id="{544B7850-6FE5-EC31-1754-346B399F8264}"/>
                </a:ext>
              </a:extLst>
            </p:cNvPr>
            <p:cNvGrpSpPr/>
            <p:nvPr/>
          </p:nvGrpSpPr>
          <p:grpSpPr>
            <a:xfrm>
              <a:off x="107906" y="80127"/>
              <a:ext cx="8857890" cy="3398730"/>
              <a:chOff x="107906" y="80127"/>
              <a:chExt cx="8857890" cy="3398730"/>
            </a:xfrm>
          </p:grpSpPr>
          <p:pic>
            <p:nvPicPr>
              <p:cNvPr id="8" name="Picture 2" descr="普通道徳並に最高道徳の大綱(廣池千英著) / 古本、中古本、古書籍の通販は「日本の古本屋」 / 日本の古本屋">
                <a:extLst>
                  <a:ext uri="{FF2B5EF4-FFF2-40B4-BE49-F238E27FC236}">
                    <a16:creationId xmlns:a16="http://schemas.microsoft.com/office/drawing/2014/main" id="{7F13D232-854C-7D54-5ACF-D60FFF665E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959136" y="893963"/>
                <a:ext cx="1639032" cy="2276822"/>
              </a:xfrm>
              <a:prstGeom prst="rect">
                <a:avLst/>
              </a:prstGeom>
              <a:ln>
                <a:solidFill>
                  <a:schemeClr val="bg1"/>
                </a:solidFill>
              </a:ln>
              <a:effectLst/>
              <a:extLst>
                <a:ext uri="{909E8E84-426E-40DD-AFC4-6F175D3DCCD1}">
                  <a14:hiddenFill xmlns:a14="http://schemas.microsoft.com/office/drawing/2010/main">
                    <a:solidFill>
                      <a:srgbClr val="FFFFFF"/>
                    </a:solidFill>
                  </a14:hiddenFill>
                </a:ext>
              </a:extLst>
            </p:spPr>
          </p:pic>
          <p:sp>
            <p:nvSpPr>
              <p:cNvPr id="20" name="Seta: para a Direita 19">
                <a:extLst>
                  <a:ext uri="{FF2B5EF4-FFF2-40B4-BE49-F238E27FC236}">
                    <a16:creationId xmlns:a16="http://schemas.microsoft.com/office/drawing/2014/main" id="{9E7B669D-D122-B85C-EF29-D7C41702E757}"/>
                  </a:ext>
                </a:extLst>
              </p:cNvPr>
              <p:cNvSpPr/>
              <p:nvPr/>
            </p:nvSpPr>
            <p:spPr>
              <a:xfrm>
                <a:off x="6863287"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21" name="Seta: para a Direita 20">
                <a:extLst>
                  <a:ext uri="{FF2B5EF4-FFF2-40B4-BE49-F238E27FC236}">
                    <a16:creationId xmlns:a16="http://schemas.microsoft.com/office/drawing/2014/main" id="{8AD571AD-8384-D6FB-8414-26D771F0470E}"/>
                  </a:ext>
                </a:extLst>
              </p:cNvPr>
              <p:cNvSpPr/>
              <p:nvPr/>
            </p:nvSpPr>
            <p:spPr>
              <a:xfrm>
                <a:off x="4687383"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3" name="Imagem 2" descr="Tatuagem de papel&#10;&#10;Descrição gerada automaticamente com confiança baixa">
                <a:extLst>
                  <a:ext uri="{FF2B5EF4-FFF2-40B4-BE49-F238E27FC236}">
                    <a16:creationId xmlns:a16="http://schemas.microsoft.com/office/drawing/2014/main" id="{6D686BA9-57A2-76E2-2BB1-D3BAE4697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598" y="911070"/>
                <a:ext cx="1639031" cy="2313871"/>
              </a:xfrm>
              <a:prstGeom prst="rect">
                <a:avLst/>
              </a:prstGeom>
              <a:ln>
                <a:solidFill>
                  <a:schemeClr val="bg1"/>
                </a:solidFill>
              </a:ln>
              <a:effectLst/>
            </p:spPr>
          </p:pic>
          <p:sp>
            <p:nvSpPr>
              <p:cNvPr id="29" name="CaixaDeTexto 28">
                <a:extLst>
                  <a:ext uri="{FF2B5EF4-FFF2-40B4-BE49-F238E27FC236}">
                    <a16:creationId xmlns:a16="http://schemas.microsoft.com/office/drawing/2014/main" id="{A5A1C147-265B-0D93-BCE8-3105CEA6FAD5}"/>
                  </a:ext>
                </a:extLst>
              </p:cNvPr>
              <p:cNvSpPr txBox="1"/>
              <p:nvPr/>
            </p:nvSpPr>
            <p:spPr>
              <a:xfrm>
                <a:off x="5206679" y="3224941"/>
                <a:ext cx="92845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Nov-1974</a:t>
                </a:r>
              </a:p>
            </p:txBody>
          </p:sp>
          <p:sp>
            <p:nvSpPr>
              <p:cNvPr id="30" name="CaixaDeTexto 29">
                <a:extLst>
                  <a:ext uri="{FF2B5EF4-FFF2-40B4-BE49-F238E27FC236}">
                    <a16:creationId xmlns:a16="http://schemas.microsoft.com/office/drawing/2014/main" id="{39A26D24-6761-91C5-4934-DC727122B251}"/>
                  </a:ext>
                </a:extLst>
              </p:cNvPr>
              <p:cNvSpPr txBox="1"/>
              <p:nvPr/>
            </p:nvSpPr>
            <p:spPr>
              <a:xfrm>
                <a:off x="107906" y="3224941"/>
                <a:ext cx="2523448"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“Tratado...” impresso em 1928</a:t>
                </a:r>
              </a:p>
            </p:txBody>
          </p:sp>
          <p:pic>
            <p:nvPicPr>
              <p:cNvPr id="7" name="Imagem 6" descr="Padrão do plano de fundo&#10;&#10;Descrição gerada automaticamente com confiança média">
                <a:extLst>
                  <a:ext uri="{FF2B5EF4-FFF2-40B4-BE49-F238E27FC236}">
                    <a16:creationId xmlns:a16="http://schemas.microsoft.com/office/drawing/2014/main" id="{607E72DF-D57B-1F9B-D780-AECF6B73E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289" y="896188"/>
                <a:ext cx="1639031" cy="2330340"/>
              </a:xfrm>
              <a:prstGeom prst="rect">
                <a:avLst/>
              </a:prstGeom>
              <a:ln>
                <a:solidFill>
                  <a:schemeClr val="bg1"/>
                </a:solidFill>
              </a:ln>
              <a:effectLst/>
            </p:spPr>
          </p:pic>
          <p:sp>
            <p:nvSpPr>
              <p:cNvPr id="31" name="CaixaDeTexto 30">
                <a:extLst>
                  <a:ext uri="{FF2B5EF4-FFF2-40B4-BE49-F238E27FC236}">
                    <a16:creationId xmlns:a16="http://schemas.microsoft.com/office/drawing/2014/main" id="{A0A24274-D6CF-221A-2BCD-532ECF172949}"/>
                  </a:ext>
                </a:extLst>
              </p:cNvPr>
              <p:cNvSpPr txBox="1"/>
              <p:nvPr/>
            </p:nvSpPr>
            <p:spPr>
              <a:xfrm>
                <a:off x="7619070" y="3224941"/>
                <a:ext cx="90120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Jun-1984</a:t>
                </a:r>
              </a:p>
            </p:txBody>
          </p:sp>
          <p:sp>
            <p:nvSpPr>
              <p:cNvPr id="2" name="CaixaDeTexto 1">
                <a:extLst>
                  <a:ext uri="{FF2B5EF4-FFF2-40B4-BE49-F238E27FC236}">
                    <a16:creationId xmlns:a16="http://schemas.microsoft.com/office/drawing/2014/main" id="{D929D005-6D1D-BFC3-3114-FDA55310A0C4}"/>
                  </a:ext>
                </a:extLst>
              </p:cNvPr>
              <p:cNvSpPr txBox="1"/>
              <p:nvPr/>
            </p:nvSpPr>
            <p:spPr>
              <a:xfrm>
                <a:off x="1173789" y="102840"/>
                <a:ext cx="3416017" cy="738664"/>
              </a:xfrm>
              <a:prstGeom prst="rect">
                <a:avLst/>
              </a:prstGeom>
              <a:solidFill>
                <a:schemeClr val="accent4">
                  <a:lumMod val="20000"/>
                  <a:lumOff val="80000"/>
                </a:schemeClr>
              </a:solidFill>
            </p:spPr>
            <p:txBody>
              <a:bodyPr wrap="square" rtlCol="0">
                <a:spAutoFit/>
              </a:bodyPr>
              <a:lstStyle/>
              <a:p>
                <a:pPr algn="just"/>
                <a:r>
                  <a:rPr lang="pt-BR" sz="1400" dirty="0">
                    <a:latin typeface="Arial Nova Cond Light" panose="020B0306020202020204" pitchFamily="34" charset="0"/>
                    <a:ea typeface="Verdana" pitchFamily="34" charset="0"/>
                    <a:cs typeface="Verdana" pitchFamily="34" charset="0"/>
                  </a:rPr>
                  <a:t>Nas 146 páginas finais do “Tratado...” constam 140 máximas. São em geral textos sintéticos e foram publicadas em livreto avulso, de 1964 e 1974.</a:t>
                </a:r>
              </a:p>
            </p:txBody>
          </p:sp>
          <p:sp>
            <p:nvSpPr>
              <p:cNvPr id="4" name="CaixaDeTexto 3">
                <a:extLst>
                  <a:ext uri="{FF2B5EF4-FFF2-40B4-BE49-F238E27FC236}">
                    <a16:creationId xmlns:a16="http://schemas.microsoft.com/office/drawing/2014/main" id="{1F4A8828-0982-80AF-69D1-D4CB56D18EC7}"/>
                  </a:ext>
                </a:extLst>
              </p:cNvPr>
              <p:cNvSpPr txBox="1"/>
              <p:nvPr/>
            </p:nvSpPr>
            <p:spPr>
              <a:xfrm>
                <a:off x="4805775" y="80127"/>
                <a:ext cx="4160021" cy="738664"/>
              </a:xfrm>
              <a:prstGeom prst="rect">
                <a:avLst/>
              </a:prstGeom>
              <a:solidFill>
                <a:schemeClr val="accent4">
                  <a:lumMod val="20000"/>
                  <a:lumOff val="80000"/>
                </a:schemeClr>
              </a:solidFill>
            </p:spPr>
            <p:txBody>
              <a:bodyPr wrap="square" rtlCol="0">
                <a:spAutoFit/>
              </a:bodyPr>
              <a:lstStyle>
                <a:defPPr>
                  <a:defRPr lang="pt-BR"/>
                </a:defPPr>
                <a:lvl1pPr>
                  <a:defRPr sz="1400" b="1">
                    <a:latin typeface="Verdana" pitchFamily="34" charset="0"/>
                    <a:ea typeface="Verdana" pitchFamily="34" charset="0"/>
                    <a:cs typeface="Verdana" pitchFamily="34" charset="0"/>
                  </a:defRPr>
                </a:lvl1pPr>
              </a:lstStyle>
              <a:p>
                <a:pPr algn="just"/>
                <a:r>
                  <a:rPr lang="pt-BR" b="0" dirty="0">
                    <a:latin typeface="Arial Nova Cond Light" panose="020B0306020202020204" pitchFamily="34" charset="0"/>
                  </a:rPr>
                  <a:t>Do texto de 1974 foram selecionadas 65 máximas e complementadas, numa linguagem atual, de 2 a 3 páginas por máxima  </a:t>
                </a:r>
                <a:r>
                  <a:rPr lang="pt-BR" b="0" dirty="0">
                    <a:latin typeface="Arial Nova Cond Light" panose="020B0306020202020204" pitchFamily="34" charset="0"/>
                    <a:sym typeface="Wingdings" panose="05000000000000000000" pitchFamily="2" charset="2"/>
                  </a:rPr>
                  <a:t>  1984</a:t>
                </a:r>
                <a:endParaRPr lang="pt-BR" b="0" dirty="0">
                  <a:latin typeface="Arial Nova Cond Light" panose="020B0306020202020204" pitchFamily="34" charset="0"/>
                </a:endParaRPr>
              </a:p>
            </p:txBody>
          </p:sp>
          <p:sp>
            <p:nvSpPr>
              <p:cNvPr id="9" name="CaixaDeTexto 8">
                <a:extLst>
                  <a:ext uri="{FF2B5EF4-FFF2-40B4-BE49-F238E27FC236}">
                    <a16:creationId xmlns:a16="http://schemas.microsoft.com/office/drawing/2014/main" id="{6E9059D8-FF65-536B-C3EE-F69C21B7ACEC}"/>
                  </a:ext>
                </a:extLst>
              </p:cNvPr>
              <p:cNvSpPr txBox="1"/>
              <p:nvPr/>
            </p:nvSpPr>
            <p:spPr>
              <a:xfrm>
                <a:off x="3322312" y="3224941"/>
                <a:ext cx="88517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abr-1964</a:t>
                </a:r>
              </a:p>
            </p:txBody>
          </p:sp>
          <p:pic>
            <p:nvPicPr>
              <p:cNvPr id="16" name="Imagem 15" descr="Uma imagem contendo mesa, livro, comida&#10;&#10;Descrição gerada automaticamente">
                <a:extLst>
                  <a:ext uri="{FF2B5EF4-FFF2-40B4-BE49-F238E27FC236}">
                    <a16:creationId xmlns:a16="http://schemas.microsoft.com/office/drawing/2014/main" id="{6B17FB89-4CCE-2777-8660-97A846C82DBB}"/>
                  </a:ext>
                </a:extLst>
              </p:cNvPr>
              <p:cNvPicPr>
                <a:picLocks noChangeAspect="1"/>
              </p:cNvPicPr>
              <p:nvPr/>
            </p:nvPicPr>
            <p:blipFill rotWithShape="1">
              <a:blip r:embed="rId8">
                <a:extLst>
                  <a:ext uri="{28A0092B-C50C-407E-A947-70E740481C1C}">
                    <a14:useLocalDpi xmlns:a14="http://schemas.microsoft.com/office/drawing/2010/main" val="0"/>
                  </a:ext>
                </a:extLst>
              </a:blip>
              <a:srcRect l="26348" t="9890" r="27627" b="10205"/>
              <a:stretch/>
            </p:blipFill>
            <p:spPr>
              <a:xfrm>
                <a:off x="163770" y="851684"/>
                <a:ext cx="2340570" cy="2285753"/>
              </a:xfrm>
              <a:prstGeom prst="rect">
                <a:avLst/>
              </a:prstGeom>
              <a:ln>
                <a:solidFill>
                  <a:schemeClr val="bg1"/>
                </a:solidFill>
              </a:ln>
              <a:effectLst/>
            </p:spPr>
          </p:pic>
          <p:sp>
            <p:nvSpPr>
              <p:cNvPr id="18" name="Seta: Dobrada 17">
                <a:extLst>
                  <a:ext uri="{FF2B5EF4-FFF2-40B4-BE49-F238E27FC236}">
                    <a16:creationId xmlns:a16="http://schemas.microsoft.com/office/drawing/2014/main" id="{F07A99EA-45FD-B6E2-5F0F-FF50E960279D}"/>
                  </a:ext>
                </a:extLst>
              </p:cNvPr>
              <p:cNvSpPr/>
              <p:nvPr/>
            </p:nvSpPr>
            <p:spPr>
              <a:xfrm>
                <a:off x="593387" y="321013"/>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9" name="Seta: Dobrada 18">
                <a:extLst>
                  <a:ext uri="{FF2B5EF4-FFF2-40B4-BE49-F238E27FC236}">
                    <a16:creationId xmlns:a16="http://schemas.microsoft.com/office/drawing/2014/main" id="{045A69D7-261E-80EE-1705-33CDAD7DDD65}"/>
                  </a:ext>
                </a:extLst>
              </p:cNvPr>
              <p:cNvSpPr/>
              <p:nvPr/>
            </p:nvSpPr>
            <p:spPr>
              <a:xfrm flipV="1">
                <a:off x="2528706" y="929008"/>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grpSp>
    </p:spTree>
    <p:extLst>
      <p:ext uri="{BB962C8B-B14F-4D97-AF65-F5344CB8AC3E}">
        <p14:creationId xmlns:p14="http://schemas.microsoft.com/office/powerpoint/2010/main" val="401620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536881"/>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n</a:t>
            </a:r>
            <a:r>
              <a:rPr lang="pt-BR" sz="4000" b="1" baseline="30000" dirty="0">
                <a:latin typeface="Arial" panose="020B0604020202020204" pitchFamily="34" charset="0"/>
                <a:cs typeface="Arial" panose="020B0604020202020204" pitchFamily="34" charset="0"/>
              </a:rPr>
              <a:t>o</a:t>
            </a:r>
            <a:r>
              <a:rPr lang="pt-BR" sz="4000" b="1" dirty="0">
                <a:latin typeface="Arial" panose="020B0604020202020204" pitchFamily="34" charset="0"/>
                <a:cs typeface="Arial" panose="020B0604020202020204" pitchFamily="34" charset="0"/>
              </a:rPr>
              <a:t>  36</a:t>
            </a:r>
          </a:p>
        </p:txBody>
      </p:sp>
      <p:sp>
        <p:nvSpPr>
          <p:cNvPr id="7" name="CaixaDeTexto 6">
            <a:extLst>
              <a:ext uri="{FF2B5EF4-FFF2-40B4-BE49-F238E27FC236}">
                <a16:creationId xmlns:a16="http://schemas.microsoft.com/office/drawing/2014/main" id="{617E9007-4B41-C3AF-C246-07AC702CA937}"/>
              </a:ext>
            </a:extLst>
          </p:cNvPr>
          <p:cNvSpPr txBox="1"/>
          <p:nvPr/>
        </p:nvSpPr>
        <p:spPr>
          <a:xfrm>
            <a:off x="450274" y="4359533"/>
            <a:ext cx="8071155" cy="830997"/>
          </a:xfrm>
          <a:prstGeom prst="rect">
            <a:avLst/>
          </a:prstGeom>
          <a:solidFill>
            <a:schemeClr val="accent4">
              <a:lumMod val="20000"/>
              <a:lumOff val="80000"/>
            </a:schemeClr>
          </a:solidFill>
        </p:spPr>
        <p:txBody>
          <a:bodyPr wrap="square">
            <a:spAutoFit/>
          </a:bodyPr>
          <a:lstStyle/>
          <a:p>
            <a:endParaRPr lang="pt-BR" altLang="ja-JP" sz="1600" b="1" dirty="0">
              <a:effectLst/>
              <a:latin typeface="Verdana" panose="020B0604030504040204" pitchFamily="34" charset="0"/>
              <a:ea typeface="Meiryo" panose="020B0604030504040204" pitchFamily="34" charset="-128"/>
              <a:cs typeface="Meiryo" panose="020B0604030504040204" pitchFamily="34" charset="-128"/>
            </a:endParaRPr>
          </a:p>
          <a:p>
            <a:pPr algn="ctr"/>
            <a:r>
              <a:rPr lang="ja-JP" altLang="pt-BR" sz="3200" b="1" dirty="0">
                <a:effectLst/>
                <a:latin typeface="Verdana" panose="020B0604030504040204" pitchFamily="34" charset="0"/>
                <a:ea typeface="Meiryo" panose="020B0604030504040204" pitchFamily="34" charset="-128"/>
                <a:cs typeface="Meiryo" panose="020B0604030504040204" pitchFamily="34" charset="-128"/>
              </a:rPr>
              <a:t>人間を尊重すれども物質を軽んぜず</a:t>
            </a:r>
            <a:endParaRPr lang="pt-BR" sz="1200" dirty="0"/>
          </a:p>
        </p:txBody>
      </p:sp>
      <p:sp>
        <p:nvSpPr>
          <p:cNvPr id="16" name="CaixaDeTexto 15">
            <a:extLst>
              <a:ext uri="{FF2B5EF4-FFF2-40B4-BE49-F238E27FC236}">
                <a16:creationId xmlns:a16="http://schemas.microsoft.com/office/drawing/2014/main" id="{B076F212-C67F-83E0-D444-3246048C05D9}"/>
              </a:ext>
            </a:extLst>
          </p:cNvPr>
          <p:cNvSpPr txBox="1"/>
          <p:nvPr/>
        </p:nvSpPr>
        <p:spPr>
          <a:xfrm>
            <a:off x="450274" y="2736502"/>
            <a:ext cx="8395854" cy="954107"/>
          </a:xfrm>
          <a:prstGeom prst="rect">
            <a:avLst/>
          </a:prstGeom>
          <a:noFill/>
        </p:spPr>
        <p:txBody>
          <a:bodyPr wrap="square">
            <a:spAutoFit/>
          </a:bodyPr>
          <a:lstStyle/>
          <a:p>
            <a:r>
              <a:rPr lang="pt-BR" sz="2800" b="1" dirty="0">
                <a:effectLst/>
                <a:latin typeface="Verdana" panose="020B0604030504040204" pitchFamily="34" charset="0"/>
                <a:ea typeface="MS Mincho" panose="02020609040205080304" pitchFamily="49" charset="-128"/>
                <a:cs typeface="Meiryo" panose="020B0604030504040204" pitchFamily="34" charset="-128"/>
              </a:rPr>
              <a:t> Respeitar o ser humano sem desprezar a matéria</a:t>
            </a:r>
            <a:endParaRPr lang="pt-BR" sz="2800" dirty="0"/>
          </a:p>
        </p:txBody>
      </p:sp>
      <p:sp>
        <p:nvSpPr>
          <p:cNvPr id="2" name="CaixaDeTexto 1">
            <a:extLst>
              <a:ext uri="{FF2B5EF4-FFF2-40B4-BE49-F238E27FC236}">
                <a16:creationId xmlns:a16="http://schemas.microsoft.com/office/drawing/2014/main" id="{CB599447-1679-1D29-78A6-22E07C764DFA}"/>
              </a:ext>
            </a:extLst>
          </p:cNvPr>
          <p:cNvSpPr txBox="1"/>
          <p:nvPr/>
        </p:nvSpPr>
        <p:spPr>
          <a:xfrm>
            <a:off x="223735" y="5859454"/>
            <a:ext cx="8395853" cy="461665"/>
          </a:xfrm>
          <a:prstGeom prst="rect">
            <a:avLst/>
          </a:prstGeom>
          <a:noFill/>
        </p:spPr>
        <p:txBody>
          <a:bodyPr wrap="square">
            <a:spAutoFit/>
          </a:bodyPr>
          <a:lstStyle/>
          <a:p>
            <a:pPr algn="ctr"/>
            <a:r>
              <a:rPr lang="pl-PL" sz="2400" i="1" dirty="0">
                <a:effectLst/>
                <a:latin typeface="Souvenir Lt BT" panose="02080503040505020303" pitchFamily="18" charset="0"/>
                <a:ea typeface="MS Mincho" panose="02020609040205080304" pitchFamily="49" charset="-128"/>
                <a:cs typeface="Meiryo" panose="020B0604030504040204" pitchFamily="34" charset="-128"/>
              </a:rPr>
              <a:t>Nin Guen Wo Sontyou Suredomo Busshitsu Wo Karonzezu</a:t>
            </a:r>
            <a:endParaRPr lang="pt-BR" sz="2400" i="1" dirty="0">
              <a:latin typeface="Souvenir Lt BT" panose="02080503040505020303" pitchFamily="18" charset="0"/>
            </a:endParaRPr>
          </a:p>
        </p:txBody>
      </p:sp>
    </p:spTree>
    <p:extLst>
      <p:ext uri="{BB962C8B-B14F-4D97-AF65-F5344CB8AC3E}">
        <p14:creationId xmlns:p14="http://schemas.microsoft.com/office/powerpoint/2010/main" val="156801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09CC929-0B78-B2B9-30A6-0E9603D7039C}"/>
              </a:ext>
            </a:extLst>
          </p:cNvPr>
          <p:cNvSpPr txBox="1"/>
          <p:nvPr/>
        </p:nvSpPr>
        <p:spPr>
          <a:xfrm>
            <a:off x="114299" y="39604"/>
            <a:ext cx="8886825" cy="646331"/>
          </a:xfrm>
          <a:prstGeom prst="rect">
            <a:avLst/>
          </a:prstGeom>
          <a:noFill/>
        </p:spPr>
        <p:txBody>
          <a:bodyPr wrap="square">
            <a:spAutoFit/>
          </a:bodyPr>
          <a:lstStyle/>
          <a:p>
            <a:pPr marL="342900" indent="-342900">
              <a:buAutoNum type="arabicPeriod"/>
            </a:pP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36 no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9</a:t>
            </a:r>
          </a:p>
          <a:p>
            <a:r>
              <a:rPr lang="pt-BR" b="1" dirty="0">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redação original de 1926</a:t>
            </a:r>
            <a:r>
              <a:rPr lang="pt-BR" sz="1800" dirty="0">
                <a:effectLs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5" name="CaixaDeTexto 4">
            <a:extLst>
              <a:ext uri="{FF2B5EF4-FFF2-40B4-BE49-F238E27FC236}">
                <a16:creationId xmlns:a16="http://schemas.microsoft.com/office/drawing/2014/main" id="{865B33D2-02BF-86B4-0B2B-EC7833293797}"/>
              </a:ext>
            </a:extLst>
          </p:cNvPr>
          <p:cNvSpPr txBox="1"/>
          <p:nvPr/>
        </p:nvSpPr>
        <p:spPr>
          <a:xfrm>
            <a:off x="142876" y="685935"/>
            <a:ext cx="6604000" cy="369332"/>
          </a:xfrm>
          <a:prstGeom prst="rect">
            <a:avLst/>
          </a:prstGeom>
          <a:noFill/>
        </p:spPr>
        <p:txBody>
          <a:bodyPr wrap="square">
            <a:spAutoFit/>
          </a:bodyPr>
          <a:lstStyle/>
          <a:p>
            <a:r>
              <a:rPr lang="pt-BR" sz="1800" b="1" dirty="0">
                <a:effectLst/>
                <a:latin typeface="Verdana" panose="020B0604030504040204" pitchFamily="34" charset="0"/>
                <a:ea typeface="Meiryo" panose="020B0604030504040204" pitchFamily="34" charset="-128"/>
                <a:cs typeface="Meiryo" panose="020B0604030504040204" pitchFamily="34" charset="-128"/>
              </a:rPr>
              <a:t>Respeitar o ser humano sem desprezar a matéria</a:t>
            </a:r>
            <a:r>
              <a:rPr lang="pt-BR" sz="1800" dirty="0">
                <a:effectLst/>
                <a:latin typeface="Verdana" panose="020B0604030504040204" pitchFamily="34" charset="0"/>
                <a:ea typeface="Meiryo" panose="020B0604030504040204" pitchFamily="34" charset="-128"/>
                <a:cs typeface="Meiryo" panose="020B0604030504040204" pitchFamily="34" charset="-128"/>
              </a:rPr>
              <a:t> </a:t>
            </a:r>
            <a:endParaRPr lang="pt-BR" dirty="0"/>
          </a:p>
        </p:txBody>
      </p:sp>
      <p:sp>
        <p:nvSpPr>
          <p:cNvPr id="7" name="CaixaDeTexto 6">
            <a:extLst>
              <a:ext uri="{FF2B5EF4-FFF2-40B4-BE49-F238E27FC236}">
                <a16:creationId xmlns:a16="http://schemas.microsoft.com/office/drawing/2014/main" id="{6C454300-6C21-5D7C-43C2-091BFFBF35D3}"/>
              </a:ext>
            </a:extLst>
          </p:cNvPr>
          <p:cNvSpPr txBox="1"/>
          <p:nvPr/>
        </p:nvSpPr>
        <p:spPr>
          <a:xfrm>
            <a:off x="114299" y="1221714"/>
            <a:ext cx="8763001" cy="5085431"/>
          </a:xfrm>
          <a:prstGeom prst="rect">
            <a:avLst/>
          </a:prstGeom>
          <a:noFill/>
        </p:spPr>
        <p:txBody>
          <a:bodyPr wrap="square">
            <a:spAutoFit/>
          </a:bodyPr>
          <a:lstStyle/>
          <a:p>
            <a:pPr algn="just" fontAlgn="base">
              <a:lnSpc>
                <a:spcPts val="2800"/>
              </a:lnSpc>
              <a:spcBef>
                <a:spcPts val="600"/>
              </a:spcBef>
            </a:pPr>
            <a:r>
              <a:rPr lang="pt-BR" sz="2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Há muitas vozes contrárias ao imperialismo e o capitalismo por supervalorizarem as coisas materiais e menosprezarem o ser humano. Os críticos dizem que estes “ismos” menosprezam a liberdade, a saúde e a vida dos cidadãos e dos trabalhadores, sacrificando-as para atender aos interesses de uma determinada classe. Por outro lado, em teoria, as doutrinas baseadas na democracia dizem que valorizam os seres humanos e, para assegurar a liberdade, a saúde e a vida dos cidadãos e dos trabalhadores, estes “ismos” afirmam que proporcionam várias políticas como: Tentam alterar os sistemas políticos; apelam a revisões da lei; planejam a ruptura das classes sociais; reivindicam redução de horas de trabalho; ou </a:t>
            </a:r>
            <a:r>
              <a:rPr lang="pt-BR" sz="2100"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estabelecem restrições ao </a:t>
            </a:r>
            <a:r>
              <a:rPr lang="pt-BR" sz="2100" i="1"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status</a:t>
            </a:r>
            <a:r>
              <a:rPr lang="pt-BR" sz="2100"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dos trabalhadores</a:t>
            </a:r>
            <a:r>
              <a:rPr lang="pt-BR" sz="2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100" dirty="0">
                <a:solidFill>
                  <a:srgbClr val="FF0000"/>
                </a:solidFill>
                <a:latin typeface="Verdana" panose="020B0604030504040204" pitchFamily="34" charset="0"/>
                <a:ea typeface="Meiryo" panose="020B0604030504040204" pitchFamily="34" charset="-128"/>
                <a:cs typeface="Meiryo" panose="020B0604030504040204" pitchFamily="34" charset="-128"/>
              </a:rPr>
              <a:t>    </a:t>
            </a:r>
            <a:r>
              <a:rPr lang="pt-BR" sz="21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(NT: não entendi o trecho sublinhado…). </a:t>
            </a:r>
          </a:p>
        </p:txBody>
      </p:sp>
      <p:sp>
        <p:nvSpPr>
          <p:cNvPr id="8" name="CaixaDeTexto 7">
            <a:extLst>
              <a:ext uri="{FF2B5EF4-FFF2-40B4-BE49-F238E27FC236}">
                <a16:creationId xmlns:a16="http://schemas.microsoft.com/office/drawing/2014/main" id="{313B200B-9504-6195-5804-5BF4AF7AA6FF}"/>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86071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4CA834D-20EE-9C6D-CC8F-DE9B419BAFFF}"/>
              </a:ext>
            </a:extLst>
          </p:cNvPr>
          <p:cNvSpPr txBox="1"/>
          <p:nvPr/>
        </p:nvSpPr>
        <p:spPr>
          <a:xfrm>
            <a:off x="285750" y="833735"/>
            <a:ext cx="8572500" cy="3539430"/>
          </a:xfrm>
          <a:prstGeom prst="rect">
            <a:avLst/>
          </a:prstGeom>
          <a:solidFill>
            <a:schemeClr val="accent4">
              <a:lumMod val="20000"/>
              <a:lumOff val="80000"/>
            </a:schemeClr>
          </a:solidFill>
        </p:spPr>
        <p:txBody>
          <a:bodyPr wrap="square">
            <a:spAutoFit/>
          </a:bodyPr>
          <a:lstStyle/>
          <a:p>
            <a:pPr algn="just">
              <a:spcAft>
                <a:spcPts val="2400"/>
              </a:spcAft>
            </a:pPr>
            <a:r>
              <a:rPr lang="pt-BR" altLang="ja-JP" sz="1800" dirty="0">
                <a:effectLst/>
                <a:ea typeface="Meiryo" panose="020B0604030504040204" pitchFamily="34" charset="-128"/>
                <a:cs typeface="Meiryo" panose="020B0604030504040204" pitchFamily="34" charset="-128"/>
              </a:rPr>
              <a:t>... </a:t>
            </a:r>
            <a:r>
              <a:rPr lang="ja-JP" sz="1800" dirty="0">
                <a:effectLst/>
                <a:ea typeface="Meiryo" panose="020B0604030504040204" pitchFamily="34" charset="-128"/>
                <a:cs typeface="Meiryo" panose="020B0604030504040204" pitchFamily="34" charset="-128"/>
              </a:rPr>
              <a:t>あるいは労働時間の短縮を要求し、あるいは</a:t>
            </a:r>
            <a:r>
              <a:rPr lang="ja-JP" sz="1800" u="sng" dirty="0">
                <a:effectLst/>
                <a:ea typeface="Meiryo" panose="020B0604030504040204" pitchFamily="34" charset="-128"/>
                <a:cs typeface="Meiryo" panose="020B0604030504040204" pitchFamily="34" charset="-128"/>
              </a:rPr>
              <a:t>労働者の身分に制限を加うる</a:t>
            </a:r>
            <a:r>
              <a:rPr lang="ja-JP" sz="1800" dirty="0">
                <a:effectLst/>
                <a:ea typeface="Meiryo" panose="020B0604030504040204" pitchFamily="34" charset="-128"/>
                <a:cs typeface="Meiryo" panose="020B0604030504040204" pitchFamily="34" charset="-128"/>
              </a:rPr>
              <a:t>等</a:t>
            </a:r>
            <a:r>
              <a:rPr lang="pt-BR" altLang="ja-JP" sz="1800" dirty="0">
                <a:effectLst/>
                <a:ea typeface="Meiryo" panose="020B0604030504040204" pitchFamily="34" charset="-128"/>
                <a:cs typeface="Meiryo" panose="020B0604030504040204" pitchFamily="34" charset="-128"/>
              </a:rPr>
              <a:t>...</a:t>
            </a:r>
          </a:p>
          <a:p>
            <a:pPr algn="just">
              <a:spcAft>
                <a:spcPts val="2400"/>
              </a:spcAft>
            </a:pPr>
            <a:endParaRPr lang="en-US" sz="1800" dirty="0">
              <a:effectLst/>
              <a:latin typeface="Verdana" panose="020B0604030504040204" pitchFamily="34" charset="0"/>
              <a:ea typeface="Meiryo" panose="020B0604030504040204" pitchFamily="34" charset="-128"/>
              <a:cs typeface="Meiryo" panose="020B0604030504040204" pitchFamily="34" charset="-128"/>
            </a:endParaRPr>
          </a:p>
          <a:p>
            <a:pPr algn="just">
              <a:spcAft>
                <a:spcPts val="2400"/>
              </a:spcAft>
            </a:pPr>
            <a:r>
              <a:rPr lang="en-US" sz="1800" dirty="0">
                <a:effectLst/>
                <a:latin typeface="Verdana" panose="020B0604030504040204" pitchFamily="34" charset="0"/>
                <a:ea typeface="Meiryo" panose="020B0604030504040204" pitchFamily="34" charset="-128"/>
                <a:cs typeface="Meiryo" panose="020B0604030504040204" pitchFamily="34" charset="-128"/>
              </a:rPr>
              <a:t>… </a:t>
            </a:r>
            <a:r>
              <a:rPr lang="en-US" sz="1800" b="1" dirty="0">
                <a:effectLst/>
                <a:latin typeface="Verdana" panose="020B0604030504040204" pitchFamily="34" charset="0"/>
                <a:ea typeface="Meiryo" panose="020B0604030504040204" pitchFamily="34" charset="-128"/>
                <a:cs typeface="Meiryo" panose="020B0604030504040204" pitchFamily="34" charset="-128"/>
              </a:rPr>
              <a:t>request the shortening of </a:t>
            </a:r>
            <a:r>
              <a:rPr lang="en-US" sz="1800" b="1" dirty="0" err="1">
                <a:effectLst/>
                <a:latin typeface="Verdana" panose="020B0604030504040204" pitchFamily="34" charset="0"/>
                <a:ea typeface="Meiryo" panose="020B0604030504040204" pitchFamily="34" charset="-128"/>
                <a:cs typeface="Meiryo" panose="020B0604030504040204" pitchFamily="34" charset="-128"/>
              </a:rPr>
              <a:t>labour</a:t>
            </a:r>
            <a:r>
              <a:rPr lang="en-US" sz="1800" b="1" dirty="0">
                <a:effectLst/>
                <a:latin typeface="Verdana" panose="020B0604030504040204" pitchFamily="34" charset="0"/>
                <a:ea typeface="Meiryo" panose="020B0604030504040204" pitchFamily="34" charset="-128"/>
                <a:cs typeface="Meiryo" panose="020B0604030504040204" pitchFamily="34" charset="-128"/>
              </a:rPr>
              <a:t> hours, or </a:t>
            </a:r>
            <a:r>
              <a:rPr lang="en-US" sz="1800" b="1" u="sng" dirty="0">
                <a:effectLst/>
                <a:latin typeface="Verdana" panose="020B0604030504040204" pitchFamily="34" charset="0"/>
                <a:ea typeface="Meiryo" panose="020B0604030504040204" pitchFamily="34" charset="-128"/>
                <a:cs typeface="Meiryo" panose="020B0604030504040204" pitchFamily="34" charset="-128"/>
              </a:rPr>
              <a:t>set restrictions on the </a:t>
            </a:r>
            <a:r>
              <a:rPr lang="en-US" sz="1800" b="1" u="sng" dirty="0" err="1">
                <a:effectLst/>
                <a:latin typeface="Verdana" panose="020B0604030504040204" pitchFamily="34" charset="0"/>
                <a:ea typeface="Meiryo" panose="020B0604030504040204" pitchFamily="34" charset="-128"/>
                <a:cs typeface="Meiryo" panose="020B0604030504040204" pitchFamily="34" charset="-128"/>
              </a:rPr>
              <a:t>labourers’</a:t>
            </a:r>
            <a:r>
              <a:rPr lang="en-US" sz="1800" b="1" u="sng" dirty="0">
                <a:effectLst/>
                <a:latin typeface="Verdana" panose="020B0604030504040204" pitchFamily="34" charset="0"/>
                <a:ea typeface="Meiryo" panose="020B0604030504040204" pitchFamily="34" charset="-128"/>
                <a:cs typeface="Meiryo" panose="020B0604030504040204" pitchFamily="34" charset="-128"/>
              </a:rPr>
              <a:t> status</a:t>
            </a:r>
            <a:r>
              <a:rPr lang="en-US" sz="1800" dirty="0">
                <a:effectLst/>
                <a:latin typeface="Verdana" panose="020B0604030504040204" pitchFamily="34" charset="0"/>
                <a:ea typeface="Meiryo" panose="020B0604030504040204" pitchFamily="34" charset="-128"/>
                <a:cs typeface="Meiryo" panose="020B0604030504040204" pitchFamily="34" charset="-128"/>
              </a:rPr>
              <a:t>.</a:t>
            </a:r>
          </a:p>
          <a:p>
            <a:pPr algn="just">
              <a:spcAft>
                <a:spcPts val="2400"/>
              </a:spcAft>
            </a:pPr>
            <a:endParaRPr lang="en-US" sz="1800" dirty="0">
              <a:effectLst/>
              <a:latin typeface="Verdana" panose="020B0604030504040204" pitchFamily="34" charset="0"/>
              <a:ea typeface="Meiryo" panose="020B0604030504040204" pitchFamily="34" charset="-128"/>
              <a:cs typeface="Meiryo" panose="020B0604030504040204" pitchFamily="34" charset="-128"/>
            </a:endParaRPr>
          </a:p>
          <a:p>
            <a:pPr algn="just"/>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reivindicam redução de horas de trabalho; ou </a:t>
            </a:r>
            <a:r>
              <a:rPr lang="pt-BR" sz="1800" b="1"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estabelecem restrições ao </a:t>
            </a:r>
            <a:r>
              <a:rPr lang="pt-BR" sz="1800" b="1" i="1"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status</a:t>
            </a:r>
            <a:r>
              <a:rPr lang="pt-BR" sz="1800" b="1"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dos trabalhadores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p>
          <a:p>
            <a:pPr algn="just">
              <a:spcAft>
                <a:spcPts val="2400"/>
              </a:spcAft>
            </a:pPr>
            <a:endParaRPr lang="pt-BR" dirty="0"/>
          </a:p>
        </p:txBody>
      </p:sp>
      <p:sp>
        <p:nvSpPr>
          <p:cNvPr id="5" name="CaixaDeTexto 4">
            <a:extLst>
              <a:ext uri="{FF2B5EF4-FFF2-40B4-BE49-F238E27FC236}">
                <a16:creationId xmlns:a16="http://schemas.microsoft.com/office/drawing/2014/main" id="{B9C72916-F13F-CA52-6EEC-CAC5FC4F0E91}"/>
              </a:ext>
            </a:extLst>
          </p:cNvPr>
          <p:cNvSpPr txBox="1"/>
          <p:nvPr/>
        </p:nvSpPr>
        <p:spPr>
          <a:xfrm>
            <a:off x="695326" y="124510"/>
            <a:ext cx="7362824" cy="400110"/>
          </a:xfrm>
          <a:prstGeom prst="rect">
            <a:avLst/>
          </a:prstGeom>
          <a:solidFill>
            <a:schemeClr val="accent4">
              <a:lumMod val="20000"/>
              <a:lumOff val="80000"/>
            </a:schemeClr>
          </a:solidFill>
        </p:spPr>
        <p:txBody>
          <a:bodyPr wrap="square">
            <a:spAutoFit/>
          </a:bodyPr>
          <a:lstStyle/>
          <a:p>
            <a:pPr algn="ctr"/>
            <a:r>
              <a:rPr lang="pt-BR" sz="20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(NT: não entendi o trecho sublinhado…). </a:t>
            </a:r>
            <a:endParaRPr lang="pt-BR" sz="2000" b="1" dirty="0"/>
          </a:p>
        </p:txBody>
      </p:sp>
      <p:sp>
        <p:nvSpPr>
          <p:cNvPr id="7" name="CaixaDeTexto 6">
            <a:extLst>
              <a:ext uri="{FF2B5EF4-FFF2-40B4-BE49-F238E27FC236}">
                <a16:creationId xmlns:a16="http://schemas.microsoft.com/office/drawing/2014/main" id="{52BA991E-592A-6D62-84E9-818EE44EC2CC}"/>
              </a:ext>
            </a:extLst>
          </p:cNvPr>
          <p:cNvSpPr txBox="1"/>
          <p:nvPr/>
        </p:nvSpPr>
        <p:spPr>
          <a:xfrm>
            <a:off x="114300" y="5087540"/>
            <a:ext cx="8882061" cy="1384995"/>
          </a:xfrm>
          <a:prstGeom prst="rect">
            <a:avLst/>
          </a:prstGeom>
          <a:noFill/>
        </p:spPr>
        <p:txBody>
          <a:bodyPr wrap="square">
            <a:spAutoFit/>
          </a:bodyPr>
          <a:lstStyle/>
          <a:p>
            <a:pPr algn="just"/>
            <a:r>
              <a:rPr lang="pt-BR" sz="2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 entanto, quando se observa as ações reais há críticas de que, no final, elas </a:t>
            </a:r>
            <a:r>
              <a:rPr lang="pt-BR" sz="2100" dirty="0">
                <a:latin typeface="Verdana" panose="020B0604030504040204" pitchFamily="34" charset="0"/>
                <a:ea typeface="Meiryo" panose="020B0604030504040204" pitchFamily="34" charset="-128"/>
              </a:rPr>
              <a:t>estão</a:t>
            </a:r>
            <a:r>
              <a:rPr lang="pt-BR" sz="2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simplesmente limitando a vida, a propriedade e a liberdade de outras classes, sacrificando-as em benefício da sua própria classe. </a:t>
            </a:r>
          </a:p>
        </p:txBody>
      </p:sp>
    </p:spTree>
    <p:extLst>
      <p:ext uri="{BB962C8B-B14F-4D97-AF65-F5344CB8AC3E}">
        <p14:creationId xmlns:p14="http://schemas.microsoft.com/office/powerpoint/2010/main" val="249803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59A09CC-31E1-CEB0-D1DB-5DDAA7A693BF}"/>
              </a:ext>
            </a:extLst>
          </p:cNvPr>
          <p:cNvSpPr txBox="1"/>
          <p:nvPr/>
        </p:nvSpPr>
        <p:spPr>
          <a:xfrm>
            <a:off x="108000" y="76200"/>
            <a:ext cx="8928000" cy="6620082"/>
          </a:xfrm>
          <a:prstGeom prst="rect">
            <a:avLst/>
          </a:prstGeom>
          <a:noFill/>
        </p:spPr>
        <p:txBody>
          <a:bodyPr wrap="square">
            <a:spAutoFit/>
          </a:bodyPr>
          <a:lstStyle/>
          <a:p>
            <a:pPr algn="just">
              <a:lnSpc>
                <a:spcPts val="2700"/>
              </a:lnSpc>
            </a:pPr>
            <a:r>
              <a:rPr lang="pt-BR" sz="2100" dirty="0">
                <a:effectLst/>
                <a:latin typeface="Verdana" panose="020B0604030504040204" pitchFamily="34" charset="0"/>
                <a:ea typeface="Meiryo" panose="020B0604030504040204" pitchFamily="34" charset="-128"/>
                <a:cs typeface="Meiryo" panose="020B0604030504040204" pitchFamily="34" charset="-128"/>
              </a:rPr>
              <a:t>Do ponto de vista da moralidade suprema, estas críticas do passado contra as duas correntes de pensamento são consideradas certeiras. Todos os sistemas de organização social que não se baseiam na moralidade são basicamente materialistas, por mais que tenham sido reformulados quanto ao seu formato, conteúdo e essência, pois estas reformas apenas transferem os interesses de uma classe para outra. Do ponto de vista imparcial de um terceiro, portanto, ambas as correntes de pensamento são igualmente manifestações de preferências pelas coisas materiais. Por isso, somente os ensinamentos dos grandes mestres – baseados na vontade divina – são realmente os que consideram o verdadeiro respeito ao ser humano. Os grandes mestres ensinam às pessoas de todas as classes, que cada um pode assimilar plenamente a vontade divina, construir a sua personalidade, e assim alcançar a sua própria liberdade, saúde, longevidade e felicidade. Por isso, todos os planejamentos do mundo inteiro deveriam ser implementados com base na moralidade suprema aqui apresentada.</a:t>
            </a:r>
          </a:p>
          <a:p>
            <a:pPr algn="r">
              <a:lnSpc>
                <a:spcPts val="2700"/>
              </a:lnSpc>
            </a:pPr>
            <a:r>
              <a:rPr lang="pt-BR" sz="2100" dirty="0">
                <a:effectLst/>
                <a:latin typeface="Verdana" panose="020B0604030504040204" pitchFamily="34" charset="0"/>
                <a:ea typeface="Meiryo" panose="020B0604030504040204" pitchFamily="34" charset="-128"/>
                <a:cs typeface="Meiryo" panose="020B0604030504040204" pitchFamily="34" charset="-128"/>
              </a:rPr>
              <a:t>  </a:t>
            </a:r>
            <a:r>
              <a:rPr lang="pt-BR" sz="1100" dirty="0">
                <a:effectLst/>
                <a:latin typeface="Verdana" panose="020B0604030504040204" pitchFamily="34" charset="0"/>
                <a:ea typeface="Meiryo" panose="020B0604030504040204" pitchFamily="34" charset="-128"/>
                <a:cs typeface="Meiryo" panose="020B0604030504040204" pitchFamily="34" charset="-128"/>
              </a:rPr>
              <a:t>(ver Tomo I, Capítulo 9 e Capítulo 14, Secção 15).</a:t>
            </a:r>
            <a:endParaRPr lang="pt-BR" dirty="0"/>
          </a:p>
        </p:txBody>
      </p:sp>
    </p:spTree>
    <p:extLst>
      <p:ext uri="{BB962C8B-B14F-4D97-AF65-F5344CB8AC3E}">
        <p14:creationId xmlns:p14="http://schemas.microsoft.com/office/powerpoint/2010/main" val="287445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8AC5FD1-CEEB-0810-D5AB-50184AB97A25}"/>
              </a:ext>
            </a:extLst>
          </p:cNvPr>
          <p:cNvSpPr txBox="1"/>
          <p:nvPr/>
        </p:nvSpPr>
        <p:spPr>
          <a:xfrm>
            <a:off x="139226" y="7159"/>
            <a:ext cx="8774349"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36 </a:t>
            </a:r>
            <a:r>
              <a:rPr lang="pt-BR"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(edição revisada em 1984)</a:t>
            </a:r>
            <a:endParaRPr lang="pt-BR" sz="2400" dirty="0"/>
          </a:p>
        </p:txBody>
      </p:sp>
      <p:sp>
        <p:nvSpPr>
          <p:cNvPr id="6" name="CaixaDeTexto 5">
            <a:extLst>
              <a:ext uri="{FF2B5EF4-FFF2-40B4-BE49-F238E27FC236}">
                <a16:creationId xmlns:a16="http://schemas.microsoft.com/office/drawing/2014/main" id="{DAC84045-DD9D-2672-4965-00C1390F043E}"/>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5763E905-76F4-F47C-1878-2F86CAEF2E4F}"/>
              </a:ext>
            </a:extLst>
          </p:cNvPr>
          <p:cNvSpPr txBox="1"/>
          <p:nvPr/>
        </p:nvSpPr>
        <p:spPr>
          <a:xfrm>
            <a:off x="139226" y="368052"/>
            <a:ext cx="8774348" cy="523220"/>
          </a:xfrm>
          <a:prstGeom prst="rect">
            <a:avLst/>
          </a:prstGeom>
          <a:noFill/>
        </p:spPr>
        <p:txBody>
          <a:bodyPr wrap="square">
            <a:spAutoFit/>
          </a:bodyPr>
          <a:lstStyle/>
          <a:p>
            <a:r>
              <a:rPr lang="pt-BR" sz="2400" b="1" dirty="0">
                <a:effectLst/>
                <a:latin typeface="Verdana" panose="020B0604030504040204" pitchFamily="34" charset="0"/>
                <a:ea typeface="Meiryo" panose="020B0604030504040204" pitchFamily="34" charset="-128"/>
                <a:cs typeface="Meiryo" panose="020B0604030504040204" pitchFamily="34" charset="-128"/>
              </a:rPr>
              <a:t>Respeitar o ser humano sem desprezar a matéria</a:t>
            </a:r>
            <a:r>
              <a:rPr lang="pt-BR" sz="2800" b="1" baseline="30000" dirty="0">
                <a:effectLst/>
                <a:latin typeface="Verdana" panose="020B0604030504040204" pitchFamily="34" charset="0"/>
                <a:ea typeface="Meiryo" panose="020B0604030504040204" pitchFamily="34" charset="-128"/>
                <a:cs typeface="Meiryo" panose="020B0604030504040204" pitchFamily="34" charset="-128"/>
              </a:rPr>
              <a:t> </a:t>
            </a:r>
            <a:endParaRPr lang="pt-BR" sz="2400" b="1" dirty="0"/>
          </a:p>
        </p:txBody>
      </p:sp>
      <p:sp>
        <p:nvSpPr>
          <p:cNvPr id="7" name="CaixaDeTexto 6">
            <a:extLst>
              <a:ext uri="{FF2B5EF4-FFF2-40B4-BE49-F238E27FC236}">
                <a16:creationId xmlns:a16="http://schemas.microsoft.com/office/drawing/2014/main" id="{5474E3B2-185D-7284-9EE6-6DB6C0265E07}"/>
              </a:ext>
            </a:extLst>
          </p:cNvPr>
          <p:cNvSpPr txBox="1"/>
          <p:nvPr/>
        </p:nvSpPr>
        <p:spPr>
          <a:xfrm>
            <a:off x="104776" y="953512"/>
            <a:ext cx="8892000" cy="5832366"/>
          </a:xfrm>
          <a:prstGeom prst="rect">
            <a:avLst/>
          </a:prstGeom>
          <a:noFill/>
        </p:spPr>
        <p:txBody>
          <a:bodyPr wrap="square">
            <a:spAutoFit/>
          </a:bodyPr>
          <a:lstStyle/>
          <a:p>
            <a:pPr algn="just">
              <a:spcAft>
                <a:spcPts val="600"/>
              </a:spcAft>
            </a:pP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Esta máxima refere-se à relação correta entre o ser humano e a matéria. Atualmente há fortes apelos para o respeito humano. É desnecessário afirmar que o ser humano, possuidor de um valor absoluto – na sua vida e na personalidade –, deve ser respeitado de forma igual e condigna. A Declaração Universal dos Direitos Humanos também ressalta que todos os seres humanos devem ser respeitados igualmente, sem distinção alguma de raça, de cor, de sexo, de língua ou de religião. </a:t>
            </a:r>
            <a:endPar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pP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Mas, na realidade da sociedade atual, há fortes tendências materialistas e observam-se muitas situações em que os aspectos humanos são negligenciados. </a:t>
            </a:r>
            <a:r>
              <a:rPr lang="x-none" sz="2300" dirty="0">
                <a:solidFill>
                  <a:srgbClr val="FF0000"/>
                </a:solidFill>
                <a:effectLst/>
                <a:latin typeface="Souvenir Lt BT" panose="02080503040505020303" pitchFamily="18" charset="0"/>
                <a:ea typeface="MS Mincho" panose="02020609040205080304" pitchFamily="49" charset="-128"/>
                <a:cs typeface="Times New Roman" panose="02020603050405020304" pitchFamily="18" charset="0"/>
              </a:rPr>
              <a:t>Às vezes, o dinheiro e a matéria são mais valorizados que a vida do ser humano, ou então, apegados aos aspectos meramente formais, as pessoas abusam de si mesmo esforçando-se muito além da capacidade ou cobrando o mesmo empenho dos outros, deteriorando o relacionamento humano e causando danos à saúde. </a:t>
            </a:r>
            <a:endPar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902806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33854</TotalTime>
  <Words>3418</Words>
  <Application>Microsoft Office PowerPoint</Application>
  <PresentationFormat>Apresentação na tela (4:3)</PresentationFormat>
  <Paragraphs>139</Paragraphs>
  <Slides>28</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28</vt:i4>
      </vt:variant>
    </vt:vector>
  </HeadingPairs>
  <TitlesOfParts>
    <vt:vector size="37" baseType="lpstr">
      <vt:lpstr>Meiryo</vt:lpstr>
      <vt:lpstr>Arial</vt:lpstr>
      <vt:lpstr>Arial Nova Cond Light</vt:lpstr>
      <vt:lpstr>Calibri</vt:lpstr>
      <vt:lpstr>Calibri Light</vt:lpstr>
      <vt:lpstr>Souvenir Lt BT</vt:lpstr>
      <vt:lpstr>Times New Roman</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559</cp:revision>
  <cp:lastPrinted>2021-02-15T17:48:40Z</cp:lastPrinted>
  <dcterms:created xsi:type="dcterms:W3CDTF">2020-12-25T17:38:58Z</dcterms:created>
  <dcterms:modified xsi:type="dcterms:W3CDTF">2024-08-12T22:13:51Z</dcterms:modified>
</cp:coreProperties>
</file>