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sldIdLst>
    <p:sldId id="256" r:id="rId3"/>
    <p:sldId id="257" r:id="rId4"/>
    <p:sldId id="258" r:id="rId5"/>
    <p:sldId id="259" r:id="rId6"/>
    <p:sldId id="260" r:id="rId7"/>
    <p:sldId id="270" r:id="rId8"/>
    <p:sldId id="261" r:id="rId9"/>
    <p:sldId id="262" r:id="rId10"/>
    <p:sldId id="263" r:id="rId11"/>
    <p:sldId id="264" r:id="rId12"/>
    <p:sldId id="271" r:id="rId13"/>
    <p:sldId id="265" r:id="rId14"/>
    <p:sldId id="266" r:id="rId15"/>
    <p:sldId id="267" r:id="rId16"/>
    <p:sldId id="268" r:id="rId17"/>
    <p:sldId id="269" r:id="rId18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36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C065AA-A49F-40AB-AE6B-DD95BB75A09D}" type="datetimeFigureOut">
              <a:rPr lang="pt-BR" smtClean="0"/>
              <a:t>21/07/2024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90F177-8523-47F1-B2F2-4B1133E5CAB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058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AD80CB75-037A-4C09-925B-72FF05E04E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4A43ED-09DA-4398-B63F-CA611028A580}" type="slidenum">
              <a:rPr kumimoji="0" lang="en-US" altLang="pt-B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A1603769-8D59-4D1F-AA10-75D9021BB6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145609CE-E813-4457-835A-0CCDF3DF7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8421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6AF1C-90CE-4FD4-AAF1-8E35A69E512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3915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E408A-FA8B-4E89-B390-62E4DB6271B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6357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5D596-7413-4235-B3F7-D4B6091C3A5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9601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325C2-B86C-43CF-86DC-121F4CA9B9E5}" type="datetimeFigureOut">
              <a:rPr lang="pt-BR" smtClean="0"/>
              <a:t>21/07/2024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8331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325C2-B86C-43CF-86DC-121F4CA9B9E5}" type="datetimeFigureOut">
              <a:rPr lang="pt-BR" smtClean="0"/>
              <a:t>21/07/2024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34627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325C2-B86C-43CF-86DC-121F4CA9B9E5}" type="datetimeFigureOut">
              <a:rPr lang="pt-BR" smtClean="0"/>
              <a:t>21/07/2024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09373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325C2-B86C-43CF-86DC-121F4CA9B9E5}" type="datetimeFigureOut">
              <a:rPr lang="pt-BR" smtClean="0"/>
              <a:t>21/07/2024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1836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325C2-B86C-43CF-86DC-121F4CA9B9E5}" type="datetimeFigureOut">
              <a:rPr lang="pt-BR" smtClean="0"/>
              <a:t>21/07/2024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25138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325C2-B86C-43CF-86DC-121F4CA9B9E5}" type="datetimeFigureOut">
              <a:rPr lang="pt-BR" smtClean="0"/>
              <a:t>21/07/2024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18029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325C2-B86C-43CF-86DC-121F4CA9B9E5}" type="datetimeFigureOut">
              <a:rPr lang="pt-BR" smtClean="0"/>
              <a:t>21/07/2024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8286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325C2-B86C-43CF-86DC-121F4CA9B9E5}" type="datetimeFigureOut">
              <a:rPr lang="pt-BR" smtClean="0"/>
              <a:t>21/07/2024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3494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588EE-3BCE-459D-A6B1-D4875F6339F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3586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325C2-B86C-43CF-86DC-121F4CA9B9E5}" type="datetimeFigureOut">
              <a:rPr lang="pt-BR" smtClean="0"/>
              <a:t>21/07/2024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95085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325C2-B86C-43CF-86DC-121F4CA9B9E5}" type="datetimeFigureOut">
              <a:rPr lang="pt-BR" smtClean="0"/>
              <a:t>21/07/2024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69031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325C2-B86C-43CF-86DC-121F4CA9B9E5}" type="datetimeFigureOut">
              <a:rPr lang="pt-BR" smtClean="0"/>
              <a:t>21/07/2024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17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B5F15-3336-4C5F-B5DC-7AD6B0DC4EC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664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62E90-6222-4C2E-A146-4B5D026A24F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2772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3F3F5-38AB-4702-8575-7E73462A13F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8301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4C46F-2C2C-4021-B940-6B5D4040821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0470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609F5-C0D1-45CA-9C83-5F9D02B7084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2409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B44A5-A977-413B-A29C-83CFE05F84B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6975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98E9B-7C00-414B-9659-DC1629A0698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4245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pt-BR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pt-BR" smtClean="0"/>
              <a:t>Haga clic para modificar el estilo de texto del patrón</a:t>
            </a:r>
          </a:p>
          <a:p>
            <a:pPr lvl="1"/>
            <a:r>
              <a:rPr lang="es-ES" altLang="pt-BR" smtClean="0"/>
              <a:t>Segundo nivel</a:t>
            </a:r>
          </a:p>
          <a:p>
            <a:pPr lvl="2"/>
            <a:r>
              <a:rPr lang="es-ES" altLang="pt-BR" smtClean="0"/>
              <a:t>Tercer nivel</a:t>
            </a:r>
          </a:p>
          <a:p>
            <a:pPr lvl="3"/>
            <a:r>
              <a:rPr lang="es-ES" altLang="pt-BR" smtClean="0"/>
              <a:t>Cuarto nivel</a:t>
            </a:r>
          </a:p>
          <a:p>
            <a:pPr lvl="4"/>
            <a:r>
              <a:rPr lang="es-ES" altLang="pt-BR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37F467D-EB26-4585-AAA1-9C7C5E347D6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325C2-B86C-43CF-86DC-121F4CA9B9E5}" type="datetimeFigureOut">
              <a:rPr lang="pt-BR" smtClean="0"/>
              <a:t>21/07/2024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18070-5751-4095-A211-DAC6F79A98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7440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xulAztyoDto?si=Y2zR7i4uz6oYLZ1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0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31568"/>
            <a:ext cx="6728792" cy="1561728"/>
          </a:xfrm>
        </p:spPr>
        <p:txBody>
          <a:bodyPr anchor="ctr"/>
          <a:lstStyle/>
          <a:p>
            <a:pPr eaLnBrk="1" hangingPunct="1"/>
            <a:r>
              <a:rPr lang="pt-BR" altLang="pt-BR" sz="3200" dirty="0" smtClean="0"/>
              <a:t>Revisão do Estudo do Kakuguen</a:t>
            </a:r>
          </a:p>
          <a:p>
            <a:pPr eaLnBrk="1" hangingPunct="1"/>
            <a:r>
              <a:rPr lang="pt-BR" altLang="pt-BR" sz="3200" dirty="0" smtClean="0"/>
              <a:t>de 28 de junho de 2021</a:t>
            </a:r>
            <a:endParaRPr lang="pt-BR" altLang="pt-BR" sz="3200" dirty="0" smtClean="0"/>
          </a:p>
        </p:txBody>
      </p:sp>
      <p:sp>
        <p:nvSpPr>
          <p:cNvPr id="2051" name="Título 1"/>
          <p:cNvSpPr>
            <a:spLocks noGrp="1"/>
          </p:cNvSpPr>
          <p:nvPr>
            <p:ph type="ctrTitle"/>
          </p:nvPr>
        </p:nvSpPr>
        <p:spPr>
          <a:xfrm>
            <a:off x="251520" y="1770435"/>
            <a:ext cx="8640960" cy="2234629"/>
          </a:xfrm>
        </p:spPr>
        <p:txBody>
          <a:bodyPr anchor="ctr">
            <a:normAutofit/>
          </a:bodyPr>
          <a:lstStyle/>
          <a:p>
            <a:r>
              <a:rPr lang="pt-BR" sz="2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Máxima n</a:t>
            </a:r>
            <a:r>
              <a:rPr lang="pt-BR" sz="2400" b="1" baseline="30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</a:t>
            </a:r>
            <a:r>
              <a:rPr lang="pt-BR" sz="2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BR" sz="24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30</a:t>
            </a:r>
            <a:br>
              <a:rPr lang="pt-BR" sz="24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pt-BR" sz="32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Acumular </a:t>
            </a:r>
            <a:r>
              <a:rPr lang="pt-BR" sz="32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as práticas de pequenas virtudes, continuamente, com </a:t>
            </a:r>
            <a:r>
              <a:rPr lang="pt-BR" sz="32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perseverança.</a:t>
            </a:r>
            <a:endParaRPr lang="pt-BR" altLang="pt-BR" sz="3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332656"/>
            <a:ext cx="8003232" cy="6120680"/>
          </a:xfrm>
        </p:spPr>
        <p:txBody>
          <a:bodyPr anchor="ctr"/>
          <a:lstStyle/>
          <a:p>
            <a:pPr marL="0" indent="0" algn="ctr">
              <a:buNone/>
            </a:pPr>
            <a:r>
              <a:rPr lang="pt-BR" altLang="pt-BR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“Se você quer ser feliz, faça os outros feliz”</a:t>
            </a:r>
          </a:p>
          <a:p>
            <a:pPr marL="0" indent="0" algn="ctr">
              <a:buNone/>
            </a:pPr>
            <a:r>
              <a:rPr lang="pt-BR" altLang="pt-BR" i="1" dirty="0" err="1" smtClean="0"/>
              <a:t>Dogen</a:t>
            </a:r>
            <a:endParaRPr lang="pt-BR" altLang="pt-BR" i="1" dirty="0" smtClean="0"/>
          </a:p>
        </p:txBody>
      </p:sp>
    </p:spTree>
    <p:extLst>
      <p:ext uri="{BB962C8B-B14F-4D97-AF65-F5344CB8AC3E}">
        <p14:creationId xmlns:p14="http://schemas.microsoft.com/office/powerpoint/2010/main" val="335023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90A34C0-E27D-4AB2-86E9-3F3342ECDD5B}"/>
              </a:ext>
            </a:extLst>
          </p:cNvPr>
          <p:cNvSpPr txBox="1"/>
          <p:nvPr/>
        </p:nvSpPr>
        <p:spPr>
          <a:xfrm>
            <a:off x="251520" y="605001"/>
            <a:ext cx="871296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</a:t>
            </a:r>
            <a:r>
              <a:rPr kumimoji="0" lang="pt-BR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Muzai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no </a:t>
            </a:r>
            <a:r>
              <a:rPr kumimoji="0" lang="pt-BR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Shichise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 ou os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Sete donativos de custo zero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Guen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se</a:t>
            </a:r>
            <a:r>
              <a:rPr kumimoji="0" lang="pt-BR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— Um olhar atencioso, caloroso e gentil.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Waguen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se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— Um sorriso carinhoso com paz interior.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Gonji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se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— Dirigir palavras afetuosas e de compaixão.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Shin se</a:t>
            </a:r>
            <a:r>
              <a:rPr kumimoji="0" lang="pt-BR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— Ofertar e servir com seu próprio corpo (voluntariado).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Shin se</a:t>
            </a:r>
            <a:r>
              <a:rPr kumimoji="0" lang="pt-BR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— Tratar as pessoas com um bom coração.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Shouza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se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— Ceder seu assento com boa vontade e alegria no coração.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Bousha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se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— Oferecer abrigo para proteção contra a chuva e orvalho.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91440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 panose="0202060306040502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Há pequenas diferenças na leitura em japonês, dos 7 títulos dependendo das ramificações do budismo (por </a:t>
            </a:r>
            <a:r>
              <a:rPr kumimoji="0" lang="pt-B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 panose="0202060306040502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ex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 panose="0202060306040502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 panose="0202060306040502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G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" panose="0202060306040502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 panose="0202060306040502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n se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 panose="0202060306040502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ou 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 panose="0202060306040502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Gu</a:t>
            </a:r>
            <a:r>
              <a:rPr kumimoji="0" lang="pt-BR" sz="20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" panose="0202060306040502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e</a:t>
            </a:r>
            <a:r>
              <a:rPr kumimoji="0" lang="pt-BR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 panose="0202060306040502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n se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 panose="0202060306040502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).</a:t>
            </a:r>
          </a:p>
          <a:p>
            <a:pPr marL="914400" marR="0" lvl="2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 panose="0202060306040502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 panose="0202060306040502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A leitura romanizada é igual para os dois donativos, mas os Kanjis (</a:t>
            </a:r>
            <a:r>
              <a:rPr kumimoji="0" lang="ja-JP" alt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FC平成中太明朝体" panose="02020709000000000000" pitchFamily="17" charset="-128"/>
                <a:cs typeface="Meiryo" panose="020B0604030504040204" pitchFamily="34" charset="-128"/>
              </a:rPr>
              <a:t>身施</a:t>
            </a:r>
            <a:r>
              <a:rPr kumimoji="0" lang="pt-BR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FC平成中太明朝体" panose="02020709000000000000" pitchFamily="17" charset="-128"/>
                <a:cs typeface="Meiryo" panose="020B0604030504040204" pitchFamily="34" charset="-128"/>
              </a:rPr>
              <a:t>  e </a:t>
            </a:r>
            <a:r>
              <a:rPr kumimoji="0" lang="ja-JP" altLang="pt-BR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FC平成中太明朝体" panose="02020709000000000000" pitchFamily="17" charset="-128"/>
                <a:cs typeface="Meiryo" panose="020B0604030504040204" pitchFamily="34" charset="-128"/>
              </a:rPr>
              <a:t>心施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 panose="0202060306040502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) são diferentes, com significados distintos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" panose="0202060306040502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504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332656"/>
            <a:ext cx="8003232" cy="6120680"/>
          </a:xfrm>
        </p:spPr>
        <p:txBody>
          <a:bodyPr anchor="ctr"/>
          <a:lstStyle/>
          <a:p>
            <a:pPr marL="0" indent="0" algn="ctr">
              <a:buNone/>
            </a:pPr>
            <a:r>
              <a:rPr lang="pt-BR" altLang="pt-BR" sz="3600" dirty="0" smtClean="0"/>
              <a:t>Sai do coração</a:t>
            </a:r>
          </a:p>
          <a:p>
            <a:pPr marL="0" indent="0" algn="ctr">
              <a:buNone/>
            </a:pPr>
            <a:endParaRPr lang="pt-BR" altLang="pt-BR" dirty="0"/>
          </a:p>
          <a:p>
            <a:pPr marL="0" indent="0" algn="ctr">
              <a:buNone/>
            </a:pPr>
            <a:r>
              <a:rPr lang="pt-BR" altLang="pt-B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Sentimento de ALEGRIA e de AFETO</a:t>
            </a:r>
            <a:endParaRPr lang="pt-BR" altLang="pt-BR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5567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332656"/>
            <a:ext cx="8003232" cy="6120680"/>
          </a:xfrm>
        </p:spPr>
        <p:txBody>
          <a:bodyPr anchor="ctr"/>
          <a:lstStyle/>
          <a:p>
            <a:pPr marL="0" indent="0" algn="ctr">
              <a:buNone/>
            </a:pPr>
            <a:r>
              <a:rPr lang="pt-BR" altLang="pt-BR" sz="4000" i="1" dirty="0" smtClean="0"/>
              <a:t>Fechamento</a:t>
            </a:r>
            <a:endParaRPr lang="pt-BR" altLang="pt-BR" sz="4000" i="1" dirty="0" smtClean="0"/>
          </a:p>
        </p:txBody>
      </p:sp>
    </p:spTree>
    <p:extLst>
      <p:ext uri="{BB962C8B-B14F-4D97-AF65-F5344CB8AC3E}">
        <p14:creationId xmlns:p14="http://schemas.microsoft.com/office/powerpoint/2010/main" val="73598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332656"/>
            <a:ext cx="8003232" cy="6120680"/>
          </a:xfrm>
        </p:spPr>
        <p:txBody>
          <a:bodyPr anchor="ctr"/>
          <a:lstStyle/>
          <a:p>
            <a:pPr marL="0" lvl="0" indent="0" defTabSz="45720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S Mincho" panose="02020609040205080304" pitchFamily="49" charset="-128"/>
                <a:cs typeface="Times New Roman" panose="02020603050405020304" pitchFamily="18" charset="0"/>
              </a:rPr>
              <a:t>Com que sentimentos devo viver todos os dias? Dia após dia, são os nossos sentimentos acumulados que estão construindo a nossa vida. E são os </a:t>
            </a:r>
            <a:r>
              <a:rPr lang="pt-BR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S Mincho" panose="02020609040205080304" pitchFamily="49" charset="-128"/>
                <a:cs typeface="Times New Roman" panose="02020603050405020304" pitchFamily="18" charset="0"/>
              </a:rPr>
              <a:t>bons sentimentos acumulados que constroem a</a:t>
            </a:r>
            <a:r>
              <a:rPr lang="pt-BR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pt-BR" sz="2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S Mincho" panose="02020609040205080304" pitchFamily="49" charset="-128"/>
                <a:cs typeface="Times New Roman" panose="02020603050405020304" pitchFamily="18" charset="0"/>
              </a:rPr>
              <a:t>boa personalidade</a:t>
            </a:r>
            <a:r>
              <a:rPr lang="pt-BR" sz="28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S Mincho" panose="02020609040205080304" pitchFamily="49" charset="-128"/>
                <a:cs typeface="Times New Roman" panose="02020603050405020304" pitchFamily="18" charset="0"/>
              </a:rPr>
              <a:t>. Vamos então, aumentar um pouco a sensibilidade dos nossos sentimentos para que a benevolência e a compaixão estejam verdadeiramente agregadas em cada atitude e cada pensamento</a:t>
            </a:r>
            <a:r>
              <a:rPr lang="pt-BR" sz="28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  <a:p>
            <a:pPr marL="0" lvl="0" indent="0" defTabSz="45720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endParaRPr lang="pt-BR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defTabSz="457200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 smtClean="0"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P</a:t>
            </a:r>
            <a:r>
              <a:rPr lang="pt-BR" sz="1800" dirty="0"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. 203: Acumular sentimentos de bondade (compaixão</a:t>
            </a:r>
            <a:r>
              <a:rPr lang="pt-BR" sz="1800" dirty="0" smtClean="0"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252514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332656"/>
            <a:ext cx="8003232" cy="612068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t-BR" sz="2900" dirty="0" smtClean="0">
                <a:solidFill>
                  <a:prstClr val="black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É </a:t>
            </a:r>
            <a:r>
              <a:rPr lang="pt-BR" sz="2900" dirty="0">
                <a:solidFill>
                  <a:prstClr val="black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muito importante, todos os dias, de manhã até a noite, </a:t>
            </a:r>
            <a:r>
              <a:rPr lang="pt-BR" sz="2900" b="1" dirty="0">
                <a:solidFill>
                  <a:prstClr val="black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praticar as pequenas boas ações, cumulativamente,</a:t>
            </a:r>
            <a:r>
              <a:rPr lang="pt-BR" sz="2900" dirty="0">
                <a:solidFill>
                  <a:prstClr val="black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sem esquecer o </a:t>
            </a:r>
            <a:r>
              <a:rPr lang="pt-BR" sz="2900" b="1" dirty="0">
                <a:solidFill>
                  <a:prstClr val="black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espírito de justiça e </a:t>
            </a:r>
            <a:r>
              <a:rPr lang="pt-BR" sz="2900" b="1" dirty="0" err="1" smtClean="0">
                <a:solidFill>
                  <a:prstClr val="black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autossacrifício</a:t>
            </a:r>
            <a:r>
              <a:rPr lang="pt-BR" sz="2900" dirty="0" smtClean="0">
                <a:solidFill>
                  <a:prstClr val="black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r>
              <a:rPr lang="pt-BR" sz="2900" dirty="0">
                <a:solidFill>
                  <a:prstClr val="black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Não importa que seja apenas uma pequena boa ação. É o processo </a:t>
            </a:r>
            <a:r>
              <a:rPr lang="pt-BR" sz="2900" dirty="0" smtClean="0">
                <a:solidFill>
                  <a:prstClr val="black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repetitivo – diário - </a:t>
            </a:r>
            <a:r>
              <a:rPr lang="pt-BR" sz="2900" dirty="0">
                <a:solidFill>
                  <a:prstClr val="black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que torna possível o seu crescimento como ser humano de elevado </a:t>
            </a:r>
            <a:r>
              <a:rPr lang="pt-BR" sz="2900" dirty="0" smtClean="0">
                <a:solidFill>
                  <a:prstClr val="black"/>
                </a:solidFill>
                <a:latin typeface="Verdana" panose="020B060403050404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caráter.</a:t>
            </a:r>
          </a:p>
          <a:p>
            <a:pPr marL="0" indent="0">
              <a:buNone/>
            </a:pPr>
            <a:endParaRPr lang="pt-BR" sz="18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pt-BR" sz="1800" dirty="0" smtClean="0">
                <a:latin typeface="Verdana" panose="020B0604030504040204" pitchFamily="34" charset="0"/>
                <a:ea typeface="Verdana" panose="020B0604030504040204" pitchFamily="34" charset="0"/>
              </a:rPr>
              <a:t>Antropologia </a:t>
            </a:r>
            <a:r>
              <a:rPr lang="pt-BR" sz="1800" dirty="0">
                <a:latin typeface="Verdana" panose="020B0604030504040204" pitchFamily="34" charset="0"/>
                <a:ea typeface="Verdana" panose="020B0604030504040204" pitchFamily="34" charset="0"/>
              </a:rPr>
              <a:t>do </a:t>
            </a:r>
            <a:r>
              <a:rPr lang="pt-BR" sz="1800" dirty="0" err="1">
                <a:latin typeface="Verdana" panose="020B0604030504040204" pitchFamily="34" charset="0"/>
                <a:ea typeface="Verdana" panose="020B0604030504040204" pitchFamily="34" charset="0"/>
              </a:rPr>
              <a:t>Sampouyoshi</a:t>
            </a:r>
            <a:r>
              <a:rPr lang="pt-BR" sz="1800" dirty="0">
                <a:latin typeface="Verdana" panose="020B0604030504040204" pitchFamily="34" charset="0"/>
                <a:ea typeface="Verdana" panose="020B0604030504040204" pitchFamily="34" charset="0"/>
              </a:rPr>
              <a:t>, editora PHP, Pág. 164: Acumular pequenas boas </a:t>
            </a:r>
            <a:r>
              <a:rPr lang="pt-BR" sz="1800" dirty="0" smtClean="0">
                <a:latin typeface="Verdana" panose="020B0604030504040204" pitchFamily="34" charset="0"/>
                <a:ea typeface="Verdana" panose="020B0604030504040204" pitchFamily="34" charset="0"/>
              </a:rPr>
              <a:t>ações.</a:t>
            </a:r>
            <a:endParaRPr lang="pt-BR" altLang="pt-BR" sz="1800" dirty="0" smtClean="0"/>
          </a:p>
        </p:txBody>
      </p:sp>
    </p:spTree>
    <p:extLst>
      <p:ext uri="{BB962C8B-B14F-4D97-AF65-F5344CB8AC3E}">
        <p14:creationId xmlns:p14="http://schemas.microsoft.com/office/powerpoint/2010/main" val="3190474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1196752"/>
            <a:ext cx="8003232" cy="5256584"/>
          </a:xfrm>
        </p:spPr>
        <p:txBody>
          <a:bodyPr anchor="ctr"/>
          <a:lstStyle/>
          <a:p>
            <a:pPr marL="0" indent="0" algn="ctr">
              <a:buNone/>
            </a:pPr>
            <a:r>
              <a:rPr lang="pt-BR" altLang="pt-BR" dirty="0" smtClean="0"/>
              <a:t>Organizado e apresentado tendo por base o estudo do “Kakuguen 30”, feito por </a:t>
            </a:r>
            <a:r>
              <a:rPr lang="pt-BR" altLang="pt-BR" dirty="0" err="1" smtClean="0"/>
              <a:t>Makibara</a:t>
            </a:r>
            <a:r>
              <a:rPr lang="pt-BR" altLang="pt-BR" dirty="0" smtClean="0"/>
              <a:t> </a:t>
            </a:r>
            <a:r>
              <a:rPr lang="pt-BR" altLang="pt-BR" dirty="0" err="1" smtClean="0"/>
              <a:t>san</a:t>
            </a:r>
            <a:r>
              <a:rPr lang="pt-BR" altLang="pt-BR" dirty="0" smtClean="0"/>
              <a:t>, em 28 de junho de 2021.</a:t>
            </a:r>
          </a:p>
          <a:p>
            <a:pPr marL="0" indent="0" algn="ctr">
              <a:buNone/>
            </a:pPr>
            <a:r>
              <a:rPr lang="pt-BR" altLang="pt-BR" dirty="0" smtClean="0"/>
              <a:t>Muito grato!</a:t>
            </a:r>
          </a:p>
          <a:p>
            <a:pPr marL="0" indent="0" algn="ctr">
              <a:buNone/>
            </a:pPr>
            <a:endParaRPr lang="pt-BR" altLang="pt-BR" dirty="0"/>
          </a:p>
          <a:p>
            <a:pPr marL="0" indent="0" algn="ctr">
              <a:buNone/>
            </a:pPr>
            <a:r>
              <a:rPr lang="pt-BR" altLang="pt-BR" i="1" dirty="0" smtClean="0"/>
              <a:t>Sergio Schweder</a:t>
            </a:r>
          </a:p>
          <a:p>
            <a:pPr marL="0" indent="0" algn="ctr">
              <a:buNone/>
            </a:pPr>
            <a:r>
              <a:rPr lang="pt-BR" altLang="pt-BR" sz="2000" dirty="0" smtClean="0"/>
              <a:t>22 de julho de 2024</a:t>
            </a:r>
            <a:endParaRPr lang="pt-BR" alt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137160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332656"/>
            <a:ext cx="8003232" cy="6120680"/>
          </a:xfrm>
        </p:spPr>
        <p:txBody>
          <a:bodyPr anchor="ctr"/>
          <a:lstStyle/>
          <a:p>
            <a:pPr marL="0" indent="0" algn="ctr">
              <a:buNone/>
            </a:pPr>
            <a:r>
              <a:rPr lang="pt-BR" altLang="pt-BR" sz="6000" b="1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pt-BR" altLang="pt-BR" sz="6000" b="1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 humano</a:t>
            </a:r>
          </a:p>
          <a:p>
            <a:pPr marL="0" indent="0" algn="ctr">
              <a:buNone/>
            </a:pPr>
            <a:r>
              <a:rPr lang="pt-BR" altLang="pt-BR" sz="2400" dirty="0" smtClean="0"/>
              <a:t>(consideração antropológica)</a:t>
            </a:r>
          </a:p>
          <a:p>
            <a:pPr marL="0" indent="0" algn="ctr">
              <a:buNone/>
            </a:pPr>
            <a:endParaRPr lang="pt-BR" altLang="pt-BR" sz="1100" dirty="0" smtClean="0"/>
          </a:p>
          <a:p>
            <a:pPr marL="0" indent="0" algn="ctr">
              <a:buNone/>
            </a:pPr>
            <a:r>
              <a:rPr lang="pt-BR" altLang="pt-BR" dirty="0" smtClean="0"/>
              <a:t>Social (vive em sociedade)</a:t>
            </a:r>
          </a:p>
          <a:p>
            <a:pPr marL="0" indent="0" algn="ctr">
              <a:buNone/>
            </a:pPr>
            <a:r>
              <a:rPr lang="pt-BR" altLang="pt-BR" dirty="0" smtClean="0"/>
              <a:t>Vive e estabelece relações</a:t>
            </a:r>
          </a:p>
          <a:p>
            <a:pPr marL="0" indent="0" algn="ctr">
              <a:buNone/>
            </a:pPr>
            <a:r>
              <a:rPr lang="pt-BR" altLang="pt-BR" dirty="0" smtClean="0"/>
              <a:t>Estabelece vínculos</a:t>
            </a:r>
          </a:p>
          <a:p>
            <a:pPr marL="0" indent="0" algn="ctr">
              <a:buNone/>
            </a:pPr>
            <a:r>
              <a:rPr lang="pt-BR" altLang="pt-BR" dirty="0" smtClean="0"/>
              <a:t>Precisa do outro</a:t>
            </a:r>
          </a:p>
          <a:p>
            <a:pPr marL="0" indent="0" algn="ctr">
              <a:buNone/>
            </a:pPr>
            <a:r>
              <a:rPr lang="pt-BR" altLang="pt-BR" dirty="0" smtClean="0"/>
              <a:t>Tem emoções e racionalidade</a:t>
            </a:r>
          </a:p>
          <a:p>
            <a:pPr>
              <a:buFontTx/>
              <a:buChar char="-"/>
            </a:pPr>
            <a:endParaRPr lang="pt-BR" alt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Arredondado 1"/>
          <p:cNvSpPr/>
          <p:nvPr/>
        </p:nvSpPr>
        <p:spPr>
          <a:xfrm>
            <a:off x="664530" y="692695"/>
            <a:ext cx="7291846" cy="102962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Instinto Moral</a:t>
            </a:r>
          </a:p>
          <a:p>
            <a:pPr algn="ctr"/>
            <a:r>
              <a:rPr lang="pt-BR" sz="2400" dirty="0" smtClean="0">
                <a:solidFill>
                  <a:schemeClr val="tx1"/>
                </a:solidFill>
              </a:rPr>
              <a:t>Todos os seres humanos têm</a:t>
            </a:r>
            <a:endParaRPr lang="pt-BR" sz="2400" dirty="0">
              <a:solidFill>
                <a:schemeClr val="tx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622488" y="2096852"/>
            <a:ext cx="2808312" cy="93610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>
                <a:solidFill>
                  <a:schemeClr val="tx1"/>
                </a:solidFill>
              </a:rPr>
              <a:t>Moral Comum</a:t>
            </a:r>
            <a:endParaRPr lang="pt-BR" sz="2400" dirty="0">
              <a:solidFill>
                <a:schemeClr val="tx1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685042" y="5222820"/>
            <a:ext cx="5533688" cy="93610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MORAL SUPREMA</a:t>
            </a:r>
            <a:endParaRPr lang="pt-BR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tângulo Arredondado 8"/>
          <p:cNvSpPr/>
          <p:nvPr/>
        </p:nvSpPr>
        <p:spPr>
          <a:xfrm>
            <a:off x="2339752" y="3270490"/>
            <a:ext cx="5760640" cy="167067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Acumular as práticas de pequenas virtudes, continuamente, com perseverança.</a:t>
            </a: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Kakuguen 30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0" name="Seta para Baixo 9"/>
          <p:cNvSpPr/>
          <p:nvPr/>
        </p:nvSpPr>
        <p:spPr>
          <a:xfrm>
            <a:off x="1547664" y="3119776"/>
            <a:ext cx="701042" cy="2016224"/>
          </a:xfrm>
          <a:prstGeom prst="downArrow">
            <a:avLst/>
          </a:prstGeom>
          <a:solidFill>
            <a:srgbClr val="FFC000"/>
          </a:solidFill>
          <a:ln w="38100"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Caminho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402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332656"/>
            <a:ext cx="8003232" cy="6120680"/>
          </a:xfrm>
        </p:spPr>
        <p:txBody>
          <a:bodyPr anchor="ctr"/>
          <a:lstStyle/>
          <a:p>
            <a:pPr marL="0" indent="0" algn="ctr">
              <a:buNone/>
            </a:pPr>
            <a:r>
              <a:rPr lang="pt-BR" altLang="pt-B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CONDIÇÃO:</a:t>
            </a:r>
          </a:p>
          <a:p>
            <a:pPr marL="0" indent="0" algn="ctr">
              <a:buNone/>
            </a:pPr>
            <a:r>
              <a:rPr lang="pt-BR" altLang="pt-BR" sz="4400" dirty="0" smtClean="0"/>
              <a:t>1. Pensamento</a:t>
            </a:r>
          </a:p>
          <a:p>
            <a:pPr marL="0" indent="0" algn="ctr">
              <a:buNone/>
            </a:pPr>
            <a:r>
              <a:rPr lang="pt-BR" altLang="pt-BR" sz="4400" dirty="0" smtClean="0"/>
              <a:t>2. Sentimento</a:t>
            </a:r>
          </a:p>
          <a:p>
            <a:pPr marL="0" indent="0" algn="ctr">
              <a:buNone/>
            </a:pPr>
            <a:r>
              <a:rPr lang="pt-BR" altLang="pt-BR" sz="4400" dirty="0" smtClean="0"/>
              <a:t>3. Comportamento (ato)</a:t>
            </a:r>
          </a:p>
          <a:p>
            <a:pPr marL="0" indent="0" algn="ctr">
              <a:buNone/>
            </a:pPr>
            <a:r>
              <a:rPr lang="pt-BR" altLang="pt-BR" dirty="0" smtClean="0"/>
              <a:t>...que seja verdadeiramente justo e correto (justiça) e com desapego, desprendimento (abnegação).</a:t>
            </a:r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2747581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332656"/>
            <a:ext cx="8003232" cy="6120680"/>
          </a:xfrm>
        </p:spPr>
        <p:txBody>
          <a:bodyPr anchor="ctr"/>
          <a:lstStyle/>
          <a:p>
            <a:pPr marL="0" indent="0">
              <a:buNone/>
            </a:pPr>
            <a:r>
              <a:rPr lang="pt-BR" altLang="pt-BR" dirty="0" smtClean="0"/>
              <a:t>Daí os atos humanos podem:</a:t>
            </a:r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/>
          </a:p>
          <a:p>
            <a:pPr marL="0" indent="0">
              <a:buNone/>
            </a:pP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</p:txBody>
      </p:sp>
      <p:sp>
        <p:nvSpPr>
          <p:cNvPr id="2" name="Retângulo Arredondado 1"/>
          <p:cNvSpPr/>
          <p:nvPr/>
        </p:nvSpPr>
        <p:spPr>
          <a:xfrm>
            <a:off x="611560" y="1268760"/>
            <a:ext cx="2952328" cy="129614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Grande bem</a:t>
            </a:r>
          </a:p>
          <a:p>
            <a:pPr algn="ctr"/>
            <a:r>
              <a:rPr lang="pt-BR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Grande mal</a:t>
            </a:r>
            <a:endParaRPr lang="pt-BR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ângulo Arredondado 3"/>
          <p:cNvSpPr/>
          <p:nvPr/>
        </p:nvSpPr>
        <p:spPr>
          <a:xfrm>
            <a:off x="611560" y="2744924"/>
            <a:ext cx="2951447" cy="129614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Pequeno bem</a:t>
            </a:r>
          </a:p>
          <a:p>
            <a:pPr algn="ctr"/>
            <a:r>
              <a:rPr lang="pt-BR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Pequeno mal</a:t>
            </a:r>
            <a:endParaRPr lang="pt-BR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tângulo Arredondado 4"/>
          <p:cNvSpPr/>
          <p:nvPr/>
        </p:nvSpPr>
        <p:spPr>
          <a:xfrm>
            <a:off x="5220072" y="1268760"/>
            <a:ext cx="2952328" cy="129614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Alto impacto, mas muito mais raro.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Retângulo Arredondado 5"/>
          <p:cNvSpPr/>
          <p:nvPr/>
        </p:nvSpPr>
        <p:spPr>
          <a:xfrm>
            <a:off x="5220072" y="2744924"/>
            <a:ext cx="2952328" cy="129614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 smtClean="0">
                <a:solidFill>
                  <a:schemeClr val="tx1"/>
                </a:solidFill>
              </a:rPr>
              <a:t>Imperceptível, mas cumulativo</a:t>
            </a:r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3" name="Retângulo Arredondado 2"/>
          <p:cNvSpPr/>
          <p:nvPr/>
        </p:nvSpPr>
        <p:spPr>
          <a:xfrm>
            <a:off x="596797" y="4395142"/>
            <a:ext cx="7575603" cy="205819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7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Tudo na vida do ser humano é cumulativo!</a:t>
            </a:r>
          </a:p>
          <a:p>
            <a:pPr algn="ctr"/>
            <a:r>
              <a:rPr lang="pt-BR" sz="2000" dirty="0" smtClean="0">
                <a:solidFill>
                  <a:schemeClr val="tx1"/>
                </a:solidFill>
              </a:rPr>
              <a:t>(se praticado com perseverança)</a:t>
            </a:r>
          </a:p>
          <a:p>
            <a:pPr algn="ctr"/>
            <a:r>
              <a:rPr lang="pt-BR" sz="2400" dirty="0" smtClean="0">
                <a:solidFill>
                  <a:schemeClr val="tx1"/>
                </a:solidFill>
              </a:rPr>
              <a:t>Ex.: Leitura, escrita.</a:t>
            </a:r>
          </a:p>
          <a:p>
            <a:pPr algn="ctr"/>
            <a:r>
              <a:rPr lang="pt-BR" sz="2400" dirty="0" smtClean="0">
                <a:solidFill>
                  <a:schemeClr val="tx1"/>
                </a:solidFill>
              </a:rPr>
              <a:t>Atividade profissional &gt; Experiência &gt; Sabedoria</a:t>
            </a:r>
            <a:endParaRPr lang="pt-BR" sz="2400" dirty="0">
              <a:solidFill>
                <a:schemeClr val="tx1"/>
              </a:solidFill>
            </a:endParaRPr>
          </a:p>
        </p:txBody>
      </p:sp>
      <p:sp>
        <p:nvSpPr>
          <p:cNvPr id="7" name="Seta para a Direita 6"/>
          <p:cNvSpPr/>
          <p:nvPr/>
        </p:nvSpPr>
        <p:spPr>
          <a:xfrm>
            <a:off x="3671900" y="1664804"/>
            <a:ext cx="1512168" cy="50405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Seta para a Direita 8"/>
          <p:cNvSpPr/>
          <p:nvPr/>
        </p:nvSpPr>
        <p:spPr>
          <a:xfrm>
            <a:off x="3671900" y="3140968"/>
            <a:ext cx="1512168" cy="50405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261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3" grpId="0" animBg="1"/>
      <p:bldP spid="7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E5FD6A6-A54F-4CEA-A3DF-5709978069EF}"/>
              </a:ext>
            </a:extLst>
          </p:cNvPr>
          <p:cNvSpPr txBox="1"/>
          <p:nvPr/>
        </p:nvSpPr>
        <p:spPr>
          <a:xfrm>
            <a:off x="212035" y="569843"/>
            <a:ext cx="853643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Diz respeito ao significado de </a:t>
            </a:r>
            <a:r>
              <a:rPr kumimoji="0" lang="ja-JP" alt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游ゴシック" panose="020B0400000000000000" pitchFamily="34" charset="-128"/>
                <a:cs typeface="Verdana" panose="020B0604030504040204" pitchFamily="34" charset="0"/>
              </a:rPr>
              <a:t>積徳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 virtudes cumulativas.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Relevância das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práticas constantes, cotidianas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 sentimentos de benevolência, por anos a fio.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Os donativos (oferendas, auxílios)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ocasionais, mesmo que em valores muito elevados,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não passam de moralidade comum se não estiverem acompanhados de verdadeira benevolência, e por isso, essas pessoas não alcançarão a verdadeira felicidade.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verdadeira benevolência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praticada anos a fio, continuamente, dedicada à doação para a iluminação e salvação das pessoas e também para as demais atividades beneficentes (filantrópica, humanitária),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certamente acumulará virtudes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verdadeira felicidade 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será conquistada somente com dedicações contínuas, constantes, ininterruptas, voltadas para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acumular virtudes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80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332656"/>
            <a:ext cx="7859216" cy="6120680"/>
          </a:xfrm>
        </p:spPr>
        <p:txBody>
          <a:bodyPr anchor="ctr"/>
          <a:lstStyle/>
          <a:p>
            <a:pPr marL="0" indent="0">
              <a:buNone/>
            </a:pPr>
            <a:r>
              <a:rPr lang="pt-BR" altLang="pt-BR" dirty="0" smtClean="0"/>
              <a:t>Daí:</a:t>
            </a:r>
          </a:p>
          <a:p>
            <a:pPr marL="0" indent="0">
              <a:buNone/>
            </a:pPr>
            <a:r>
              <a:rPr lang="pt-BR" altLang="pt-BR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“Disseminar a prática de pequenas boas ações e pequenas bondades”</a:t>
            </a:r>
          </a:p>
          <a:p>
            <a:pPr marL="0" indent="0">
              <a:buNone/>
            </a:pPr>
            <a:r>
              <a:rPr lang="pt-BR" altLang="pt-BR" dirty="0" smtClean="0"/>
              <a:t>(in: </a:t>
            </a:r>
            <a:r>
              <a:rPr lang="pt-BR" altLang="pt-BR" i="1" dirty="0" smtClean="0"/>
              <a:t>366 dias em as palavras da Nova Moral</a:t>
            </a:r>
            <a:r>
              <a:rPr lang="pt-BR" altLang="pt-BR" dirty="0" smtClean="0"/>
              <a:t>, p. 52)</a:t>
            </a:r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193864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332656"/>
            <a:ext cx="8003232" cy="6120680"/>
          </a:xfrm>
        </p:spPr>
        <p:txBody>
          <a:bodyPr anchor="ctr"/>
          <a:lstStyle/>
          <a:p>
            <a:pPr marL="0" indent="0">
              <a:buNone/>
            </a:pPr>
            <a:r>
              <a:rPr lang="pt-BR" altLang="pt-BR" dirty="0" smtClean="0"/>
              <a:t>Vídeo:</a:t>
            </a:r>
          </a:p>
          <a:p>
            <a:pPr marL="0" indent="0">
              <a:buNone/>
            </a:pPr>
            <a:r>
              <a:rPr lang="pt-BR" altLang="pt-BR" dirty="0">
                <a:hlinkClick r:id="rId2"/>
              </a:rPr>
              <a:t>https://</a:t>
            </a:r>
            <a:r>
              <a:rPr lang="pt-BR" altLang="pt-BR" dirty="0" smtClean="0">
                <a:hlinkClick r:id="rId2"/>
              </a:rPr>
              <a:t>youtu.be/xulAztyoDto?si=Y2zR7i4uz6oYLZ1x</a:t>
            </a:r>
            <a:endParaRPr lang="pt-BR" altLang="pt-BR" dirty="0" smtClean="0"/>
          </a:p>
          <a:p>
            <a:pPr marL="0" indent="0">
              <a:buNone/>
            </a:pPr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75245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332656"/>
            <a:ext cx="8003232" cy="6120680"/>
          </a:xfrm>
        </p:spPr>
        <p:txBody>
          <a:bodyPr anchor="ctr"/>
          <a:lstStyle/>
          <a:p>
            <a:pPr marL="0" indent="0" algn="ctr">
              <a:buNone/>
            </a:pPr>
            <a:r>
              <a:rPr lang="pt-BR" altLang="pt-BR" dirty="0" smtClean="0"/>
              <a:t>Comentário de </a:t>
            </a:r>
            <a:r>
              <a:rPr lang="pt-BR" altLang="pt-BR" dirty="0"/>
              <a:t>Marcelo </a:t>
            </a:r>
            <a:r>
              <a:rPr lang="pt-BR" altLang="pt-BR" dirty="0" smtClean="0"/>
              <a:t>Taguchi</a:t>
            </a:r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78486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3179</TotalTime>
  <Words>687</Words>
  <Application>Microsoft Office PowerPoint</Application>
  <PresentationFormat>Apresentação na tela (4:3)</PresentationFormat>
  <Paragraphs>82</Paragraphs>
  <Slides>16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16</vt:i4>
      </vt:variant>
    </vt:vector>
  </HeadingPairs>
  <TitlesOfParts>
    <vt:vector size="29" baseType="lpstr">
      <vt:lpstr>游ゴシック</vt:lpstr>
      <vt:lpstr>Arial</vt:lpstr>
      <vt:lpstr>Calibri</vt:lpstr>
      <vt:lpstr>Calibri Light</vt:lpstr>
      <vt:lpstr>FC平成中太明朝体</vt:lpstr>
      <vt:lpstr>Meiryo</vt:lpstr>
      <vt:lpstr>MS Mincho</vt:lpstr>
      <vt:lpstr>Times</vt:lpstr>
      <vt:lpstr>Times New Roman</vt:lpstr>
      <vt:lpstr>Verdana</vt:lpstr>
      <vt:lpstr>Wingdings</vt:lpstr>
      <vt:lpstr>Diseño predeterminado</vt:lpstr>
      <vt:lpstr>Tema do Office</vt:lpstr>
      <vt:lpstr>Máxima no 30 Acumular as práticas de pequenas virtudes, continuamente, com perseverança.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Siracusa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Mariajose</dc:creator>
  <cp:lastModifiedBy>Sergio Schweder</cp:lastModifiedBy>
  <cp:revision>77</cp:revision>
  <dcterms:created xsi:type="dcterms:W3CDTF">2009-03-26T20:51:52Z</dcterms:created>
  <dcterms:modified xsi:type="dcterms:W3CDTF">2024-07-21T14:33:18Z</dcterms:modified>
</cp:coreProperties>
</file>