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2"/>
  </p:notesMasterIdLst>
  <p:handoutMasterIdLst>
    <p:handoutMasterId r:id="rId33"/>
  </p:handoutMasterIdLst>
  <p:sldIdLst>
    <p:sldId id="256" r:id="rId2"/>
    <p:sldId id="260" r:id="rId3"/>
    <p:sldId id="490" r:id="rId4"/>
    <p:sldId id="582" r:id="rId5"/>
    <p:sldId id="369" r:id="rId6"/>
    <p:sldId id="493" r:id="rId7"/>
    <p:sldId id="492" r:id="rId8"/>
    <p:sldId id="494" r:id="rId9"/>
    <p:sldId id="583" r:id="rId10"/>
    <p:sldId id="495" r:id="rId11"/>
    <p:sldId id="584" r:id="rId12"/>
    <p:sldId id="585" r:id="rId13"/>
    <p:sldId id="586" r:id="rId14"/>
    <p:sldId id="588" r:id="rId15"/>
    <p:sldId id="587" r:id="rId16"/>
    <p:sldId id="589" r:id="rId17"/>
    <p:sldId id="590" r:id="rId18"/>
    <p:sldId id="592" r:id="rId19"/>
    <p:sldId id="593" r:id="rId20"/>
    <p:sldId id="591" r:id="rId21"/>
    <p:sldId id="507" r:id="rId22"/>
    <p:sldId id="594" r:id="rId23"/>
    <p:sldId id="499" r:id="rId24"/>
    <p:sldId id="595" r:id="rId25"/>
    <p:sldId id="596" r:id="rId26"/>
    <p:sldId id="597" r:id="rId27"/>
    <p:sldId id="497" r:id="rId28"/>
    <p:sldId id="598" r:id="rId29"/>
    <p:sldId id="599" r:id="rId30"/>
    <p:sldId id="488" r:id="rId31"/>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a:srgbClr val="FFE699"/>
    <a:srgbClr val="FFE6CD"/>
    <a:srgbClr val="FFE2C5"/>
    <a:srgbClr val="FFCC00"/>
    <a:srgbClr val="FFEAD5"/>
    <a:srgbClr val="FFE8D1"/>
    <a:srgbClr val="FFECD9"/>
    <a:srgbClr val="FFCC99"/>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8332DB4-B54C-4A3A-B327-A507F63278E5}" v="36" dt="2023-12-01T13:18:30.324"/>
  </p1510:revLst>
</p1510:revInfo>
</file>

<file path=ppt/tableStyles.xml><?xml version="1.0" encoding="utf-8"?>
<a:tblStyleLst xmlns:a="http://schemas.openxmlformats.org/drawingml/2006/main" def="{5C22544A-7EE6-4342-B048-85BDC9FD1C3A}">
  <a:tblStyle styleId="{5C22544A-7EE6-4342-B048-85BDC9FD1C3A}" styleName="Estilo Médio 2 - Ênfas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Estilo Claro 2 - Ênfas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79" d="100"/>
          <a:sy n="79" d="100"/>
        </p:scale>
        <p:origin x="1526" y="72"/>
      </p:cViewPr>
      <p:guideLst>
        <p:guide orient="horz" pos="2160"/>
        <p:guide pos="2880"/>
      </p:guideLst>
    </p:cSldViewPr>
  </p:slideViewPr>
  <p:notesTextViewPr>
    <p:cViewPr>
      <p:scale>
        <a:sx n="1" d="1"/>
        <a:sy n="1" d="1"/>
      </p:scale>
      <p:origin x="0" y="0"/>
    </p:cViewPr>
  </p:notesTextViewPr>
  <p:sorterViewPr>
    <p:cViewPr>
      <p:scale>
        <a:sx n="100" d="100"/>
        <a:sy n="100" d="100"/>
      </p:scale>
      <p:origin x="0" y="-3235"/>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5/10/relationships/revisionInfo" Target="revisionInfo.xml"/><Relationship Id="rId21" Type="http://schemas.openxmlformats.org/officeDocument/2006/relationships/slide" Target="slides/slide20.xml"/><Relationship Id="rId34"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handoutMaster" Target="handoutMasters/handoutMaster1.xml"/><Relationship Id="rId38" Type="http://schemas.microsoft.com/office/2016/11/relationships/changesInfo" Target="changesInfos/changesInfo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viewProps" Target="viewProps.xml"/><Relationship Id="rId8" Type="http://schemas.openxmlformats.org/officeDocument/2006/relationships/slide" Target="slides/slide7.xml"/><Relationship Id="rId3" Type="http://schemas.openxmlformats.org/officeDocument/2006/relationships/slide" Target="slides/slide2.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Hiroaki Makibara2" userId="065f35378fba88f7" providerId="LiveId" clId="{48332DB4-B54C-4A3A-B327-A507F63278E5}"/>
    <pc:docChg chg="custSel addSld delSld modSld">
      <pc:chgData name="Hiroaki Makibara2" userId="065f35378fba88f7" providerId="LiveId" clId="{48332DB4-B54C-4A3A-B327-A507F63278E5}" dt="2023-12-01T13:18:51.508" v="640" actId="47"/>
      <pc:docMkLst>
        <pc:docMk/>
      </pc:docMkLst>
      <pc:sldChg chg="addSp modSp mod">
        <pc:chgData name="Hiroaki Makibara2" userId="065f35378fba88f7" providerId="LiveId" clId="{48332DB4-B54C-4A3A-B327-A507F63278E5}" dt="2023-11-30T20:38:06.171" v="68" actId="1076"/>
        <pc:sldMkLst>
          <pc:docMk/>
          <pc:sldMk cId="1495781527" sldId="260"/>
        </pc:sldMkLst>
        <pc:spChg chg="mod">
          <ac:chgData name="Hiroaki Makibara2" userId="065f35378fba88f7" providerId="LiveId" clId="{48332DB4-B54C-4A3A-B327-A507F63278E5}" dt="2023-11-30T20:38:06.171" v="68" actId="1076"/>
          <ac:spMkLst>
            <pc:docMk/>
            <pc:sldMk cId="1495781527" sldId="260"/>
            <ac:spMk id="2" creationId="{EF945D2F-5068-4E2F-AC6F-644C3CFC033E}"/>
          </ac:spMkLst>
        </pc:spChg>
        <pc:spChg chg="mod">
          <ac:chgData name="Hiroaki Makibara2" userId="065f35378fba88f7" providerId="LiveId" clId="{48332DB4-B54C-4A3A-B327-A507F63278E5}" dt="2023-11-30T20:37:32.641" v="65" actId="1036"/>
          <ac:spMkLst>
            <pc:docMk/>
            <pc:sldMk cId="1495781527" sldId="260"/>
            <ac:spMk id="4" creationId="{59153524-6159-431E-9476-CFA9D75D910B}"/>
          </ac:spMkLst>
        </pc:spChg>
        <pc:spChg chg="mod">
          <ac:chgData name="Hiroaki Makibara2" userId="065f35378fba88f7" providerId="LiveId" clId="{48332DB4-B54C-4A3A-B327-A507F63278E5}" dt="2023-11-30T20:37:02.622" v="61" actId="14100"/>
          <ac:spMkLst>
            <pc:docMk/>
            <pc:sldMk cId="1495781527" sldId="260"/>
            <ac:spMk id="8" creationId="{7013AC2D-5B00-490B-8FB8-72D9D086B868}"/>
          </ac:spMkLst>
        </pc:spChg>
        <pc:spChg chg="mod">
          <ac:chgData name="Hiroaki Makibara2" userId="065f35378fba88f7" providerId="LiveId" clId="{48332DB4-B54C-4A3A-B327-A507F63278E5}" dt="2023-11-30T20:37:58.466" v="67" actId="14100"/>
          <ac:spMkLst>
            <pc:docMk/>
            <pc:sldMk cId="1495781527" sldId="260"/>
            <ac:spMk id="9" creationId="{4B5BFDA7-578A-40B2-B58D-C82C36C404A0}"/>
          </ac:spMkLst>
        </pc:spChg>
        <pc:picChg chg="add mod ord">
          <ac:chgData name="Hiroaki Makibara2" userId="065f35378fba88f7" providerId="LiveId" clId="{48332DB4-B54C-4A3A-B327-A507F63278E5}" dt="2023-11-30T20:36:15.233" v="38" actId="14100"/>
          <ac:picMkLst>
            <pc:docMk/>
            <pc:sldMk cId="1495781527" sldId="260"/>
            <ac:picMk id="5" creationId="{98607758-05B9-4E1C-C782-8AB6044C14CC}"/>
          </ac:picMkLst>
        </pc:picChg>
      </pc:sldChg>
      <pc:sldChg chg="delSp del mod">
        <pc:chgData name="Hiroaki Makibara2" userId="065f35378fba88f7" providerId="LiveId" clId="{48332DB4-B54C-4A3A-B327-A507F63278E5}" dt="2023-12-01T13:18:51.508" v="640" actId="47"/>
        <pc:sldMkLst>
          <pc:docMk/>
          <pc:sldMk cId="307766319" sldId="367"/>
        </pc:sldMkLst>
        <pc:spChg chg="del">
          <ac:chgData name="Hiroaki Makibara2" userId="065f35378fba88f7" providerId="LiveId" clId="{48332DB4-B54C-4A3A-B327-A507F63278E5}" dt="2023-12-01T13:18:28.181" v="631" actId="21"/>
          <ac:spMkLst>
            <pc:docMk/>
            <pc:sldMk cId="307766319" sldId="367"/>
            <ac:spMk id="3" creationId="{85015C4C-EBAB-41CE-B3B2-737E9D1DEE2D}"/>
          </ac:spMkLst>
        </pc:spChg>
      </pc:sldChg>
      <pc:sldChg chg="addSp delSp modSp mod delAnim">
        <pc:chgData name="Hiroaki Makibara2" userId="065f35378fba88f7" providerId="LiveId" clId="{48332DB4-B54C-4A3A-B327-A507F63278E5}" dt="2023-11-30T20:39:30.860" v="86" actId="1076"/>
        <pc:sldMkLst>
          <pc:docMk/>
          <pc:sldMk cId="1568014004" sldId="369"/>
        </pc:sldMkLst>
        <pc:spChg chg="mod">
          <ac:chgData name="Hiroaki Makibara2" userId="065f35378fba88f7" providerId="LiveId" clId="{48332DB4-B54C-4A3A-B327-A507F63278E5}" dt="2023-11-30T20:34:13.556" v="18" actId="6549"/>
          <ac:spMkLst>
            <pc:docMk/>
            <pc:sldMk cId="1568014004" sldId="369"/>
            <ac:spMk id="5" creationId="{22AC424D-8C8F-4DA2-B3C6-CF45C447EA59}"/>
          </ac:spMkLst>
        </pc:spChg>
        <pc:spChg chg="add mod">
          <ac:chgData name="Hiroaki Makibara2" userId="065f35378fba88f7" providerId="LiveId" clId="{48332DB4-B54C-4A3A-B327-A507F63278E5}" dt="2023-11-30T20:39:26.398" v="85" actId="1076"/>
          <ac:spMkLst>
            <pc:docMk/>
            <pc:sldMk cId="1568014004" sldId="369"/>
            <ac:spMk id="7" creationId="{617E9007-4B41-C3AF-C246-07AC702CA937}"/>
          </ac:spMkLst>
        </pc:spChg>
        <pc:spChg chg="del">
          <ac:chgData name="Hiroaki Makibara2" userId="065f35378fba88f7" providerId="LiveId" clId="{48332DB4-B54C-4A3A-B327-A507F63278E5}" dt="2023-11-30T20:34:21.449" v="19" actId="478"/>
          <ac:spMkLst>
            <pc:docMk/>
            <pc:sldMk cId="1568014004" sldId="369"/>
            <ac:spMk id="10" creationId="{52DC1270-4300-C6F1-76BC-F93FCDBCE2D9}"/>
          </ac:spMkLst>
        </pc:spChg>
        <pc:spChg chg="add mod">
          <ac:chgData name="Hiroaki Makibara2" userId="065f35378fba88f7" providerId="LiveId" clId="{48332DB4-B54C-4A3A-B327-A507F63278E5}" dt="2023-11-30T20:39:30.860" v="86" actId="1076"/>
          <ac:spMkLst>
            <pc:docMk/>
            <pc:sldMk cId="1568014004" sldId="369"/>
            <ac:spMk id="16" creationId="{B076F212-C67F-83E0-D444-3246048C05D9}"/>
          </ac:spMkLst>
        </pc:spChg>
        <pc:grpChg chg="del">
          <ac:chgData name="Hiroaki Makibara2" userId="065f35378fba88f7" providerId="LiveId" clId="{48332DB4-B54C-4A3A-B327-A507F63278E5}" dt="2023-11-30T20:34:21.449" v="19" actId="478"/>
          <ac:grpSpMkLst>
            <pc:docMk/>
            <pc:sldMk cId="1568014004" sldId="369"/>
            <ac:grpSpMk id="2" creationId="{00000000-0000-0000-0000-000000000000}"/>
          </ac:grpSpMkLst>
        </pc:grpChg>
        <pc:grpChg chg="del">
          <ac:chgData name="Hiroaki Makibara2" userId="065f35378fba88f7" providerId="LiveId" clId="{48332DB4-B54C-4A3A-B327-A507F63278E5}" dt="2023-11-30T20:34:21.449" v="19" actId="478"/>
          <ac:grpSpMkLst>
            <pc:docMk/>
            <pc:sldMk cId="1568014004" sldId="369"/>
            <ac:grpSpMk id="13" creationId="{7AF6B50E-4F61-544D-3075-DB591FB064D8}"/>
          </ac:grpSpMkLst>
        </pc:grpChg>
        <pc:grpChg chg="del">
          <ac:chgData name="Hiroaki Makibara2" userId="065f35378fba88f7" providerId="LiveId" clId="{48332DB4-B54C-4A3A-B327-A507F63278E5}" dt="2023-11-30T20:34:21.449" v="19" actId="478"/>
          <ac:grpSpMkLst>
            <pc:docMk/>
            <pc:sldMk cId="1568014004" sldId="369"/>
            <ac:grpSpMk id="14" creationId="{48FC487C-45D9-AD2B-A47C-A82216593173}"/>
          </ac:grpSpMkLst>
        </pc:grpChg>
      </pc:sldChg>
      <pc:sldChg chg="del">
        <pc:chgData name="Hiroaki Makibara2" userId="065f35378fba88f7" providerId="LiveId" clId="{48332DB4-B54C-4A3A-B327-A507F63278E5}" dt="2023-12-01T13:17:54.764" v="628" actId="47"/>
        <pc:sldMkLst>
          <pc:docMk/>
          <pc:sldMk cId="4133397669" sldId="447"/>
        </pc:sldMkLst>
      </pc:sldChg>
      <pc:sldChg chg="addSp delSp modSp mod delAnim modAnim">
        <pc:chgData name="Hiroaki Makibara2" userId="065f35378fba88f7" providerId="LiveId" clId="{48332DB4-B54C-4A3A-B327-A507F63278E5}" dt="2023-12-01T13:09:23.457" v="625" actId="1035"/>
        <pc:sldMkLst>
          <pc:docMk/>
          <pc:sldMk cId="2851598006" sldId="480"/>
        </pc:sldMkLst>
        <pc:spChg chg="mod">
          <ac:chgData name="Hiroaki Makibara2" userId="065f35378fba88f7" providerId="LiveId" clId="{48332DB4-B54C-4A3A-B327-A507F63278E5}" dt="2023-12-01T13:07:58.721" v="587" actId="403"/>
          <ac:spMkLst>
            <pc:docMk/>
            <pc:sldMk cId="2851598006" sldId="480"/>
            <ac:spMk id="2" creationId="{00000000-0000-0000-0000-000000000000}"/>
          </ac:spMkLst>
        </pc:spChg>
        <pc:spChg chg="mod">
          <ac:chgData name="Hiroaki Makibara2" userId="065f35378fba88f7" providerId="LiveId" clId="{48332DB4-B54C-4A3A-B327-A507F63278E5}" dt="2023-12-01T13:09:23.457" v="625" actId="1035"/>
          <ac:spMkLst>
            <pc:docMk/>
            <pc:sldMk cId="2851598006" sldId="480"/>
            <ac:spMk id="3" creationId="{00000000-0000-0000-0000-000000000000}"/>
          </ac:spMkLst>
        </pc:spChg>
        <pc:spChg chg="del">
          <ac:chgData name="Hiroaki Makibara2" userId="065f35378fba88f7" providerId="LiveId" clId="{48332DB4-B54C-4A3A-B327-A507F63278E5}" dt="2023-12-01T13:08:14.287" v="589" actId="478"/>
          <ac:spMkLst>
            <pc:docMk/>
            <pc:sldMk cId="2851598006" sldId="480"/>
            <ac:spMk id="4" creationId="{4EC54FBF-F2C9-D6E8-8589-6F5C65F68261}"/>
          </ac:spMkLst>
        </pc:spChg>
        <pc:spChg chg="add mod">
          <ac:chgData name="Hiroaki Makibara2" userId="065f35378fba88f7" providerId="LiveId" clId="{48332DB4-B54C-4A3A-B327-A507F63278E5}" dt="2023-12-01T13:09:15.346" v="608" actId="1035"/>
          <ac:spMkLst>
            <pc:docMk/>
            <pc:sldMk cId="2851598006" sldId="480"/>
            <ac:spMk id="6" creationId="{97CA4D62-4A2E-25F6-63E9-79595106579E}"/>
          </ac:spMkLst>
        </pc:spChg>
        <pc:spChg chg="add mod">
          <ac:chgData name="Hiroaki Makibara2" userId="065f35378fba88f7" providerId="LiveId" clId="{48332DB4-B54C-4A3A-B327-A507F63278E5}" dt="2023-12-01T13:08:07.957" v="588" actId="1076"/>
          <ac:spMkLst>
            <pc:docMk/>
            <pc:sldMk cId="2851598006" sldId="480"/>
            <ac:spMk id="8" creationId="{355D1961-6959-E898-0CBF-C7228A6AE313}"/>
          </ac:spMkLst>
        </pc:spChg>
        <pc:spChg chg="add mod">
          <ac:chgData name="Hiroaki Makibara2" userId="065f35378fba88f7" providerId="LiveId" clId="{48332DB4-B54C-4A3A-B327-A507F63278E5}" dt="2023-12-01T13:09:08.173" v="595"/>
          <ac:spMkLst>
            <pc:docMk/>
            <pc:sldMk cId="2851598006" sldId="480"/>
            <ac:spMk id="9" creationId="{FFAEC971-AB3E-B6A0-A600-C84821225795}"/>
          </ac:spMkLst>
        </pc:spChg>
      </pc:sldChg>
      <pc:sldChg chg="modSp mod">
        <pc:chgData name="Hiroaki Makibara2" userId="065f35378fba88f7" providerId="LiveId" clId="{48332DB4-B54C-4A3A-B327-A507F63278E5}" dt="2023-12-01T13:16:49.787" v="627" actId="6549"/>
        <pc:sldMkLst>
          <pc:docMk/>
          <pc:sldMk cId="586351198" sldId="483"/>
        </pc:sldMkLst>
        <pc:spChg chg="mod">
          <ac:chgData name="Hiroaki Makibara2" userId="065f35378fba88f7" providerId="LiveId" clId="{48332DB4-B54C-4A3A-B327-A507F63278E5}" dt="2023-12-01T13:16:49.787" v="627" actId="6549"/>
          <ac:spMkLst>
            <pc:docMk/>
            <pc:sldMk cId="586351198" sldId="483"/>
            <ac:spMk id="2" creationId="{00000000-0000-0000-0000-000000000000}"/>
          </ac:spMkLst>
        </pc:spChg>
      </pc:sldChg>
      <pc:sldChg chg="addSp modSp mod">
        <pc:chgData name="Hiroaki Makibara2" userId="065f35378fba88f7" providerId="LiveId" clId="{48332DB4-B54C-4A3A-B327-A507F63278E5}" dt="2023-12-01T13:18:49.248" v="639" actId="1076"/>
        <pc:sldMkLst>
          <pc:docMk/>
          <pc:sldMk cId="530023173" sldId="488"/>
        </pc:sldMkLst>
        <pc:spChg chg="mod">
          <ac:chgData name="Hiroaki Makibara2" userId="065f35378fba88f7" providerId="LiveId" clId="{48332DB4-B54C-4A3A-B327-A507F63278E5}" dt="2023-12-01T13:18:21.704" v="630" actId="403"/>
          <ac:spMkLst>
            <pc:docMk/>
            <pc:sldMk cId="530023173" sldId="488"/>
            <ac:spMk id="2" creationId="{00000000-0000-0000-0000-000000000000}"/>
          </ac:spMkLst>
        </pc:spChg>
        <pc:spChg chg="add mod">
          <ac:chgData name="Hiroaki Makibara2" userId="065f35378fba88f7" providerId="LiveId" clId="{48332DB4-B54C-4A3A-B327-A507F63278E5}" dt="2023-12-01T13:18:49.248" v="639" actId="1076"/>
          <ac:spMkLst>
            <pc:docMk/>
            <pc:sldMk cId="530023173" sldId="488"/>
            <ac:spMk id="3" creationId="{4DCC9918-10D3-CC70-DB36-37CF917447E1}"/>
          </ac:spMkLst>
        </pc:spChg>
      </pc:sldChg>
      <pc:sldChg chg="del">
        <pc:chgData name="Hiroaki Makibara2" userId="065f35378fba88f7" providerId="LiveId" clId="{48332DB4-B54C-4A3A-B327-A507F63278E5}" dt="2023-12-01T13:17:54.764" v="628" actId="47"/>
        <pc:sldMkLst>
          <pc:docMk/>
          <pc:sldMk cId="997540078" sldId="489"/>
        </pc:sldMkLst>
      </pc:sldChg>
      <pc:sldChg chg="addSp delSp modSp mod">
        <pc:chgData name="Hiroaki Makibara2" userId="065f35378fba88f7" providerId="LiveId" clId="{48332DB4-B54C-4A3A-B327-A507F63278E5}" dt="2023-11-30T20:41:35.264" v="132" actId="20577"/>
        <pc:sldMkLst>
          <pc:docMk/>
          <pc:sldMk cId="772684987" sldId="490"/>
        </pc:sldMkLst>
        <pc:spChg chg="mod">
          <ac:chgData name="Hiroaki Makibara2" userId="065f35378fba88f7" providerId="LiveId" clId="{48332DB4-B54C-4A3A-B327-A507F63278E5}" dt="2023-11-30T20:34:02.305" v="14" actId="1076"/>
          <ac:spMkLst>
            <pc:docMk/>
            <pc:sldMk cId="772684987" sldId="490"/>
            <ac:spMk id="4" creationId="{4F4203C5-856A-4D92-9996-3473C4507342}"/>
          </ac:spMkLst>
        </pc:spChg>
        <pc:spChg chg="mod">
          <ac:chgData name="Hiroaki Makibara2" userId="065f35378fba88f7" providerId="LiveId" clId="{48332DB4-B54C-4A3A-B327-A507F63278E5}" dt="2023-11-30T20:40:41.657" v="102" actId="1076"/>
          <ac:spMkLst>
            <pc:docMk/>
            <pc:sldMk cId="772684987" sldId="490"/>
            <ac:spMk id="5" creationId="{4F4203C5-856A-4D92-9996-3473C4507342}"/>
          </ac:spMkLst>
        </pc:spChg>
        <pc:spChg chg="del">
          <ac:chgData name="Hiroaki Makibara2" userId="065f35378fba88f7" providerId="LiveId" clId="{48332DB4-B54C-4A3A-B327-A507F63278E5}" dt="2023-11-30T20:33:26.738" v="5" actId="478"/>
          <ac:spMkLst>
            <pc:docMk/>
            <pc:sldMk cId="772684987" sldId="490"/>
            <ac:spMk id="8" creationId="{EC8FA913-6956-3851-A653-00D5C8D17535}"/>
          </ac:spMkLst>
        </pc:spChg>
        <pc:spChg chg="del">
          <ac:chgData name="Hiroaki Makibara2" userId="065f35378fba88f7" providerId="LiveId" clId="{48332DB4-B54C-4A3A-B327-A507F63278E5}" dt="2023-11-30T20:33:28.710" v="6" actId="478"/>
          <ac:spMkLst>
            <pc:docMk/>
            <pc:sldMk cId="772684987" sldId="490"/>
            <ac:spMk id="9" creationId="{2D033722-828C-B8B8-B84F-084EE64577B2}"/>
          </ac:spMkLst>
        </pc:spChg>
        <pc:spChg chg="add mod">
          <ac:chgData name="Hiroaki Makibara2" userId="065f35378fba88f7" providerId="LiveId" clId="{48332DB4-B54C-4A3A-B327-A507F63278E5}" dt="2023-11-30T20:41:35.264" v="132" actId="20577"/>
          <ac:spMkLst>
            <pc:docMk/>
            <pc:sldMk cId="772684987" sldId="490"/>
            <ac:spMk id="20" creationId="{45CFDCF8-990A-973E-E8CC-7B4E9C82608F}"/>
          </ac:spMkLst>
        </pc:spChg>
        <pc:picChg chg="del">
          <ac:chgData name="Hiroaki Makibara2" userId="065f35378fba88f7" providerId="LiveId" clId="{48332DB4-B54C-4A3A-B327-A507F63278E5}" dt="2023-11-30T20:32:24.064" v="0" actId="478"/>
          <ac:picMkLst>
            <pc:docMk/>
            <pc:sldMk cId="772684987" sldId="490"/>
            <ac:picMk id="2" creationId="{3103CC92-1BCC-4E80-BF99-57646BC3BE81}"/>
          </ac:picMkLst>
        </pc:picChg>
        <pc:picChg chg="mod">
          <ac:chgData name="Hiroaki Makibara2" userId="065f35378fba88f7" providerId="LiveId" clId="{48332DB4-B54C-4A3A-B327-A507F63278E5}" dt="2023-11-30T20:40:33.008" v="101" actId="1076"/>
          <ac:picMkLst>
            <pc:docMk/>
            <pc:sldMk cId="772684987" sldId="490"/>
            <ac:picMk id="3" creationId="{D69E0125-358A-44CF-B859-837F0BC6AFE9}"/>
          </ac:picMkLst>
        </pc:picChg>
        <pc:picChg chg="del">
          <ac:chgData name="Hiroaki Makibara2" userId="065f35378fba88f7" providerId="LiveId" clId="{48332DB4-B54C-4A3A-B327-A507F63278E5}" dt="2023-11-30T20:32:24.064" v="0" actId="478"/>
          <ac:picMkLst>
            <pc:docMk/>
            <pc:sldMk cId="772684987" sldId="490"/>
            <ac:picMk id="6" creationId="{FA82138E-3D4E-89E8-3AB3-BC578E89B313}"/>
          </ac:picMkLst>
        </pc:picChg>
        <pc:picChg chg="del">
          <ac:chgData name="Hiroaki Makibara2" userId="065f35378fba88f7" providerId="LiveId" clId="{48332DB4-B54C-4A3A-B327-A507F63278E5}" dt="2023-11-30T20:32:24.064" v="0" actId="478"/>
          <ac:picMkLst>
            <pc:docMk/>
            <pc:sldMk cId="772684987" sldId="490"/>
            <ac:picMk id="7" creationId="{1ABB057F-42DE-4F6F-8033-01B1FE62313D}"/>
          </ac:picMkLst>
        </pc:picChg>
        <pc:picChg chg="add mod">
          <ac:chgData name="Hiroaki Makibara2" userId="065f35378fba88f7" providerId="LiveId" clId="{48332DB4-B54C-4A3A-B327-A507F63278E5}" dt="2023-11-30T20:32:51.755" v="2" actId="1076"/>
          <ac:picMkLst>
            <pc:docMk/>
            <pc:sldMk cId="772684987" sldId="490"/>
            <ac:picMk id="18" creationId="{3F98C6E8-7811-20AA-8811-D5E4C4CD0648}"/>
          </ac:picMkLst>
        </pc:picChg>
        <pc:picChg chg="add mod">
          <ac:chgData name="Hiroaki Makibara2" userId="065f35378fba88f7" providerId="LiveId" clId="{48332DB4-B54C-4A3A-B327-A507F63278E5}" dt="2023-11-30T20:40:48.992" v="104" actId="1076"/>
          <ac:picMkLst>
            <pc:docMk/>
            <pc:sldMk cId="772684987" sldId="490"/>
            <ac:picMk id="19" creationId="{30703D7D-F554-F242-DBFA-1AD716016866}"/>
          </ac:picMkLst>
        </pc:picChg>
      </pc:sldChg>
      <pc:sldChg chg="addSp delSp modSp new mod">
        <pc:chgData name="Hiroaki Makibara2" userId="065f35378fba88f7" providerId="LiveId" clId="{48332DB4-B54C-4A3A-B327-A507F63278E5}" dt="2023-11-30T20:54:35.262" v="190" actId="123"/>
        <pc:sldMkLst>
          <pc:docMk/>
          <pc:sldMk cId="1541036469" sldId="491"/>
        </pc:sldMkLst>
        <pc:spChg chg="add mod">
          <ac:chgData name="Hiroaki Makibara2" userId="065f35378fba88f7" providerId="LiveId" clId="{48332DB4-B54C-4A3A-B327-A507F63278E5}" dt="2023-11-30T20:54:35.262" v="190" actId="123"/>
          <ac:spMkLst>
            <pc:docMk/>
            <pc:sldMk cId="1541036469" sldId="491"/>
            <ac:spMk id="4" creationId="{FE4DFB48-555E-F2D4-9973-91B7A7FA131D}"/>
          </ac:spMkLst>
        </pc:spChg>
        <pc:spChg chg="add mod">
          <ac:chgData name="Hiroaki Makibara2" userId="065f35378fba88f7" providerId="LiveId" clId="{48332DB4-B54C-4A3A-B327-A507F63278E5}" dt="2023-11-30T20:44:04.420" v="176" actId="13926"/>
          <ac:spMkLst>
            <pc:docMk/>
            <pc:sldMk cId="1541036469" sldId="491"/>
            <ac:spMk id="6" creationId="{7A1C6AE7-41A5-78D7-29BD-BBC4FCEFB532}"/>
          </ac:spMkLst>
        </pc:spChg>
        <pc:graphicFrameChg chg="add del mod">
          <ac:chgData name="Hiroaki Makibara2" userId="065f35378fba88f7" providerId="LiveId" clId="{48332DB4-B54C-4A3A-B327-A507F63278E5}" dt="2023-11-30T20:42:16.622" v="134" actId="478"/>
          <ac:graphicFrameMkLst>
            <pc:docMk/>
            <pc:sldMk cId="1541036469" sldId="491"/>
            <ac:graphicFrameMk id="2" creationId="{16628E4D-4EA8-2DB1-57AA-3BC7CBDE4C37}"/>
          </ac:graphicFrameMkLst>
        </pc:graphicFrameChg>
      </pc:sldChg>
      <pc:sldChg chg="addSp modSp new mod">
        <pc:chgData name="Hiroaki Makibara2" userId="065f35378fba88f7" providerId="LiveId" clId="{48332DB4-B54C-4A3A-B327-A507F63278E5}" dt="2023-11-30T21:30:27.180" v="210" actId="1076"/>
        <pc:sldMkLst>
          <pc:docMk/>
          <pc:sldMk cId="1659028068" sldId="492"/>
        </pc:sldMkLst>
        <pc:spChg chg="add mod">
          <ac:chgData name="Hiroaki Makibara2" userId="065f35378fba88f7" providerId="LiveId" clId="{48332DB4-B54C-4A3A-B327-A507F63278E5}" dt="2023-11-30T21:28:42.533" v="201" actId="1076"/>
          <ac:spMkLst>
            <pc:docMk/>
            <pc:sldMk cId="1659028068" sldId="492"/>
            <ac:spMk id="3" creationId="{A8AC5FD1-CEEB-0810-D5AB-50184AB97A25}"/>
          </ac:spMkLst>
        </pc:spChg>
        <pc:spChg chg="add mod">
          <ac:chgData name="Hiroaki Makibara2" userId="065f35378fba88f7" providerId="LiveId" clId="{48332DB4-B54C-4A3A-B327-A507F63278E5}" dt="2023-11-30T21:30:27.180" v="210" actId="1076"/>
          <ac:spMkLst>
            <pc:docMk/>
            <pc:sldMk cId="1659028068" sldId="492"/>
            <ac:spMk id="5" creationId="{63B732D9-F3C6-D1F1-77D8-A34CCE1D0ABB}"/>
          </ac:spMkLst>
        </pc:spChg>
      </pc:sldChg>
      <pc:sldChg chg="addSp modSp new mod">
        <pc:chgData name="Hiroaki Makibara2" userId="065f35378fba88f7" providerId="LiveId" clId="{48332DB4-B54C-4A3A-B327-A507F63278E5}" dt="2023-11-30T21:32:25.646" v="221" actId="948"/>
        <pc:sldMkLst>
          <pc:docMk/>
          <pc:sldMk cId="860712323" sldId="493"/>
        </pc:sldMkLst>
        <pc:spChg chg="add mod">
          <ac:chgData name="Hiroaki Makibara2" userId="065f35378fba88f7" providerId="LiveId" clId="{48332DB4-B54C-4A3A-B327-A507F63278E5}" dt="2023-11-30T21:32:25.646" v="221" actId="948"/>
          <ac:spMkLst>
            <pc:docMk/>
            <pc:sldMk cId="860712323" sldId="493"/>
            <ac:spMk id="3" creationId="{60477C60-B587-5240-0D8B-9FC08D896903}"/>
          </ac:spMkLst>
        </pc:spChg>
      </pc:sldChg>
      <pc:sldChg chg="addSp modSp new mod">
        <pc:chgData name="Hiroaki Makibara2" userId="065f35378fba88f7" providerId="LiveId" clId="{48332DB4-B54C-4A3A-B327-A507F63278E5}" dt="2023-11-30T21:34:56.370" v="288" actId="20577"/>
        <pc:sldMkLst>
          <pc:docMk/>
          <pc:sldMk cId="3577143820" sldId="494"/>
        </pc:sldMkLst>
        <pc:spChg chg="add mod">
          <ac:chgData name="Hiroaki Makibara2" userId="065f35378fba88f7" providerId="LiveId" clId="{48332DB4-B54C-4A3A-B327-A507F63278E5}" dt="2023-11-30T21:34:56.370" v="288" actId="20577"/>
          <ac:spMkLst>
            <pc:docMk/>
            <pc:sldMk cId="3577143820" sldId="494"/>
            <ac:spMk id="3" creationId="{C32DFE58-1517-2110-C125-60901C56E68E}"/>
          </ac:spMkLst>
        </pc:spChg>
      </pc:sldChg>
      <pc:sldChg chg="addSp modSp new mod">
        <pc:chgData name="Hiroaki Makibara2" userId="065f35378fba88f7" providerId="LiveId" clId="{48332DB4-B54C-4A3A-B327-A507F63278E5}" dt="2023-11-30T21:37:33.250" v="311" actId="1076"/>
        <pc:sldMkLst>
          <pc:docMk/>
          <pc:sldMk cId="2911556460" sldId="495"/>
        </pc:sldMkLst>
        <pc:spChg chg="add mod">
          <ac:chgData name="Hiroaki Makibara2" userId="065f35378fba88f7" providerId="LiveId" clId="{48332DB4-B54C-4A3A-B327-A507F63278E5}" dt="2023-11-30T21:35:56.214" v="293" actId="403"/>
          <ac:spMkLst>
            <pc:docMk/>
            <pc:sldMk cId="2911556460" sldId="495"/>
            <ac:spMk id="3" creationId="{835AF7A1-C994-BA90-38F5-849BCC27F5D5}"/>
          </ac:spMkLst>
        </pc:spChg>
        <pc:spChg chg="add mod">
          <ac:chgData name="Hiroaki Makibara2" userId="065f35378fba88f7" providerId="LiveId" clId="{48332DB4-B54C-4A3A-B327-A507F63278E5}" dt="2023-11-30T21:37:33.250" v="311" actId="1076"/>
          <ac:spMkLst>
            <pc:docMk/>
            <pc:sldMk cId="2911556460" sldId="495"/>
            <ac:spMk id="5" creationId="{6867216D-5753-66BF-3B3C-9A2361589ADC}"/>
          </ac:spMkLst>
        </pc:spChg>
      </pc:sldChg>
      <pc:sldChg chg="addSp modSp new mod">
        <pc:chgData name="Hiroaki Makibara2" userId="065f35378fba88f7" providerId="LiveId" clId="{48332DB4-B54C-4A3A-B327-A507F63278E5}" dt="2023-12-01T12:24:05.598" v="443" actId="1076"/>
        <pc:sldMkLst>
          <pc:docMk/>
          <pc:sldMk cId="3838637594" sldId="496"/>
        </pc:sldMkLst>
        <pc:spChg chg="add mod">
          <ac:chgData name="Hiroaki Makibara2" userId="065f35378fba88f7" providerId="LiveId" clId="{48332DB4-B54C-4A3A-B327-A507F63278E5}" dt="2023-11-30T21:48:42.238" v="346" actId="1035"/>
          <ac:spMkLst>
            <pc:docMk/>
            <pc:sldMk cId="3838637594" sldId="496"/>
            <ac:spMk id="3" creationId="{F3A00077-D077-8413-2844-55FF07CD32E5}"/>
          </ac:spMkLst>
        </pc:spChg>
        <pc:spChg chg="add mod">
          <ac:chgData name="Hiroaki Makibara2" userId="065f35378fba88f7" providerId="LiveId" clId="{48332DB4-B54C-4A3A-B327-A507F63278E5}" dt="2023-12-01T12:24:05.598" v="443" actId="1076"/>
          <ac:spMkLst>
            <pc:docMk/>
            <pc:sldMk cId="3838637594" sldId="496"/>
            <ac:spMk id="5" creationId="{FCC8C9F4-B36F-531B-4B68-CCAC448F5CC3}"/>
          </ac:spMkLst>
        </pc:spChg>
        <pc:spChg chg="add mod">
          <ac:chgData name="Hiroaki Makibara2" userId="065f35378fba88f7" providerId="LiveId" clId="{48332DB4-B54C-4A3A-B327-A507F63278E5}" dt="2023-11-30T21:54:35.499" v="407"/>
          <ac:spMkLst>
            <pc:docMk/>
            <pc:sldMk cId="3838637594" sldId="496"/>
            <ac:spMk id="7" creationId="{DD88D119-3FB0-C92C-F6D7-EEF1200CB8E0}"/>
          </ac:spMkLst>
        </pc:spChg>
        <pc:spChg chg="add mod">
          <ac:chgData name="Hiroaki Makibara2" userId="065f35378fba88f7" providerId="LiveId" clId="{48332DB4-B54C-4A3A-B327-A507F63278E5}" dt="2023-11-30T21:57:18.026" v="428" actId="207"/>
          <ac:spMkLst>
            <pc:docMk/>
            <pc:sldMk cId="3838637594" sldId="496"/>
            <ac:spMk id="9" creationId="{2407AC13-F610-6318-B29A-477BF46D8AC2}"/>
          </ac:spMkLst>
        </pc:spChg>
      </pc:sldChg>
      <pc:sldChg chg="addSp modSp new mod">
        <pc:chgData name="Hiroaki Makibara2" userId="065f35378fba88f7" providerId="LiveId" clId="{48332DB4-B54C-4A3A-B327-A507F63278E5}" dt="2023-12-01T12:29:26.976" v="464" actId="403"/>
        <pc:sldMkLst>
          <pc:docMk/>
          <pc:sldMk cId="3015408089" sldId="497"/>
        </pc:sldMkLst>
        <pc:spChg chg="add mod">
          <ac:chgData name="Hiroaki Makibara2" userId="065f35378fba88f7" providerId="LiveId" clId="{48332DB4-B54C-4A3A-B327-A507F63278E5}" dt="2023-11-30T21:58:13.098" v="434" actId="114"/>
          <ac:spMkLst>
            <pc:docMk/>
            <pc:sldMk cId="3015408089" sldId="497"/>
            <ac:spMk id="3" creationId="{0A40277C-5D70-DA82-9FD0-0F9BF0AA6193}"/>
          </ac:spMkLst>
        </pc:spChg>
        <pc:spChg chg="add mod">
          <ac:chgData name="Hiroaki Makibara2" userId="065f35378fba88f7" providerId="LiveId" clId="{48332DB4-B54C-4A3A-B327-A507F63278E5}" dt="2023-12-01T12:29:26.976" v="464" actId="403"/>
          <ac:spMkLst>
            <pc:docMk/>
            <pc:sldMk cId="3015408089" sldId="497"/>
            <ac:spMk id="5" creationId="{EBB82CD8-AB50-BA85-B35B-021EF0ADCC72}"/>
          </ac:spMkLst>
        </pc:spChg>
      </pc:sldChg>
      <pc:sldChg chg="addSp modSp new mod">
        <pc:chgData name="Hiroaki Makibara2" userId="065f35378fba88f7" providerId="LiveId" clId="{48332DB4-B54C-4A3A-B327-A507F63278E5}" dt="2023-12-01T12:29:19.082" v="463" actId="403"/>
        <pc:sldMkLst>
          <pc:docMk/>
          <pc:sldMk cId="2990285631" sldId="498"/>
        </pc:sldMkLst>
        <pc:spChg chg="add mod">
          <ac:chgData name="Hiroaki Makibara2" userId="065f35378fba88f7" providerId="LiveId" clId="{48332DB4-B54C-4A3A-B327-A507F63278E5}" dt="2023-12-01T12:29:19.082" v="463" actId="403"/>
          <ac:spMkLst>
            <pc:docMk/>
            <pc:sldMk cId="2990285631" sldId="498"/>
            <ac:spMk id="3" creationId="{B8FF80A3-BB39-E718-6609-97C4B95C1120}"/>
          </ac:spMkLst>
        </pc:spChg>
      </pc:sldChg>
      <pc:sldChg chg="addSp modSp new mod">
        <pc:chgData name="Hiroaki Makibara2" userId="065f35378fba88f7" providerId="LiveId" clId="{48332DB4-B54C-4A3A-B327-A507F63278E5}" dt="2023-12-01T12:59:15.934" v="535" actId="207"/>
        <pc:sldMkLst>
          <pc:docMk/>
          <pc:sldMk cId="2845419297" sldId="499"/>
        </pc:sldMkLst>
        <pc:spChg chg="add mod">
          <ac:chgData name="Hiroaki Makibara2" userId="065f35378fba88f7" providerId="LiveId" clId="{48332DB4-B54C-4A3A-B327-A507F63278E5}" dt="2023-12-01T12:34:38.691" v="489" actId="1076"/>
          <ac:spMkLst>
            <pc:docMk/>
            <pc:sldMk cId="2845419297" sldId="499"/>
            <ac:spMk id="3" creationId="{4148729B-BFE6-42F8-44FB-3C7EC10460A9}"/>
          </ac:spMkLst>
        </pc:spChg>
        <pc:spChg chg="add mod">
          <ac:chgData name="Hiroaki Makibara2" userId="065f35378fba88f7" providerId="LiveId" clId="{48332DB4-B54C-4A3A-B327-A507F63278E5}" dt="2023-12-01T12:58:13.798" v="513" actId="20577"/>
          <ac:spMkLst>
            <pc:docMk/>
            <pc:sldMk cId="2845419297" sldId="499"/>
            <ac:spMk id="5" creationId="{DAB7B1FA-9EFF-C949-9D6E-6D011E69ED0C}"/>
          </ac:spMkLst>
        </pc:spChg>
        <pc:spChg chg="add mod">
          <ac:chgData name="Hiroaki Makibara2" userId="065f35378fba88f7" providerId="LiveId" clId="{48332DB4-B54C-4A3A-B327-A507F63278E5}" dt="2023-12-01T12:59:15.934" v="535" actId="207"/>
          <ac:spMkLst>
            <pc:docMk/>
            <pc:sldMk cId="2845419297" sldId="499"/>
            <ac:spMk id="7" creationId="{D40ED9E1-20BB-309C-BE5C-EF4D6E573195}"/>
          </ac:spMkLst>
        </pc:spChg>
      </pc:sldChg>
      <pc:sldChg chg="addSp modSp new mod">
        <pc:chgData name="Hiroaki Makibara2" userId="065f35378fba88f7" providerId="LiveId" clId="{48332DB4-B54C-4A3A-B327-A507F63278E5}" dt="2023-12-01T13:04:33.894" v="551" actId="404"/>
        <pc:sldMkLst>
          <pc:docMk/>
          <pc:sldMk cId="3957500171" sldId="500"/>
        </pc:sldMkLst>
        <pc:spChg chg="add mod">
          <ac:chgData name="Hiroaki Makibara2" userId="065f35378fba88f7" providerId="LiveId" clId="{48332DB4-B54C-4A3A-B327-A507F63278E5}" dt="2023-12-01T13:04:33.894" v="551" actId="404"/>
          <ac:spMkLst>
            <pc:docMk/>
            <pc:sldMk cId="3957500171" sldId="500"/>
            <ac:spMk id="3" creationId="{41880F0F-54FE-5805-1E79-BF0B5C40E5EC}"/>
          </ac:spMkLst>
        </pc:spChg>
      </pc:sldChg>
      <pc:sldChg chg="new del">
        <pc:chgData name="Hiroaki Makibara2" userId="065f35378fba88f7" providerId="LiveId" clId="{48332DB4-B54C-4A3A-B327-A507F63278E5}" dt="2023-12-01T13:05:05.079" v="552" actId="47"/>
        <pc:sldMkLst>
          <pc:docMk/>
          <pc:sldMk cId="3120099726" sldId="501"/>
        </pc:sldMkLst>
      </pc:sldChg>
      <pc:sldChg chg="new del">
        <pc:chgData name="Hiroaki Makibara2" userId="065f35378fba88f7" providerId="LiveId" clId="{48332DB4-B54C-4A3A-B327-A507F63278E5}" dt="2023-12-01T13:05:05.903" v="553" actId="47"/>
        <pc:sldMkLst>
          <pc:docMk/>
          <pc:sldMk cId="2605602698" sldId="502"/>
        </pc:sldMkLst>
      </pc:sldChg>
      <pc:sldChg chg="new del">
        <pc:chgData name="Hiroaki Makibara2" userId="065f35378fba88f7" providerId="LiveId" clId="{48332DB4-B54C-4A3A-B327-A507F63278E5}" dt="2023-12-01T13:05:07.009" v="554" actId="47"/>
        <pc:sldMkLst>
          <pc:docMk/>
          <pc:sldMk cId="1550165312" sldId="503"/>
        </pc:sldMkLst>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7DAE279-2974-47E5-86B8-74E72E334725}" type="datetimeFigureOut">
              <a:rPr lang="pt-BR" smtClean="0"/>
              <a:t>01/07/2024</a:t>
            </a:fld>
            <a:endParaRPr lang="pt-BR"/>
          </a:p>
        </p:txBody>
      </p:sp>
      <p:sp>
        <p:nvSpPr>
          <p:cNvPr id="4" name="Espaço Reservado para Rodapé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pt-BR"/>
          </a:p>
        </p:txBody>
      </p:sp>
      <p:sp>
        <p:nvSpPr>
          <p:cNvPr id="5" name="Espaço Reservado para Número de Slide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FE35C61-6C20-4B0A-93FD-60CDAA51D7A3}" type="slidenum">
              <a:rPr lang="pt-BR" smtClean="0"/>
              <a:t>‹nº›</a:t>
            </a:fld>
            <a:endParaRPr lang="pt-BR"/>
          </a:p>
        </p:txBody>
      </p:sp>
    </p:spTree>
    <p:extLst>
      <p:ext uri="{BB962C8B-B14F-4D97-AF65-F5344CB8AC3E}">
        <p14:creationId xmlns:p14="http://schemas.microsoft.com/office/powerpoint/2010/main" val="13180470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ço Reservado para Cabeçalho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pt-BR"/>
          </a:p>
        </p:txBody>
      </p:sp>
      <p:sp>
        <p:nvSpPr>
          <p:cNvPr id="3" name="Espaço Reservado para Data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E27A036-49B3-4E3B-9426-C016D6EDEEF9}" type="datetimeFigureOut">
              <a:rPr lang="pt-BR" smtClean="0"/>
              <a:t>01/07/2024</a:t>
            </a:fld>
            <a:endParaRPr lang="pt-BR"/>
          </a:p>
        </p:txBody>
      </p:sp>
      <p:sp>
        <p:nvSpPr>
          <p:cNvPr id="4" name="Espaço Reservado para Imagem de Slide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pt-BR"/>
          </a:p>
        </p:txBody>
      </p:sp>
      <p:sp>
        <p:nvSpPr>
          <p:cNvPr id="5" name="Espaço Reservado para Anotaçõ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p>
        </p:txBody>
      </p:sp>
      <p:sp>
        <p:nvSpPr>
          <p:cNvPr id="6" name="Espaço Reservado para Rodapé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pt-BR"/>
          </a:p>
        </p:txBody>
      </p:sp>
      <p:sp>
        <p:nvSpPr>
          <p:cNvPr id="7" name="Espaço Reservado para Número de Slid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824CCE3-2395-4D34-AD50-1F8CAB651ECF}" type="slidenum">
              <a:rPr lang="pt-BR" smtClean="0"/>
              <a:t>‹nº›</a:t>
            </a:fld>
            <a:endParaRPr lang="pt-BR"/>
          </a:p>
        </p:txBody>
      </p:sp>
    </p:spTree>
    <p:extLst>
      <p:ext uri="{BB962C8B-B14F-4D97-AF65-F5344CB8AC3E}">
        <p14:creationId xmlns:p14="http://schemas.microsoft.com/office/powerpoint/2010/main" val="33064720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ide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pt-BR"/>
              <a:t>Clique para editar o título Mestre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t-BR"/>
              <a:t>Clique para editar o estilo do subtítulo Mestre</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01/07/2024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5024433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e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Vertical Text Placeholder 2"/>
          <p:cNvSpPr>
            <a:spLocks noGrp="1"/>
          </p:cNvSpPr>
          <p:nvPr>
            <p:ph type="body" orient="vert" idx="1"/>
          </p:nvPr>
        </p:nvSpPr>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01/07/2024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914324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exto e Título Vertical">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pt-BR"/>
              <a:t>Clique para editar o título Mestre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01/07/2024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9043934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idx="1"/>
          </p:nvPr>
        </p:nvSpPr>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10"/>
          </p:nvPr>
        </p:nvSpPr>
        <p:spPr/>
        <p:txBody>
          <a:bodyPr/>
          <a:lstStyle/>
          <a:p>
            <a:fld id="{5A4325C2-B86C-43CF-86DC-121F4CA9B9E5}" type="datetimeFigureOut">
              <a:rPr lang="pt-BR" smtClean="0"/>
              <a:t>01/07/2024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3917678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Cabeçalho da Seção">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pt-BR"/>
              <a:t>Clique para editar o título Mestre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t-BR"/>
              <a:t>Clique para editar os estilos de texto Mestres</a:t>
            </a:r>
          </a:p>
        </p:txBody>
      </p:sp>
      <p:sp>
        <p:nvSpPr>
          <p:cNvPr id="4" name="Date Placeholder 3"/>
          <p:cNvSpPr>
            <a:spLocks noGrp="1"/>
          </p:cNvSpPr>
          <p:nvPr>
            <p:ph type="dt" sz="half" idx="10"/>
          </p:nvPr>
        </p:nvSpPr>
        <p:spPr/>
        <p:txBody>
          <a:bodyPr/>
          <a:lstStyle/>
          <a:p>
            <a:fld id="{5A4325C2-B86C-43CF-86DC-121F4CA9B9E5}" type="datetimeFigureOut">
              <a:rPr lang="pt-BR" smtClean="0"/>
              <a:t>01/07/2024</a:t>
            </a:fld>
            <a:endParaRPr lang="pt-BR"/>
          </a:p>
        </p:txBody>
      </p:sp>
      <p:sp>
        <p:nvSpPr>
          <p:cNvPr id="5" name="Footer Placeholder 4"/>
          <p:cNvSpPr>
            <a:spLocks noGrp="1"/>
          </p:cNvSpPr>
          <p:nvPr>
            <p:ph type="ftr" sz="quarter" idx="11"/>
          </p:nvPr>
        </p:nvSpPr>
        <p:spPr/>
        <p:txBody>
          <a:bodyPr/>
          <a:lstStyle/>
          <a:p>
            <a:endParaRPr lang="pt-BR"/>
          </a:p>
        </p:txBody>
      </p:sp>
      <p:sp>
        <p:nvSpPr>
          <p:cNvPr id="6" name="Slide Number Placeholder 5"/>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60008749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as Partes de Conteúd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Date Placeholder 4"/>
          <p:cNvSpPr>
            <a:spLocks noGrp="1"/>
          </p:cNvSpPr>
          <p:nvPr>
            <p:ph type="dt" sz="half" idx="10"/>
          </p:nvPr>
        </p:nvSpPr>
        <p:spPr/>
        <p:txBody>
          <a:bodyPr/>
          <a:lstStyle/>
          <a:p>
            <a:fld id="{5A4325C2-B86C-43CF-86DC-121F4CA9B9E5}" type="datetimeFigureOut">
              <a:rPr lang="pt-BR" smtClean="0"/>
              <a:t>01/07/2024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215616797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ção">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pt-BR"/>
              <a:t>Clique para editar o título Mestre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4" name="Content Placeholder 3"/>
          <p:cNvSpPr>
            <a:spLocks noGrp="1"/>
          </p:cNvSpPr>
          <p:nvPr>
            <p:ph sz="half" idx="2"/>
          </p:nvPr>
        </p:nvSpPr>
        <p:spPr>
          <a:xfrm>
            <a:off x="629842" y="2505075"/>
            <a:ext cx="3868340"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t-BR"/>
              <a:t>Clique para editar os estilos de texto Mestres</a:t>
            </a:r>
          </a:p>
        </p:txBody>
      </p:sp>
      <p:sp>
        <p:nvSpPr>
          <p:cNvPr id="6" name="Content Placeholder 5"/>
          <p:cNvSpPr>
            <a:spLocks noGrp="1"/>
          </p:cNvSpPr>
          <p:nvPr>
            <p:ph sz="quarter" idx="4"/>
          </p:nvPr>
        </p:nvSpPr>
        <p:spPr>
          <a:xfrm>
            <a:off x="4629150" y="2505075"/>
            <a:ext cx="3887391" cy="3684588"/>
          </a:xfrm>
        </p:spPr>
        <p:txBody>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7" name="Date Placeholder 6"/>
          <p:cNvSpPr>
            <a:spLocks noGrp="1"/>
          </p:cNvSpPr>
          <p:nvPr>
            <p:ph type="dt" sz="half" idx="10"/>
          </p:nvPr>
        </p:nvSpPr>
        <p:spPr/>
        <p:txBody>
          <a:bodyPr/>
          <a:lstStyle/>
          <a:p>
            <a:fld id="{5A4325C2-B86C-43CF-86DC-121F4CA9B9E5}" type="datetimeFigureOut">
              <a:rPr lang="pt-BR" smtClean="0"/>
              <a:t>01/07/2024</a:t>
            </a:fld>
            <a:endParaRPr lang="pt-BR"/>
          </a:p>
        </p:txBody>
      </p:sp>
      <p:sp>
        <p:nvSpPr>
          <p:cNvPr id="8" name="Footer Placeholder 7"/>
          <p:cNvSpPr>
            <a:spLocks noGrp="1"/>
          </p:cNvSpPr>
          <p:nvPr>
            <p:ph type="ftr" sz="quarter" idx="11"/>
          </p:nvPr>
        </p:nvSpPr>
        <p:spPr/>
        <p:txBody>
          <a:bodyPr/>
          <a:lstStyle/>
          <a:p>
            <a:endParaRPr lang="pt-BR"/>
          </a:p>
        </p:txBody>
      </p:sp>
      <p:sp>
        <p:nvSpPr>
          <p:cNvPr id="9" name="Slide Number Placeholder 8"/>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8559074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mente Títu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t-BR"/>
              <a:t>Clique para editar o título Mestre</a:t>
            </a:r>
            <a:endParaRPr lang="en-US" dirty="0"/>
          </a:p>
        </p:txBody>
      </p:sp>
      <p:sp>
        <p:nvSpPr>
          <p:cNvPr id="3" name="Date Placeholder 2"/>
          <p:cNvSpPr>
            <a:spLocks noGrp="1"/>
          </p:cNvSpPr>
          <p:nvPr>
            <p:ph type="dt" sz="half" idx="10"/>
          </p:nvPr>
        </p:nvSpPr>
        <p:spPr/>
        <p:txBody>
          <a:bodyPr/>
          <a:lstStyle/>
          <a:p>
            <a:fld id="{5A4325C2-B86C-43CF-86DC-121F4CA9B9E5}" type="datetimeFigureOut">
              <a:rPr lang="pt-BR" smtClean="0"/>
              <a:t>01/07/2024</a:t>
            </a:fld>
            <a:endParaRPr lang="pt-BR"/>
          </a:p>
        </p:txBody>
      </p:sp>
      <p:sp>
        <p:nvSpPr>
          <p:cNvPr id="4" name="Footer Placeholder 3"/>
          <p:cNvSpPr>
            <a:spLocks noGrp="1"/>
          </p:cNvSpPr>
          <p:nvPr>
            <p:ph type="ftr" sz="quarter" idx="11"/>
          </p:nvPr>
        </p:nvSpPr>
        <p:spPr/>
        <p:txBody>
          <a:bodyPr/>
          <a:lstStyle/>
          <a:p>
            <a:endParaRPr lang="pt-BR"/>
          </a:p>
        </p:txBody>
      </p:sp>
      <p:sp>
        <p:nvSpPr>
          <p:cNvPr id="5" name="Slide Number Placeholder 4"/>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453155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m Br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A4325C2-B86C-43CF-86DC-121F4CA9B9E5}" type="datetimeFigureOut">
              <a:rPr lang="pt-BR" smtClean="0"/>
              <a:t>01/07/2024</a:t>
            </a:fld>
            <a:endParaRPr lang="pt-BR"/>
          </a:p>
        </p:txBody>
      </p:sp>
      <p:sp>
        <p:nvSpPr>
          <p:cNvPr id="3" name="Footer Placeholder 2"/>
          <p:cNvSpPr>
            <a:spLocks noGrp="1"/>
          </p:cNvSpPr>
          <p:nvPr>
            <p:ph type="ftr" sz="quarter" idx="11"/>
          </p:nvPr>
        </p:nvSpPr>
        <p:spPr/>
        <p:txBody>
          <a:bodyPr/>
          <a:lstStyle/>
          <a:p>
            <a:endParaRPr lang="pt-BR"/>
          </a:p>
        </p:txBody>
      </p:sp>
      <p:sp>
        <p:nvSpPr>
          <p:cNvPr id="4" name="Slide Number Placeholder 3"/>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88106925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údo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01/07/2024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11584870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m com Legenda">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pt-BR"/>
              <a:t>Clique para editar o título Mestre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t-BR"/>
              <a:t>Clique no ícone para adicionar uma imagem</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t-BR"/>
              <a:t>Clique para editar os estilos de texto Mestres</a:t>
            </a:r>
          </a:p>
        </p:txBody>
      </p:sp>
      <p:sp>
        <p:nvSpPr>
          <p:cNvPr id="5" name="Date Placeholder 4"/>
          <p:cNvSpPr>
            <a:spLocks noGrp="1"/>
          </p:cNvSpPr>
          <p:nvPr>
            <p:ph type="dt" sz="half" idx="10"/>
          </p:nvPr>
        </p:nvSpPr>
        <p:spPr/>
        <p:txBody>
          <a:bodyPr/>
          <a:lstStyle/>
          <a:p>
            <a:fld id="{5A4325C2-B86C-43CF-86DC-121F4CA9B9E5}" type="datetimeFigureOut">
              <a:rPr lang="pt-BR" smtClean="0"/>
              <a:t>01/07/2024</a:t>
            </a:fld>
            <a:endParaRPr lang="pt-BR"/>
          </a:p>
        </p:txBody>
      </p:sp>
      <p:sp>
        <p:nvSpPr>
          <p:cNvPr id="6" name="Footer Placeholder 5"/>
          <p:cNvSpPr>
            <a:spLocks noGrp="1"/>
          </p:cNvSpPr>
          <p:nvPr>
            <p:ph type="ftr" sz="quarter" idx="11"/>
          </p:nvPr>
        </p:nvSpPr>
        <p:spPr/>
        <p:txBody>
          <a:bodyPr/>
          <a:lstStyle/>
          <a:p>
            <a:endParaRPr lang="pt-BR"/>
          </a:p>
        </p:txBody>
      </p:sp>
      <p:sp>
        <p:nvSpPr>
          <p:cNvPr id="7" name="Slide Number Placeholder 6"/>
          <p:cNvSpPr>
            <a:spLocks noGrp="1"/>
          </p:cNvSpPr>
          <p:nvPr>
            <p:ph type="sldNum" sz="quarter" idx="12"/>
          </p:nvPr>
        </p:nvSpPr>
        <p:spPr/>
        <p:txBody>
          <a:bodyPr/>
          <a:lstStyle/>
          <a:p>
            <a:fld id="{06E18070-5751-4095-A211-DAC6F79A98EC}" type="slidenum">
              <a:rPr lang="pt-BR" smtClean="0"/>
              <a:t>‹nº›</a:t>
            </a:fld>
            <a:endParaRPr lang="pt-BR"/>
          </a:p>
        </p:txBody>
      </p:sp>
    </p:spTree>
    <p:extLst>
      <p:ext uri="{BB962C8B-B14F-4D97-AF65-F5344CB8AC3E}">
        <p14:creationId xmlns:p14="http://schemas.microsoft.com/office/powerpoint/2010/main" val="34329343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pt-BR"/>
              <a:t>Clique para editar o título Mestre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pt-BR"/>
              <a:t>Clique para editar os estilos de texto Mestres</a:t>
            </a:r>
          </a:p>
          <a:p>
            <a:pPr lvl="1"/>
            <a:r>
              <a:rPr lang="pt-BR"/>
              <a:t>Segundo nível</a:t>
            </a:r>
          </a:p>
          <a:p>
            <a:pPr lvl="2"/>
            <a:r>
              <a:rPr lang="pt-BR"/>
              <a:t>Terceiro nível</a:t>
            </a:r>
          </a:p>
          <a:p>
            <a:pPr lvl="3"/>
            <a:r>
              <a:rPr lang="pt-BR"/>
              <a:t>Quarto nível</a:t>
            </a:r>
          </a:p>
          <a:p>
            <a:pPr lvl="4"/>
            <a:r>
              <a:rPr lang="pt-BR"/>
              <a:t>Quinto nível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A4325C2-B86C-43CF-86DC-121F4CA9B9E5}" type="datetimeFigureOut">
              <a:rPr lang="pt-BR" smtClean="0"/>
              <a:t>01/07/2024</a:t>
            </a:fld>
            <a:endParaRPr lang="pt-B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t-B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6E18070-5751-4095-A211-DAC6F79A98EC}" type="slidenum">
              <a:rPr lang="pt-BR" smtClean="0"/>
              <a:t>‹nº›</a:t>
            </a:fld>
            <a:endParaRPr lang="pt-BR"/>
          </a:p>
        </p:txBody>
      </p:sp>
    </p:spTree>
    <p:extLst>
      <p:ext uri="{BB962C8B-B14F-4D97-AF65-F5344CB8AC3E}">
        <p14:creationId xmlns:p14="http://schemas.microsoft.com/office/powerpoint/2010/main" val="382880140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2.emf"/><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hyperlink" Target="https://sabercoletivo.com/quatro-nobres-verdades-budismo-caminho-octuplo/" TargetMode="Externa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hyperlink" Target="https://www.3010.co.jp/knowledge/knowledge_buddhism/318/" TargetMode="External"/><Relationship Id="rId2" Type="http://schemas.openxmlformats.org/officeDocument/2006/relationships/hyperlink" Target="https://mokusen.wordpress.com/2015/02/05/3-venenos-e-3-antidotos/"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7" Type="http://schemas.openxmlformats.org/officeDocument/2006/relationships/image" Target="../media/image8.png"/><Relationship Id="rId2" Type="http://schemas.openxmlformats.org/officeDocument/2006/relationships/image" Target="../media/image3.jpeg"/><Relationship Id="rId1" Type="http://schemas.openxmlformats.org/officeDocument/2006/relationships/slideLayout" Target="../slideLayouts/slideLayout7.xml"/><Relationship Id="rId6" Type="http://schemas.openxmlformats.org/officeDocument/2006/relationships/image" Target="../media/image7.png"/><Relationship Id="rId5" Type="http://schemas.openxmlformats.org/officeDocument/2006/relationships/image" Target="../media/image6.jpeg"/><Relationship Id="rId4" Type="http://schemas.openxmlformats.org/officeDocument/2006/relationships/image" Target="../media/image5.png"/></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emf"/><Relationship Id="rId7" Type="http://schemas.openxmlformats.org/officeDocument/2006/relationships/image" Target="../media/image13.jpg"/><Relationship Id="rId2" Type="http://schemas.openxmlformats.org/officeDocument/2006/relationships/image" Target="../media/image9.jpg"/><Relationship Id="rId1" Type="http://schemas.openxmlformats.org/officeDocument/2006/relationships/slideLayout" Target="../slideLayouts/slideLayout7.xml"/><Relationship Id="rId6" Type="http://schemas.openxmlformats.org/officeDocument/2006/relationships/image" Target="../media/image12.jpg"/><Relationship Id="rId5" Type="http://schemas.microsoft.com/office/2007/relationships/hdphoto" Target="../media/hdphoto1.wdp"/><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CaixaDeTexto 7">
            <a:extLst>
              <a:ext uri="{FF2B5EF4-FFF2-40B4-BE49-F238E27FC236}">
                <a16:creationId xmlns:a16="http://schemas.microsoft.com/office/drawing/2014/main" id="{E1CF1191-2240-4CCA-AC9B-8C42BC10A584}"/>
              </a:ext>
            </a:extLst>
          </p:cNvPr>
          <p:cNvSpPr txBox="1"/>
          <p:nvPr/>
        </p:nvSpPr>
        <p:spPr>
          <a:xfrm>
            <a:off x="4757530" y="2022448"/>
            <a:ext cx="4386470" cy="2246769"/>
          </a:xfrm>
          <a:prstGeom prst="rect">
            <a:avLst/>
          </a:prstGeom>
          <a:noFill/>
        </p:spPr>
        <p:txBody>
          <a:bodyPr wrap="square" rtlCol="0">
            <a:spAutoFit/>
          </a:bodyPr>
          <a:lstStyle/>
          <a:p>
            <a:pPr algn="ctr"/>
            <a:r>
              <a:rPr lang="pt-BR" sz="2800" b="1" i="1" dirty="0" err="1">
                <a:latin typeface="Arial" panose="020B0604020202020204" pitchFamily="34" charset="0"/>
                <a:cs typeface="Arial" panose="020B0604020202020204" pitchFamily="34" charset="0"/>
              </a:rPr>
              <a:t>Kakuguen</a:t>
            </a:r>
            <a:r>
              <a:rPr lang="pt-BR" sz="1600" dirty="0">
                <a:latin typeface="Arial" panose="020B0604020202020204" pitchFamily="34" charset="0"/>
                <a:cs typeface="Arial" panose="020B0604020202020204" pitchFamily="34" charset="0"/>
              </a:rPr>
              <a:t> </a:t>
            </a:r>
            <a:r>
              <a:rPr lang="pt-BR" sz="2800" b="1" i="1" dirty="0">
                <a:latin typeface="Arial" panose="020B0604020202020204" pitchFamily="34" charset="0"/>
                <a:cs typeface="Arial" panose="020B0604020202020204" pitchFamily="34" charset="0"/>
              </a:rPr>
              <a:t>= Máximas </a:t>
            </a:r>
          </a:p>
          <a:p>
            <a:endParaRPr lang="pt-BR" sz="3200" b="1" i="1" dirty="0">
              <a:latin typeface="Arial" panose="020B0604020202020204" pitchFamily="34" charset="0"/>
              <a:cs typeface="Arial" panose="020B0604020202020204" pitchFamily="34" charset="0"/>
            </a:endParaRPr>
          </a:p>
          <a:p>
            <a:pPr algn="ctr"/>
            <a:r>
              <a:rPr lang="pt-BR" sz="2000" b="1" dirty="0">
                <a:latin typeface="Arial" panose="020B0604020202020204" pitchFamily="34" charset="0"/>
                <a:cs typeface="Arial" panose="020B0604020202020204" pitchFamily="34" charset="0"/>
              </a:rPr>
              <a:t>Pensamento, preceito, dogma, </a:t>
            </a:r>
          </a:p>
          <a:p>
            <a:pPr algn="ctr"/>
            <a:r>
              <a:rPr lang="pt-BR" sz="2000" b="1" dirty="0">
                <a:latin typeface="Arial" panose="020B0604020202020204" pitchFamily="34" charset="0"/>
                <a:cs typeface="Arial" panose="020B0604020202020204" pitchFamily="34" charset="0"/>
              </a:rPr>
              <a:t>provérbio, ditado, sentença, frase</a:t>
            </a:r>
          </a:p>
          <a:p>
            <a:endParaRPr lang="pt-BR" sz="2000" b="1" dirty="0">
              <a:latin typeface="Souvenir Lt BT" panose="02080503040505020303" pitchFamily="18" charset="0"/>
            </a:endParaRPr>
          </a:p>
          <a:p>
            <a:r>
              <a:rPr lang="pt-BR" sz="2000" dirty="0">
                <a:latin typeface="Souvenir Lt BT" panose="02080503040505020303" pitchFamily="18" charset="0"/>
              </a:rPr>
              <a:t> </a:t>
            </a:r>
          </a:p>
        </p:txBody>
      </p:sp>
      <p:pic>
        <p:nvPicPr>
          <p:cNvPr id="3" name="Imagem 2" descr="Texto&#10;&#10;Descrição gerada automaticamente">
            <a:extLst>
              <a:ext uri="{FF2B5EF4-FFF2-40B4-BE49-F238E27FC236}">
                <a16:creationId xmlns:a16="http://schemas.microsoft.com/office/drawing/2014/main" id="{1C275376-AEFF-ECBA-BE28-95E840F20C7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 y="107008"/>
            <a:ext cx="4719734" cy="6643991"/>
          </a:xfrm>
          <a:prstGeom prst="rect">
            <a:avLst/>
          </a:prstGeom>
        </p:spPr>
      </p:pic>
    </p:spTree>
    <p:extLst>
      <p:ext uri="{BB962C8B-B14F-4D97-AF65-F5344CB8AC3E}">
        <p14:creationId xmlns:p14="http://schemas.microsoft.com/office/powerpoint/2010/main" val="89262239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835AF7A1-C994-BA90-38F5-849BCC27F5D5}"/>
              </a:ext>
            </a:extLst>
          </p:cNvPr>
          <p:cNvSpPr txBox="1"/>
          <p:nvPr/>
        </p:nvSpPr>
        <p:spPr>
          <a:xfrm>
            <a:off x="214009" y="168083"/>
            <a:ext cx="8385242"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1b. Bate-papo sugerido, após leitura da Máxima </a:t>
            </a:r>
            <a:endParaRPr lang="pt-BR" sz="2400" dirty="0"/>
          </a:p>
        </p:txBody>
      </p:sp>
      <p:sp>
        <p:nvSpPr>
          <p:cNvPr id="4" name="CaixaDeTexto 3">
            <a:extLst>
              <a:ext uri="{FF2B5EF4-FFF2-40B4-BE49-F238E27FC236}">
                <a16:creationId xmlns:a16="http://schemas.microsoft.com/office/drawing/2014/main" id="{4DF5C28C-8EAB-A983-F70D-CADFBFE611FB}"/>
              </a:ext>
            </a:extLst>
          </p:cNvPr>
          <p:cNvSpPr txBox="1"/>
          <p:nvPr/>
        </p:nvSpPr>
        <p:spPr>
          <a:xfrm>
            <a:off x="243192" y="1845323"/>
            <a:ext cx="8356059" cy="3862596"/>
          </a:xfrm>
          <a:prstGeom prst="rect">
            <a:avLst/>
          </a:prstGeom>
          <a:noFill/>
        </p:spPr>
        <p:txBody>
          <a:bodyPr wrap="square">
            <a:spAutoFit/>
          </a:bodyPr>
          <a:lstStyle/>
          <a:p>
            <a:pPr algn="just" fontAlgn="base">
              <a:lnSpc>
                <a:spcPct val="115000"/>
              </a:lnSpc>
              <a:spcBef>
                <a:spcPts val="600"/>
              </a:spcBef>
              <a:spcAft>
                <a:spcPts val="1800"/>
              </a:spcAft>
            </a:pPr>
            <a:r>
              <a:rPr lang="pt-BR" sz="24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 [Para começar algo]</a:t>
            </a:r>
            <a:r>
              <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Por exemplo, imagine que você queira abrir um “Centro de apoio aos pais e crianças”. Discutam então as formas práticas de proceder, com base nesta máxima.</a:t>
            </a:r>
          </a:p>
          <a:p>
            <a:pPr algn="just" fontAlgn="base">
              <a:lnSpc>
                <a:spcPct val="115000"/>
              </a:lnSpc>
              <a:spcBef>
                <a:spcPts val="600"/>
              </a:spcBef>
              <a:spcAft>
                <a:spcPts val="1800"/>
              </a:spcAft>
            </a:pP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r>
              <a:rPr lang="pt-BR" sz="2400" b="1" dirty="0">
                <a:effectLst/>
                <a:latin typeface="Verdana" panose="020B0604030504040204" pitchFamily="34" charset="0"/>
                <a:ea typeface="Meiryo" panose="020B0604030504040204" pitchFamily="34" charset="-128"/>
                <a:cs typeface="Meiryo" panose="020B0604030504040204" pitchFamily="34" charset="-128"/>
              </a:rPr>
              <a:t>2. [A sinceridade, na família]</a:t>
            </a:r>
            <a:r>
              <a:rPr lang="pt-BR" sz="2400" dirty="0">
                <a:effectLst/>
                <a:latin typeface="Verdana" panose="020B0604030504040204" pitchFamily="34" charset="0"/>
                <a:ea typeface="Meiryo" panose="020B0604030504040204" pitchFamily="34" charset="-128"/>
                <a:cs typeface="Meiryo" panose="020B0604030504040204" pitchFamily="34" charset="-128"/>
              </a:rPr>
              <a:t> O que podemos fazer – na família – para praticar esta máxima. Discutam algumas ideias.</a:t>
            </a:r>
            <a:endParaRPr lang="pt-BR" sz="2400" dirty="0"/>
          </a:p>
        </p:txBody>
      </p:sp>
    </p:spTree>
    <p:extLst>
      <p:ext uri="{BB962C8B-B14F-4D97-AF65-F5344CB8AC3E}">
        <p14:creationId xmlns:p14="http://schemas.microsoft.com/office/powerpoint/2010/main" val="29115564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9F8E82E2-F625-3179-6D61-956FF58722FE}"/>
              </a:ext>
            </a:extLst>
          </p:cNvPr>
          <p:cNvSpPr txBox="1"/>
          <p:nvPr/>
        </p:nvSpPr>
        <p:spPr>
          <a:xfrm>
            <a:off x="214008" y="201332"/>
            <a:ext cx="8433881" cy="400110"/>
          </a:xfrm>
          <a:prstGeom prst="rect">
            <a:avLst/>
          </a:prstGeom>
          <a:noFill/>
        </p:spPr>
        <p:txBody>
          <a:bodyPr wrap="square">
            <a:spAutoFit/>
          </a:bodyPr>
          <a:lstStyle/>
          <a:p>
            <a:r>
              <a:rPr lang="pt-BR" sz="2000" b="1" dirty="0">
                <a:effectLst/>
                <a:highlight>
                  <a:srgbClr val="FFFF00"/>
                </a:highlight>
                <a:latin typeface="Meiryo" panose="020B0604030504040204" pitchFamily="34" charset="-128"/>
                <a:cs typeface="Meiryo" panose="020B0604030504040204" pitchFamily="34" charset="-128"/>
              </a:rPr>
              <a:t>2.</a:t>
            </a:r>
            <a:r>
              <a:rPr lang="pt-BR" sz="2000" dirty="0">
                <a:effectLst/>
                <a:highlight>
                  <a:srgbClr val="FFFF00"/>
                </a:highlight>
                <a:latin typeface="Meiryo" panose="020B0604030504040204" pitchFamily="34" charset="-128"/>
                <a:cs typeface="Meiryo" panose="020B0604030504040204" pitchFamily="34" charset="-128"/>
              </a:rPr>
              <a:t>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8</a:t>
            </a:r>
            <a:r>
              <a:rPr lang="pt-BR" sz="18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6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Meiryo" panose="020B0604030504040204" pitchFamily="34" charset="-128"/>
                <a:cs typeface="Meiryo" panose="020B0604030504040204" pitchFamily="34" charset="-128"/>
              </a:rPr>
              <a:t> </a:t>
            </a:r>
            <a:endParaRPr lang="pt-BR" dirty="0"/>
          </a:p>
        </p:txBody>
      </p:sp>
      <p:sp>
        <p:nvSpPr>
          <p:cNvPr id="6" name="CaixaDeTexto 5">
            <a:extLst>
              <a:ext uri="{FF2B5EF4-FFF2-40B4-BE49-F238E27FC236}">
                <a16:creationId xmlns:a16="http://schemas.microsoft.com/office/drawing/2014/main" id="{54823BE1-3F4A-2ED2-2319-B98E084B03E4}"/>
              </a:ext>
            </a:extLst>
          </p:cNvPr>
          <p:cNvSpPr txBox="1"/>
          <p:nvPr/>
        </p:nvSpPr>
        <p:spPr>
          <a:xfrm>
            <a:off x="107002" y="782580"/>
            <a:ext cx="8764623" cy="5797036"/>
          </a:xfrm>
          <a:prstGeom prst="rect">
            <a:avLst/>
          </a:prstGeom>
          <a:noFill/>
        </p:spPr>
        <p:txBody>
          <a:bodyPr wrap="square">
            <a:spAutoFit/>
          </a:bodyPr>
          <a:lstStyle/>
          <a:p>
            <a:pPr algn="just">
              <a:lnSpc>
                <a:spcPct val="115000"/>
              </a:lnSpc>
              <a:spcAft>
                <a:spcPts val="600"/>
              </a:spcAft>
            </a:pPr>
            <a:r>
              <a:rPr lang="pt-BR" sz="2000" b="1"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A moralidade suprema visa promover a felicidade dos outros como um todo e, além disso, dá muita ênfase à motivação, ao objetivo e aos meios utilizados. </a:t>
            </a:r>
            <a:r>
              <a:rPr lang="pt-BR" sz="14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(P.346 Capítulo 14, Seção 21)</a:t>
            </a:r>
            <a:endPar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endParaRPr>
          </a:p>
          <a:p>
            <a:pPr algn="just">
              <a:lnSpc>
                <a:spcPct val="115000"/>
              </a:lnSpc>
              <a:spcBef>
                <a:spcPts val="1200"/>
              </a:spcBef>
              <a:spcAft>
                <a:spcPts val="1200"/>
              </a:spcAft>
            </a:pPr>
            <a:r>
              <a:rPr lang="pt-BR" sz="2000" dirty="0">
                <a:solidFill>
                  <a:srgbClr val="000000"/>
                </a:solidFill>
                <a:effectLst/>
                <a:latin typeface="Verdana" panose="020B0604030504040204" pitchFamily="34" charset="0"/>
                <a:ea typeface="Verdana" panose="020B0604030504040204" pitchFamily="34" charset="0"/>
                <a:cs typeface="Meiryo" panose="020B0604030504040204" pitchFamily="34" charset="-128"/>
              </a:rPr>
              <a:t>É frequente que, na prática da moralidade comum as pessoas procurem, de um lado, benefícios parciais ou formais, e de outro, provoquem danos substanciais à humanidade como um todo, e muitas vezes nem temos consciência disso. Por exemplo, a maioria dos pesquisadores comuns observa ou discute temas apenas do ponto de vista de seu próprio campo especializado de estudo, que consideram seu único dever, e esquecem os méritos e deméritos totais do tema em questão. Ouvem-se, por isso, que os pesquisadores e estudiosos ignoram a realidade. Em seguida, muitos cirurgiões ou dentistas ficam preocupados demais em realizar a cirurgia e poucos se preocupam com a vida do ser humano em jogo. </a:t>
            </a:r>
            <a:endParaRPr lang="pt-BR" sz="2000" dirty="0">
              <a:latin typeface="Verdana" panose="020B0604030504040204" pitchFamily="34" charset="0"/>
              <a:ea typeface="Verdana" panose="020B0604030504040204" pitchFamily="34" charset="0"/>
            </a:endParaRPr>
          </a:p>
        </p:txBody>
      </p:sp>
      <p:sp>
        <p:nvSpPr>
          <p:cNvPr id="7" name="CaixaDeTexto 6">
            <a:extLst>
              <a:ext uri="{FF2B5EF4-FFF2-40B4-BE49-F238E27FC236}">
                <a16:creationId xmlns:a16="http://schemas.microsoft.com/office/drawing/2014/main" id="{582B17AD-730D-4FDC-1E67-7D245F855A12}"/>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4594775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5ADD292B-D9D5-7A35-9CBC-E02F79B5D45C}"/>
              </a:ext>
            </a:extLst>
          </p:cNvPr>
          <p:cNvSpPr txBox="1"/>
          <p:nvPr/>
        </p:nvSpPr>
        <p:spPr>
          <a:xfrm>
            <a:off x="131323" y="69403"/>
            <a:ext cx="8881353" cy="6533712"/>
          </a:xfrm>
          <a:prstGeom prst="rect">
            <a:avLst/>
          </a:prstGeom>
          <a:noFill/>
        </p:spPr>
        <p:txBody>
          <a:bodyPr wrap="square">
            <a:spAutoFit/>
          </a:bodyPr>
          <a:lstStyle/>
          <a:p>
            <a:pPr algn="just">
              <a:lnSpc>
                <a:spcPts val="2700"/>
              </a:lnSpc>
              <a:spcAft>
                <a:spcPts val="18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Um praticante de moralidade suprema – nesse caso –, pensará primeiro na vida e na saúde do paciente e, se necessário, quanto à parte afetada do corpo, indicará o tratamento de emergência, seguido de cuidados na mente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(pensamentos e sentimentos) </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direcionar o espírito do paciente na direção da salvação e, então, curá-lo da doença gradualmente, com tratamentos básicos.</a:t>
            </a:r>
          </a:p>
          <a:p>
            <a:pPr algn="just">
              <a:lnSpc>
                <a:spcPts val="2700"/>
              </a:lnSpc>
            </a:pPr>
            <a:r>
              <a:rPr lang="pt-BR" sz="2000" dirty="0">
                <a:effectLst/>
                <a:latin typeface="Verdana" panose="020B0604030504040204" pitchFamily="34" charset="0"/>
                <a:ea typeface="Meiryo" panose="020B0604030504040204" pitchFamily="34" charset="-128"/>
                <a:cs typeface="Meiryo" panose="020B0604030504040204" pitchFamily="34" charset="-128"/>
              </a:rPr>
              <a:t>Como às vezes se vê em muitos lugares do Japão, há vendas de produtos de qualidade inferior para pessoas simples e desinformadas, através de anúncios em jornais, visando grandes lucros mediante técnicas disfarçadas a pretexto de trabalhos de caridade ou eventos filantrópicos para os quais, na verdade, apenas uma pequena parte do lucro é destinada. Na moralidade comum isso pode ser aceito, mas na moralidade suprema nunca se aprovaria tal prática pois a motivação ou o objetivo inclui trapaça, mesmo que seja a pretexto de caridade ou práticas de moralidade. Mesmo que a motivação ou o objetivo seja nobre, se o meio utilizado não for baseado na verdadeira benevolência, na moralidade suprema será igualmente rejeitado.</a:t>
            </a:r>
            <a:endParaRPr lang="pt-BR" sz="2000" dirty="0"/>
          </a:p>
        </p:txBody>
      </p:sp>
    </p:spTree>
    <p:extLst>
      <p:ext uri="{BB962C8B-B14F-4D97-AF65-F5344CB8AC3E}">
        <p14:creationId xmlns:p14="http://schemas.microsoft.com/office/powerpoint/2010/main" val="424467240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A140F73-B685-D58B-FA6F-D4DB2B9CBAC3}"/>
              </a:ext>
            </a:extLst>
          </p:cNvPr>
          <p:cNvSpPr txBox="1"/>
          <p:nvPr/>
        </p:nvSpPr>
        <p:spPr>
          <a:xfrm>
            <a:off x="97277" y="74867"/>
            <a:ext cx="8784077" cy="400110"/>
          </a:xfrm>
          <a:prstGeom prst="rect">
            <a:avLst/>
          </a:prstGeom>
          <a:noFill/>
        </p:spPr>
        <p:txBody>
          <a:bodyPr wrap="square">
            <a:spAutoFit/>
          </a:bodyPr>
          <a:lstStyle/>
          <a:p>
            <a:r>
              <a:rPr lang="pt-BR" sz="2000" b="1" dirty="0">
                <a:effectLst/>
                <a:highlight>
                  <a:srgbClr val="FFFF00"/>
                </a:highlight>
                <a:latin typeface="Meiryo" panose="020B0604030504040204" pitchFamily="34" charset="-128"/>
                <a:cs typeface="Meiryo" panose="020B0604030504040204" pitchFamily="34" charset="-128"/>
              </a:rPr>
              <a:t>3.</a:t>
            </a:r>
            <a:r>
              <a:rPr lang="pt-BR" sz="2000" dirty="0">
                <a:effectLst/>
                <a:highlight>
                  <a:srgbClr val="FFFF00"/>
                </a:highlight>
                <a:latin typeface="Meiryo" panose="020B0604030504040204" pitchFamily="34" charset="-128"/>
                <a:cs typeface="Meiryo" panose="020B0604030504040204" pitchFamily="34" charset="-128"/>
              </a:rPr>
              <a:t>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7</a:t>
            </a:r>
            <a:r>
              <a:rPr lang="pt-BR" sz="18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8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5" name="CaixaDeTexto 4">
            <a:extLst>
              <a:ext uri="{FF2B5EF4-FFF2-40B4-BE49-F238E27FC236}">
                <a16:creationId xmlns:a16="http://schemas.microsoft.com/office/drawing/2014/main" id="{6AB261DC-23F8-93D4-677F-6F57CE69AF33}"/>
              </a:ext>
            </a:extLst>
          </p:cNvPr>
          <p:cNvSpPr txBox="1"/>
          <p:nvPr/>
        </p:nvSpPr>
        <p:spPr>
          <a:xfrm>
            <a:off x="97277" y="504161"/>
            <a:ext cx="8949446" cy="6264000"/>
          </a:xfrm>
          <a:prstGeom prst="rect">
            <a:avLst/>
          </a:prstGeom>
          <a:noFill/>
        </p:spPr>
        <p:txBody>
          <a:bodyPr wrap="square" tIns="0" bIns="0">
            <a:spAutoFit/>
          </a:bodyPr>
          <a:lstStyle/>
          <a:p>
            <a:pPr algn="just">
              <a:spcAft>
                <a:spcPts val="600"/>
              </a:spcAft>
            </a:pPr>
            <a:r>
              <a:rPr lang="pt-BR" sz="2000" b="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I.i</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 moralogia é a ciência da formação do caráter e seu objetivo é alcançado quando a moralidade suprema for compreendida e praticada</a:t>
            </a: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(Vol. 7, pág. 3)</a:t>
            </a:r>
            <a:endParaRPr lang="pt-BR"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r>
              <a:rPr lang="pt-BR" sz="1800" dirty="0">
                <a:effectLst/>
                <a:latin typeface="Verdana" panose="020B0604030504040204" pitchFamily="34" charset="0"/>
                <a:ea typeface="Meiryo" panose="020B0604030504040204" pitchFamily="34" charset="-128"/>
                <a:cs typeface="Meiryo" panose="020B0604030504040204" pitchFamily="34" charset="-128"/>
              </a:rPr>
              <a:t>Como já foi explicado anteriormente, o que atualmente é chamado de moralidade desenvolveu-se gradualmente a partir do instinto, da experiência e dos conhecimentos da humanidade. A moralidade comum surge, portanto, da necessidade de autopreservação – quando vista interiormente – sendo fundamentalmente egoísta.</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1</a:t>
            </a:r>
            <a:r>
              <a:rPr lang="pt-BR" sz="1800" dirty="0">
                <a:effectLst/>
                <a:latin typeface="Verdana" panose="020B0604030504040204" pitchFamily="34" charset="0"/>
                <a:ea typeface="Meiryo" panose="020B0604030504040204" pitchFamily="34" charset="-128"/>
                <a:cs typeface="Meiryo" panose="020B0604030504040204" pitchFamily="34" charset="-128"/>
              </a:rPr>
              <a:t> No entanto, exteriormente, tem sido geralmente entendido que a moralidade significa o sacrifício de si mesmo para a satisfação dos interesses egoístas dos outros. Por isso, pensam que a moralidade significa incorrer em perdas, para quem a pratica. E assim, naturalmente as pessoas tendem a respeitar a moralidade, mas preferem se manter distantes dela. A principal causa desta tendência entre as pessoas é a imperfeição das teorias morais até agora apresentadas. A essência da moralidade em si é que aquele que a pratica consegue benefícios positivos, enquanto aquele que é alvo de suas ações obtém apenas benefícios menos positivos.</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2</a:t>
            </a:r>
            <a:r>
              <a:rPr lang="pt-BR" sz="1800" dirty="0">
                <a:effectLst/>
                <a:latin typeface="Verdana" panose="020B0604030504040204" pitchFamily="34" charset="0"/>
                <a:ea typeface="Meiryo" panose="020B0604030504040204" pitchFamily="34" charset="-128"/>
                <a:cs typeface="Meiryo" panose="020B0604030504040204" pitchFamily="34" charset="-128"/>
              </a:rPr>
              <a:t> Na aparência </a:t>
            </a:r>
            <a:r>
              <a:rPr lang="pt-BR" sz="1400" dirty="0">
                <a:effectLst/>
                <a:latin typeface="Verdana" panose="020B0604030504040204" pitchFamily="34" charset="0"/>
                <a:ea typeface="Meiryo" panose="020B0604030504040204" pitchFamily="34" charset="-128"/>
                <a:cs typeface="Meiryo" panose="020B0604030504040204" pitchFamily="34" charset="-128"/>
              </a:rPr>
              <a:t>(superficialmente)</a:t>
            </a:r>
            <a:r>
              <a:rPr lang="pt-BR" sz="1800" dirty="0">
                <a:effectLst/>
                <a:latin typeface="Verdana" panose="020B0604030504040204" pitchFamily="34" charset="0"/>
                <a:ea typeface="Meiryo" panose="020B0604030504040204" pitchFamily="34" charset="-128"/>
                <a:cs typeface="Meiryo" panose="020B0604030504040204" pitchFamily="34" charset="-128"/>
              </a:rPr>
              <a:t>, porém, a pessoa alvo pode parecer que leva mais vantagem mas isso é apenas temporário e, no final, aquele que realmente pratica a moralidade desfrutará de seus benefícios. Um princípio de moralidade tão importante permaneceu obscuro até o presente porque não havia uma ciência da moral para elucidá-lo.</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3</a:t>
            </a:r>
            <a:endParaRPr lang="pt-BR" dirty="0"/>
          </a:p>
        </p:txBody>
      </p:sp>
      <p:sp>
        <p:nvSpPr>
          <p:cNvPr id="6" name="CaixaDeTexto 5">
            <a:extLst>
              <a:ext uri="{FF2B5EF4-FFF2-40B4-BE49-F238E27FC236}">
                <a16:creationId xmlns:a16="http://schemas.microsoft.com/office/drawing/2014/main" id="{2983DCAB-16E8-1D91-DE49-975081BE3E6D}"/>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7010000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B8D9B21-4F91-A463-3635-BC0F35AF2BEC}"/>
              </a:ext>
            </a:extLst>
          </p:cNvPr>
          <p:cNvSpPr txBox="1"/>
          <p:nvPr/>
        </p:nvSpPr>
        <p:spPr>
          <a:xfrm>
            <a:off x="301557" y="-38433"/>
            <a:ext cx="8638162" cy="6504858"/>
          </a:xfrm>
          <a:prstGeom prst="rect">
            <a:avLst/>
          </a:prstGeom>
          <a:noFill/>
        </p:spPr>
        <p:txBody>
          <a:bodyPr wrap="square">
            <a:spAutoFit/>
          </a:bodyPr>
          <a:lstStyle/>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A moralidade suprema – no contexto da moralogia – é a moralidade que os grandes mestres praticaram depois de compreender e assimilar a mente de Deus, ou o espírito de Deus</a:t>
            </a:r>
            <a:r>
              <a:rPr lang="pt-BR" sz="2000" baseline="30000" dirty="0">
                <a:effectLst/>
                <a:latin typeface="Verdana" panose="020B0604030504040204" pitchFamily="34" charset="0"/>
                <a:ea typeface="Meiryo" panose="020B0604030504040204" pitchFamily="34" charset="-128"/>
                <a:cs typeface="Meiryo" panose="020B0604030504040204" pitchFamily="34" charset="-128"/>
              </a:rPr>
              <a:t>4</a:t>
            </a:r>
            <a:r>
              <a:rPr lang="pt-BR" sz="2000" dirty="0">
                <a:effectLst/>
                <a:latin typeface="Verdana" panose="020B0604030504040204" pitchFamily="34" charset="0"/>
                <a:ea typeface="Meiryo" panose="020B0604030504040204" pitchFamily="34" charset="-128"/>
                <a:cs typeface="Meiryo" panose="020B0604030504040204" pitchFamily="34" charset="-128"/>
              </a:rPr>
              <a:t>. A moralidade suprema começa com a sua </a:t>
            </a:r>
            <a:r>
              <a:rPr lang="pt-BR" sz="2000" b="1" dirty="0">
                <a:effectLst/>
                <a:latin typeface="Verdana" panose="020B0604030504040204" pitchFamily="34" charset="0"/>
                <a:ea typeface="Meiryo" panose="020B0604030504040204" pitchFamily="34" charset="-128"/>
                <a:cs typeface="Meiryo" panose="020B0604030504040204" pitchFamily="34" charset="-128"/>
              </a:rPr>
              <a:t>motivação</a:t>
            </a:r>
            <a:r>
              <a:rPr lang="pt-BR" sz="2000" dirty="0">
                <a:effectLst/>
                <a:latin typeface="Verdana" panose="020B0604030504040204" pitchFamily="34" charset="0"/>
                <a:ea typeface="Meiryo" panose="020B0604030504040204" pitchFamily="34" charset="-128"/>
                <a:cs typeface="Meiryo" panose="020B0604030504040204" pitchFamily="34" charset="-128"/>
              </a:rPr>
              <a:t> e </a:t>
            </a:r>
            <a:r>
              <a:rPr lang="pt-BR" sz="2000" b="1" dirty="0">
                <a:effectLst/>
                <a:latin typeface="Verdana" panose="020B0604030504040204" pitchFamily="34" charset="0"/>
                <a:ea typeface="Meiryo" panose="020B0604030504040204" pitchFamily="34" charset="-128"/>
                <a:cs typeface="Meiryo" panose="020B0604030504040204" pitchFamily="34" charset="-128"/>
              </a:rPr>
              <a:t>objetivos</a:t>
            </a:r>
            <a:r>
              <a:rPr lang="pt-BR" sz="2000" dirty="0">
                <a:effectLst/>
                <a:latin typeface="Verdana" panose="020B0604030504040204" pitchFamily="34" charset="0"/>
                <a:ea typeface="Meiryo" panose="020B0604030504040204" pitchFamily="34" charset="-128"/>
                <a:cs typeface="Meiryo" panose="020B0604030504040204" pitchFamily="34" charset="-128"/>
              </a:rPr>
              <a:t> para desenvolver e aprimorar o seu próprio caráter. Por isso, na aparência a prática da moralidade suprema pode parecer que está baseada também na autopreservação e no desenvolvimento do “eu”, porém, a </a:t>
            </a:r>
            <a:r>
              <a:rPr lang="pt-BR" sz="2000" b="1" dirty="0">
                <a:effectLst/>
                <a:latin typeface="Verdana" panose="020B0604030504040204" pitchFamily="34" charset="0"/>
                <a:ea typeface="Meiryo" panose="020B0604030504040204" pitchFamily="34" charset="-128"/>
                <a:cs typeface="Meiryo" panose="020B0604030504040204" pitchFamily="34" charset="-128"/>
              </a:rPr>
              <a:t>motivação e o objetivo dessa prática estão orientados para a reparação das faltas, dos erros e dos pecados acumulados do passado</a:t>
            </a:r>
            <a:r>
              <a:rPr lang="pt-BR" sz="2000" dirty="0">
                <a:effectLst/>
                <a:latin typeface="Verdana" panose="020B0604030504040204" pitchFamily="34" charset="0"/>
                <a:ea typeface="Meiryo" panose="020B0604030504040204" pitchFamily="34" charset="-128"/>
                <a:cs typeface="Meiryo" panose="020B0604030504040204" pitchFamily="34" charset="-128"/>
              </a:rPr>
              <a:t>. Ou seja, a sua prática da moralidade, ou em outras palavras, a sua vida moral deve estar baseada nos ensinamentos dos grandes mestres, de que se </a:t>
            </a:r>
            <a:r>
              <a:rPr lang="pt-BR" sz="2000" b="1" dirty="0">
                <a:effectLst/>
                <a:latin typeface="Verdana" panose="020B0604030504040204" pitchFamily="34" charset="0"/>
                <a:ea typeface="Meiryo" panose="020B0604030504040204" pitchFamily="34" charset="-128"/>
                <a:cs typeface="Meiryo" panose="020B0604030504040204" pitchFamily="34" charset="-128"/>
              </a:rPr>
              <a:t>deve praticar a moralidade para a reparação (redenção) dos erros e pecados </a:t>
            </a:r>
            <a:r>
              <a:rPr lang="pt-BR" sz="2000" dirty="0">
                <a:effectLst/>
                <a:latin typeface="Verdana" panose="020B0604030504040204" pitchFamily="34" charset="0"/>
                <a:ea typeface="Meiryo" panose="020B0604030504040204" pitchFamily="34" charset="-128"/>
                <a:cs typeface="Meiryo" panose="020B0604030504040204" pitchFamily="34" charset="-128"/>
              </a:rPr>
              <a:t>passados. </a:t>
            </a:r>
            <a:endParaRPr lang="pt-BR" sz="2000" dirty="0"/>
          </a:p>
        </p:txBody>
      </p:sp>
      <p:sp>
        <p:nvSpPr>
          <p:cNvPr id="4" name="CaixaDeTexto 3">
            <a:extLst>
              <a:ext uri="{FF2B5EF4-FFF2-40B4-BE49-F238E27FC236}">
                <a16:creationId xmlns:a16="http://schemas.microsoft.com/office/drawing/2014/main" id="{DC29A89F-2396-0236-BA60-D8D93D56EBC3}"/>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07758226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9552BE8-B443-B682-463F-97819A08FC17}"/>
              </a:ext>
            </a:extLst>
          </p:cNvPr>
          <p:cNvSpPr txBox="1"/>
          <p:nvPr/>
        </p:nvSpPr>
        <p:spPr>
          <a:xfrm>
            <a:off x="126459" y="24275"/>
            <a:ext cx="8891081" cy="6499215"/>
          </a:xfrm>
          <a:prstGeom prst="rect">
            <a:avLst/>
          </a:prstGeom>
          <a:noFill/>
        </p:spPr>
        <p:txBody>
          <a:bodyPr wrap="square">
            <a:spAutoFit/>
          </a:bodyPr>
          <a:lstStyle/>
          <a:p>
            <a:pPr algn="just">
              <a:lnSpc>
                <a:spcPts val="2600"/>
              </a:lnSpc>
              <a:spcAft>
                <a:spcPts val="600"/>
              </a:spcAft>
            </a:pPr>
            <a:r>
              <a:rPr lang="pt-BR" sz="2000" dirty="0">
                <a:effectLst/>
                <a:latin typeface="Verdana" panose="020B0604030504040204" pitchFamily="34" charset="0"/>
                <a:ea typeface="Meiryo" panose="020B0604030504040204" pitchFamily="34" charset="-128"/>
                <a:cs typeface="Meiryo" panose="020B0604030504040204" pitchFamily="34" charset="-128"/>
              </a:rPr>
              <a:t>Nas práticas de moralidade, </a:t>
            </a:r>
            <a:r>
              <a:rPr lang="pt-BR" sz="2000" u="sng" dirty="0">
                <a:effectLst/>
                <a:latin typeface="Verdana" panose="020B0604030504040204" pitchFamily="34" charset="0"/>
                <a:ea typeface="Meiryo" panose="020B0604030504040204" pitchFamily="34" charset="-128"/>
                <a:cs typeface="Meiryo" panose="020B0604030504040204" pitchFamily="34" charset="-128"/>
              </a:rPr>
              <a:t>esse tipo de motivação e objetivo – de natureza mais discreta, sóbria, passiva </a:t>
            </a:r>
            <a:r>
              <a:rPr lang="pt-BR" sz="2000" dirty="0">
                <a:effectLst/>
                <a:latin typeface="Verdana" panose="020B0604030504040204" pitchFamily="34" charset="0"/>
                <a:ea typeface="Meiryo" panose="020B0604030504040204" pitchFamily="34" charset="-128"/>
                <a:cs typeface="Meiryo" panose="020B0604030504040204" pitchFamily="34" charset="-128"/>
              </a:rPr>
              <a:t>– é a forma mais valiosa para aperfeiçoar o seu caráter. </a:t>
            </a:r>
            <a:r>
              <a:rPr lang="pt-BR" sz="2000" i="1" dirty="0">
                <a:effectLst/>
                <a:latin typeface="Verdana" panose="020B0604030504040204" pitchFamily="34" charset="0"/>
                <a:ea typeface="Meiryo" panose="020B0604030504040204" pitchFamily="34" charset="-128"/>
                <a:cs typeface="Meiryo" panose="020B0604030504040204" pitchFamily="34" charset="-128"/>
              </a:rPr>
              <a:t>Buda</a:t>
            </a:r>
            <a:r>
              <a:rPr lang="pt-BR" sz="2000" dirty="0">
                <a:effectLst/>
                <a:latin typeface="Verdana" panose="020B0604030504040204" pitchFamily="34" charset="0"/>
                <a:ea typeface="Meiryo" panose="020B0604030504040204" pitchFamily="34" charset="-128"/>
                <a:cs typeface="Meiryo" panose="020B0604030504040204" pitchFamily="34" charset="-128"/>
              </a:rPr>
              <a:t> </a:t>
            </a:r>
            <a:r>
              <a:rPr lang="pt-BR" sz="2000" i="1" dirty="0">
                <a:effectLst/>
                <a:latin typeface="Verdana" panose="020B0604030504040204" pitchFamily="34" charset="0"/>
                <a:ea typeface="Meiryo" panose="020B0604030504040204" pitchFamily="34" charset="-128"/>
                <a:cs typeface="Meiryo" panose="020B0604030504040204" pitchFamily="34" charset="-128"/>
              </a:rPr>
              <a:t>Sakyamuni,</a:t>
            </a:r>
            <a:r>
              <a:rPr lang="pt-BR" sz="2000" dirty="0">
                <a:effectLst/>
                <a:latin typeface="Verdana" panose="020B0604030504040204" pitchFamily="34" charset="0"/>
                <a:ea typeface="Meiryo" panose="020B0604030504040204" pitchFamily="34" charset="-128"/>
                <a:cs typeface="Meiryo" panose="020B0604030504040204" pitchFamily="34" charset="-128"/>
              </a:rPr>
              <a:t> denomina isso de </a:t>
            </a:r>
            <a:r>
              <a:rPr lang="pt-BR" sz="2000" b="1" dirty="0">
                <a:effectLst/>
                <a:latin typeface="Verdana" panose="020B0604030504040204" pitchFamily="34" charset="0"/>
                <a:ea typeface="Meiryo" panose="020B0604030504040204" pitchFamily="34" charset="-128"/>
                <a:cs typeface="Meiryo" panose="020B0604030504040204" pitchFamily="34" charset="-128"/>
              </a:rPr>
              <a:t>libertação</a:t>
            </a:r>
            <a:r>
              <a:rPr lang="pt-BR" sz="2000"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a:t>
            </a:r>
            <a:r>
              <a:rPr lang="pt-BR" sz="2000" dirty="0">
                <a:effectLst/>
                <a:latin typeface="Verdana" panose="020B0604030504040204" pitchFamily="34" charset="0"/>
                <a:ea typeface="Meiryo" panose="020B0604030504040204" pitchFamily="34" charset="-128"/>
                <a:cs typeface="Meiryo" panose="020B0604030504040204" pitchFamily="34" charset="-128"/>
              </a:rPr>
              <a:t>, </a:t>
            </a:r>
            <a:r>
              <a:rPr lang="pt-BR" sz="2000" i="1" dirty="0">
                <a:effectLst/>
                <a:latin typeface="Verdana" panose="020B0604030504040204" pitchFamily="34" charset="0"/>
                <a:ea typeface="Meiryo" panose="020B0604030504040204" pitchFamily="34" charset="-128"/>
                <a:cs typeface="Meiryo" panose="020B0604030504040204" pitchFamily="34" charset="-128"/>
              </a:rPr>
              <a:t>Jesus Cristo</a:t>
            </a:r>
            <a:r>
              <a:rPr lang="pt-BR" sz="2000" dirty="0">
                <a:effectLst/>
                <a:latin typeface="Verdana" panose="020B0604030504040204" pitchFamily="34" charset="0"/>
                <a:ea typeface="Meiryo" panose="020B0604030504040204" pitchFamily="34" charset="-128"/>
                <a:cs typeface="Meiryo" panose="020B0604030504040204" pitchFamily="34" charset="-128"/>
              </a:rPr>
              <a:t> como </a:t>
            </a:r>
            <a:r>
              <a:rPr lang="pt-BR" sz="2000" b="1" dirty="0">
                <a:effectLst/>
                <a:latin typeface="Verdana" panose="020B0604030504040204" pitchFamily="34" charset="0"/>
                <a:ea typeface="Meiryo" panose="020B0604030504040204" pitchFamily="34" charset="-128"/>
                <a:cs typeface="Meiryo" panose="020B0604030504040204" pitchFamily="34" charset="-128"/>
              </a:rPr>
              <a:t>redenção</a:t>
            </a:r>
            <a:r>
              <a:rPr lang="pt-BR" sz="2000" dirty="0">
                <a:effectLst/>
                <a:latin typeface="Verdana" panose="020B0604030504040204" pitchFamily="34" charset="0"/>
                <a:ea typeface="Meiryo" panose="020B0604030504040204" pitchFamily="34" charset="-128"/>
                <a:cs typeface="Meiryo" panose="020B0604030504040204" pitchFamily="34" charset="-128"/>
              </a:rPr>
              <a:t> ou </a:t>
            </a:r>
            <a:r>
              <a:rPr lang="pt-BR" sz="2000" b="1" dirty="0">
                <a:effectLst/>
                <a:latin typeface="Verdana" panose="020B0604030504040204" pitchFamily="34" charset="0"/>
                <a:ea typeface="Meiryo" panose="020B0604030504040204" pitchFamily="34" charset="-128"/>
                <a:cs typeface="Meiryo" panose="020B0604030504040204" pitchFamily="34" charset="-128"/>
              </a:rPr>
              <a:t>expiação</a:t>
            </a:r>
            <a:r>
              <a:rPr lang="pt-BR" sz="2000"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(b)</a:t>
            </a:r>
            <a:r>
              <a:rPr lang="pt-BR" sz="2000" dirty="0">
                <a:effectLst/>
                <a:latin typeface="Verdana" panose="020B0604030504040204" pitchFamily="34" charset="0"/>
                <a:ea typeface="Meiryo" panose="020B0604030504040204" pitchFamily="34" charset="-128"/>
                <a:cs typeface="Meiryo" panose="020B0604030504040204" pitchFamily="34" charset="-128"/>
              </a:rPr>
              <a:t>, e na moralidade suprema do Japão antigo como </a:t>
            </a:r>
            <a:r>
              <a:rPr lang="pt-BR" sz="2000" b="1" dirty="0">
                <a:effectLst/>
                <a:latin typeface="Verdana" panose="020B0604030504040204" pitchFamily="34" charset="0"/>
                <a:ea typeface="Meiryo" panose="020B0604030504040204" pitchFamily="34" charset="-128"/>
                <a:cs typeface="Meiryo" panose="020B0604030504040204" pitchFamily="34" charset="-128"/>
              </a:rPr>
              <a:t>purificação</a:t>
            </a:r>
            <a:r>
              <a:rPr lang="pt-BR" sz="2000"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a:t>
            </a:r>
            <a:r>
              <a:rPr lang="pt-BR" sz="2000" dirty="0">
                <a:effectLst/>
                <a:latin typeface="Verdana" panose="020B0604030504040204" pitchFamily="34" charset="0"/>
                <a:ea typeface="Meiryo" panose="020B0604030504040204" pitchFamily="34" charset="-128"/>
                <a:cs typeface="Meiryo" panose="020B0604030504040204" pitchFamily="34" charset="-128"/>
              </a:rPr>
              <a:t>.</a:t>
            </a:r>
            <a:r>
              <a:rPr lang="pt-BR" sz="800" dirty="0">
                <a:effectLst/>
                <a:latin typeface="Verdana" panose="020B0604030504040204" pitchFamily="34" charset="0"/>
                <a:ea typeface="Meiryo" panose="020B0604030504040204" pitchFamily="34" charset="-128"/>
                <a:cs typeface="Meiryo" panose="020B0604030504040204" pitchFamily="34" charset="-128"/>
              </a:rPr>
              <a:t> </a:t>
            </a:r>
          </a:p>
          <a:p>
            <a:pPr algn="just">
              <a:spcAft>
                <a:spcPts val="600"/>
              </a:spcAft>
            </a:pPr>
            <a:endParaRPr lang="pt-BR" altLang="ja-JP" sz="700" dirty="0">
              <a:solidFill>
                <a:srgbClr val="000000"/>
              </a:solidFill>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BR" altLang="ja-JP" b="1" dirty="0">
                <a:solidFill>
                  <a:srgbClr val="000000"/>
                </a:solidFill>
                <a:highlight>
                  <a:srgbClr val="FFFF00"/>
                </a:highlight>
                <a:latin typeface="Verdana" panose="020B0604030504040204" pitchFamily="34" charset="0"/>
                <a:ea typeface="Meiryo" panose="020B0604030504040204" pitchFamily="34" charset="-128"/>
                <a:cs typeface="Meiryo" panose="020B0604030504040204" pitchFamily="34" charset="-128"/>
              </a:rPr>
              <a:t>NT: </a:t>
            </a:r>
            <a:r>
              <a:rPr lang="pt-BR" altLang="ja-JP" sz="1600" dirty="0">
                <a:solidFill>
                  <a:srgbClr val="000000"/>
                </a:solidFill>
                <a:latin typeface="Verdana" panose="020B0604030504040204" pitchFamily="34" charset="0"/>
                <a:ea typeface="Meiryo" panose="020B0604030504040204" pitchFamily="34" charset="-128"/>
                <a:cs typeface="Meiryo" panose="020B0604030504040204" pitchFamily="34" charset="-128"/>
              </a:rPr>
              <a:t>Notas de rodapé incluídas nesta tradução:</a:t>
            </a:r>
          </a:p>
          <a:p>
            <a:pPr algn="just">
              <a:spcAft>
                <a:spcPts val="1200"/>
              </a:spcAft>
            </a:pPr>
            <a:r>
              <a:rPr lang="pt-BR"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 </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解脱・</a:t>
            </a:r>
            <a:r>
              <a:rPr lang="ja-JP"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げだつ</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Guedatsu</a:t>
            </a:r>
            <a:r>
              <a:rPr lang="pt-BR" sz="16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600" dirty="0">
                <a:solidFill>
                  <a:srgbClr val="FF0000"/>
                </a:solidFill>
                <a:effectLst/>
                <a:latin typeface="Meiryo" panose="020B0604030504040204" pitchFamily="34" charset="-128"/>
                <a:ea typeface="Meiryo" panose="020B0604030504040204" pitchFamily="34" charset="-128"/>
                <a:cs typeface="Meiryo" panose="020B0604030504040204" pitchFamily="34" charset="-128"/>
              </a:rPr>
              <a:t> </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 terceira nobre verdade do budismo (das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Quatro nobres verdades</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ensina que o alívio do sofrimento é a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libertação</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do ciclo vicioso do desejo. Esta libertação é o </a:t>
            </a:r>
            <a:r>
              <a:rPr lang="pt-BR" sz="16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Nirvana.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As </a:t>
            </a:r>
            <a:r>
              <a:rPr lang="pt-BR" sz="16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Quatro nobres verdades </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são: Verdade do sofrimento; verdade da origem do sofrimento; verdade da cessação do sofrimento; verdade do caminho que leva à cessação do sofrimento. A palavra “sofrimento” nesse con­texto é a tradução consagrada do sânscrito </a:t>
            </a:r>
            <a:r>
              <a:rPr lang="pt-BR" sz="16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dukkha</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cujo significado mais aproximado seria o de “insatisfação”. </a:t>
            </a:r>
            <a:r>
              <a:rPr lang="pt-BR" sz="1600" b="1" dirty="0">
                <a:solidFill>
                  <a:srgbClr val="FF0000"/>
                </a:solidFill>
                <a:effectLst/>
                <a:highlight>
                  <a:srgbClr val="FFFF00"/>
                </a:highlight>
                <a:latin typeface="Souvenir Lt BT" panose="02080503040505020303" pitchFamily="18" charset="0"/>
                <a:ea typeface="Meiryo" panose="020B0604030504040204" pitchFamily="34" charset="-128"/>
                <a:cs typeface="Meiryo" panose="020B0604030504040204" pitchFamily="34" charset="-128"/>
              </a:rPr>
              <a:t>Ver item 6. Complemento</a:t>
            </a:r>
            <a:r>
              <a:rPr lang="pt-BR" sz="1600" dirty="0">
                <a:solidFill>
                  <a:srgbClr val="FF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sobre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Quatro nobres verdades.</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Aft>
                <a:spcPts val="1200"/>
              </a:spcAft>
            </a:pPr>
            <a:r>
              <a:rPr lang="pt-BR"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(b)</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贖罪 </a:t>
            </a:r>
            <a:r>
              <a:rPr lang="ja-JP"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ja-JP" altLang="pt-BR" sz="1100" dirty="0">
                <a:solidFill>
                  <a:srgbClr val="000000"/>
                </a:solidFill>
                <a:latin typeface="Verdana" panose="020B0604030504040204" pitchFamily="34" charset="0"/>
                <a:ea typeface="Meiryo" panose="020B0604030504040204" pitchFamily="34" charset="-128"/>
              </a:rPr>
              <a:t>しょくざい</a:t>
            </a:r>
            <a:r>
              <a:rPr lang="ja-JP"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Shokuzai</a:t>
            </a:r>
            <a:r>
              <a:rPr lang="pt-BR" sz="1600" dirty="0">
                <a:solidFill>
                  <a:srgbClr val="000000"/>
                </a:solidFill>
                <a:effectLst/>
                <a:latin typeface="Meiryo" panose="020B0604030504040204" pitchFamily="34" charset="-128"/>
                <a:ea typeface="Meiryo" panose="020B0604030504040204" pitchFamily="34" charset="-128"/>
                <a:cs typeface="Meiryo" panose="020B0604030504040204" pitchFamily="34" charset="-128"/>
              </a:rPr>
              <a:t> </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Expiação, redenção, remissão, perdão do pecado, sacrifícios pelo pecado. Na Bíblia tem-se: Levítico 8, 14: ... Então fez chegar o novilho da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expiação do pecado</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Neemias 10, 33: ...e para os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sacrifícios pelo pecado</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para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expiação de Israel</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e para toda a obra da casa do nosso Deus.</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BR" b="1"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(c)</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祓禊・</a:t>
            </a:r>
            <a:r>
              <a:rPr lang="ja-JP" altLang="pt-BR" sz="1100" dirty="0">
                <a:solidFill>
                  <a:srgbClr val="000000"/>
                </a:solidFill>
                <a:latin typeface="Verdana" panose="020B0604030504040204" pitchFamily="34" charset="0"/>
                <a:ea typeface="Meiryo" panose="020B0604030504040204" pitchFamily="34" charset="-128"/>
              </a:rPr>
              <a:t>はらいみそぎ</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Harai</a:t>
            </a:r>
            <a:r>
              <a:rPr lang="pt-BR" sz="1600" b="1"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Missogui</a:t>
            </a:r>
            <a:r>
              <a:rPr lang="pt-BR" sz="16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400" i="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1400" dirty="0">
                <a:solidFill>
                  <a:srgbClr val="FF0000"/>
                </a:solidFill>
                <a:effectLst/>
                <a:latin typeface="Meiryo" panose="020B0604030504040204" pitchFamily="34" charset="-128"/>
                <a:ea typeface="Meiryo" panose="020B0604030504040204" pitchFamily="34" charset="-128"/>
                <a:cs typeface="Meiryo" panose="020B0604030504040204" pitchFamily="34" charset="-128"/>
              </a:rPr>
              <a:t> </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Misogui</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禊・</a:t>
            </a:r>
            <a:r>
              <a:rPr lang="ja-JP"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みそぎ</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é a prática xintoísta de remover os pecados e impurezas </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穢</a:t>
            </a:r>
            <a:r>
              <a:rPr lang="ja-JP"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ja-JP" altLang="pt-BR" sz="1100" dirty="0">
                <a:solidFill>
                  <a:srgbClr val="000000"/>
                </a:solidFill>
                <a:latin typeface="Verdana" panose="020B0604030504040204" pitchFamily="34" charset="0"/>
                <a:ea typeface="Meiryo" panose="020B0604030504040204" pitchFamily="34" charset="-128"/>
              </a:rPr>
              <a:t>けがれ</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1600"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kegare</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do corpo, usando a água</a:t>
            </a:r>
            <a:r>
              <a:rPr lang="pt-BR" sz="14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pt-BR" sz="1600" b="1" i="1" dirty="0" err="1">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Harai</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a:t>
            </a:r>
            <a:r>
              <a:rPr lang="ja-JP"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祓禊・</a:t>
            </a:r>
            <a:r>
              <a:rPr lang="ja-JP"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はらい</a:t>
            </a:r>
            <a:r>
              <a:rPr lang="pt-BR"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 é um ritual que remove as impurezas do corpo e do ambiente, exigindo pureza ao realizar cerimônias religiosas, sendo assim um evento de natureza religiosa (xintoísta) e cultural, de </a:t>
            </a:r>
            <a:r>
              <a:rPr lang="pt-BR" sz="1600" b="1"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purificação</a:t>
            </a:r>
            <a:r>
              <a:rPr lang="pt-BR" sz="1600" dirty="0">
                <a:solidFill>
                  <a:srgbClr val="000000"/>
                </a:solidFill>
                <a:effectLst/>
                <a:latin typeface="Souvenir Lt BT" panose="02080503040505020303" pitchFamily="18" charset="0"/>
                <a:ea typeface="Meiryo" panose="020B0604030504040204" pitchFamily="34" charset="-128"/>
                <a:cs typeface="Meiryo" panose="020B0604030504040204" pitchFamily="34" charset="-128"/>
              </a:rPr>
              <a:t>.</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4" name="CaixaDeTexto 3">
            <a:extLst>
              <a:ext uri="{FF2B5EF4-FFF2-40B4-BE49-F238E27FC236}">
                <a16:creationId xmlns:a16="http://schemas.microsoft.com/office/drawing/2014/main" id="{A2ED48C7-0F95-1930-0BE8-8A15C7546F02}"/>
              </a:ext>
            </a:extLst>
          </p:cNvPr>
          <p:cNvSpPr txBox="1"/>
          <p:nvPr/>
        </p:nvSpPr>
        <p:spPr>
          <a:xfrm>
            <a:off x="6979190" y="1762455"/>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59383943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221A830-9D3F-B157-197E-6AE0562BAD23}"/>
              </a:ext>
            </a:extLst>
          </p:cNvPr>
          <p:cNvSpPr txBox="1"/>
          <p:nvPr/>
        </p:nvSpPr>
        <p:spPr>
          <a:xfrm>
            <a:off x="214008" y="66055"/>
            <a:ext cx="8715983" cy="2927468"/>
          </a:xfrm>
          <a:prstGeom prst="rect">
            <a:avLst/>
          </a:prstGeom>
          <a:noFill/>
        </p:spPr>
        <p:txBody>
          <a:bodyPr wrap="square">
            <a:spAutoFit/>
          </a:bodyPr>
          <a:lstStyle/>
          <a:p>
            <a:pPr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comparação, </a:t>
            </a:r>
            <a:r>
              <a:rPr lang="pt-BR" sz="18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motivação e o objetivo de </a:t>
            </a:r>
            <a:r>
              <a:rPr lang="pt-BR" sz="1800" i="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Sócrates</a:t>
            </a:r>
            <a:r>
              <a:rPr lang="pt-BR" sz="18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 </a:t>
            </a:r>
            <a:r>
              <a:rPr lang="pt-BR" sz="1800" i="1"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Confúcio</a:t>
            </a:r>
            <a:r>
              <a:rPr lang="pt-BR" sz="18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eram mais ativos, diretos, positivos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seja,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Sócrates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morreu não pela expiação, mas pela proteção </a:t>
            </a:r>
            <a:r>
              <a:rPr lang="pt-BR" dirty="0">
                <a:solidFill>
                  <a:srgbClr val="000000"/>
                </a:solidFill>
                <a:latin typeface="Verdana" panose="020B0604030504040204" pitchFamily="34" charset="0"/>
                <a:ea typeface="Meiryo" panose="020B0604030504040204" pitchFamily="34" charset="-128"/>
              </a:rPr>
              <a:t>das leis nacionais, e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Confúcio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viajou pelo seu país não pela libertação de si mesmo e de outros, mas sim, para a iluminação das pessoas, ensinando que “Na casa onde se pratica o bem haverá sempre farta alegria...”</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5</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Entretanto, os resultados decorrentes das motivações e objetivos, sejam de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Confúcio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sejam de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Buda</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são convergentes entre si</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6</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2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(isto é, quanto mais os pecados do passado são reparados, mais a virtude aumenta)</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no sentido de que conduzem à perfeição do sublime caráter.</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83CA38AA-E923-F9EB-F5E3-E0D5E501F1A2}"/>
              </a:ext>
            </a:extLst>
          </p:cNvPr>
          <p:cNvSpPr txBox="1"/>
          <p:nvPr/>
        </p:nvSpPr>
        <p:spPr>
          <a:xfrm>
            <a:off x="214008" y="3103243"/>
            <a:ext cx="8715983" cy="3416320"/>
          </a:xfrm>
          <a:prstGeom prst="rect">
            <a:avLst/>
          </a:prstGeom>
          <a:noFill/>
        </p:spPr>
        <p:txBody>
          <a:bodyPr wrap="square">
            <a:spAutoFit/>
          </a:bodyPr>
          <a:lstStyle/>
          <a:p>
            <a:pPr algn="just"/>
            <a:r>
              <a:rPr lang="pt-BR" sz="1800" dirty="0">
                <a:effectLst/>
                <a:latin typeface="Verdana" panose="020B0604030504040204" pitchFamily="34" charset="0"/>
                <a:ea typeface="Meiryo" panose="020B0604030504040204" pitchFamily="34" charset="-128"/>
                <a:cs typeface="Meiryo" panose="020B0604030504040204" pitchFamily="34" charset="-128"/>
              </a:rPr>
              <a:t>Assim, </a:t>
            </a:r>
            <a:r>
              <a:rPr lang="pt-BR" sz="1800" b="1" dirty="0">
                <a:effectLst/>
                <a:latin typeface="Verdana" panose="020B0604030504040204" pitchFamily="34" charset="0"/>
                <a:ea typeface="Meiryo" panose="020B0604030504040204" pitchFamily="34" charset="-128"/>
                <a:cs typeface="Meiryo" panose="020B0604030504040204" pitchFamily="34" charset="-128"/>
              </a:rPr>
              <a:t>a motivação e o objetivo das práticas da moralidade suprema não são egoístas como na moralidade comum</a:t>
            </a:r>
            <a:r>
              <a:rPr lang="pt-BR" sz="1800" dirty="0">
                <a:effectLst/>
                <a:latin typeface="Verdana" panose="020B0604030504040204" pitchFamily="34" charset="0"/>
                <a:ea typeface="Meiryo" panose="020B0604030504040204" pitchFamily="34" charset="-128"/>
                <a:cs typeface="Meiryo" panose="020B0604030504040204" pitchFamily="34" charset="-128"/>
              </a:rPr>
              <a:t>, porque </a:t>
            </a:r>
            <a:r>
              <a:rPr lang="pt-BR" sz="1800" b="1" dirty="0">
                <a:effectLst/>
                <a:latin typeface="Verdana" panose="020B0604030504040204" pitchFamily="34" charset="0"/>
                <a:ea typeface="Meiryo" panose="020B0604030504040204" pitchFamily="34" charset="-128"/>
                <a:cs typeface="Meiryo" panose="020B0604030504040204" pitchFamily="34" charset="-128"/>
              </a:rPr>
              <a:t>na moralidade suprema a saúde, longevidade, melhoria do destino, honraria, status etc. não são diretamente focadas, sendo considerados resultados naturais indiretos – decorrentes do aperfeiçoamento do próprio caráter</a:t>
            </a:r>
            <a:r>
              <a:rPr lang="pt-BR" sz="1800" dirty="0">
                <a:effectLst/>
                <a:latin typeface="Verdana" panose="020B0604030504040204" pitchFamily="34" charset="0"/>
                <a:ea typeface="Meiryo" panose="020B0604030504040204" pitchFamily="34" charset="-128"/>
                <a:cs typeface="Meiryo" panose="020B0604030504040204" pitchFamily="34" charset="-128"/>
              </a:rPr>
              <a:t>. Além disso, a prática da moralidade suprema não consiste em prejudicar-se para beneficiar os outros – como as pessoas em geral costumam se equivocar –, mas em elevar o seu caráter rumo à perfeição, e o melhoramento do caráter é o requisito mais essencial para a sua vida e desenvolvimento. Assim, a prática da moralidade suprema trará benefícios muito maiores para as pessoas e organizações do que a prática da moralidade comum.</a:t>
            </a:r>
            <a:endParaRPr lang="pt-BR" dirty="0"/>
          </a:p>
        </p:txBody>
      </p:sp>
      <p:sp>
        <p:nvSpPr>
          <p:cNvPr id="6" name="CaixaDeTexto 5">
            <a:extLst>
              <a:ext uri="{FF2B5EF4-FFF2-40B4-BE49-F238E27FC236}">
                <a16:creationId xmlns:a16="http://schemas.microsoft.com/office/drawing/2014/main" id="{0A51AEDC-5235-C268-2001-A7CAC37C9CED}"/>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67775531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70772866-D3DA-E446-C517-BEED875ADD7E}"/>
              </a:ext>
            </a:extLst>
          </p:cNvPr>
          <p:cNvSpPr txBox="1"/>
          <p:nvPr/>
        </p:nvSpPr>
        <p:spPr>
          <a:xfrm>
            <a:off x="136187" y="129460"/>
            <a:ext cx="8871626" cy="4391330"/>
          </a:xfrm>
          <a:prstGeom prst="rect">
            <a:avLst/>
          </a:prstGeom>
          <a:noFill/>
        </p:spPr>
        <p:txBody>
          <a:bodyPr wrap="square">
            <a:spAutoFit/>
          </a:bodyPr>
          <a:lstStyle/>
          <a:p>
            <a:pPr algn="just">
              <a:lnSpc>
                <a:spcPts val="26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moralidade comum, tal como a moralidade suprema, tem como objetivo a autopreservação e o desenvolvimento, como já foi descrito anteriormente. Contudo, as pessoas de moralidade comum, em primeiro lugar, não conseguem manter a verdadeira estabilidade mental e de comportamento e, em segundo lugar, entram em conflito com outras pessoas em todas as ocasiões, porque elas buscam a saúde, longevidade, melhoria do destino de vida, honrarias etc. diretamente, por meio de suas práticas de boas ações. A moralidade suprema, por outro lado, coloca o foco primeiro na formação do caráter, deixando os elementos da felicidade, como a saúde, sucessos etc. seguirem o seu curso natural, na direção da realização. A mente, ou o estado de espírito daquele que pratica a moralidade suprema é, portanto, estável e o seu comportamento pacífico, e como resultado, ele não entra em conflito com os outros.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B3D618E1-7A55-BBC7-EFF0-976D3F66555B}"/>
              </a:ext>
            </a:extLst>
          </p:cNvPr>
          <p:cNvSpPr txBox="1"/>
          <p:nvPr/>
        </p:nvSpPr>
        <p:spPr>
          <a:xfrm>
            <a:off x="136187" y="4630079"/>
            <a:ext cx="8871626" cy="1734257"/>
          </a:xfrm>
          <a:prstGeom prst="rect">
            <a:avLst/>
          </a:prstGeom>
          <a:noFill/>
        </p:spPr>
        <p:txBody>
          <a:bodyPr wrap="square">
            <a:spAutoFit/>
          </a:bodyPr>
          <a:lstStyle/>
          <a:p>
            <a:pPr algn="just">
              <a:lnSpc>
                <a:spcPts val="2600"/>
              </a:lnSpc>
            </a:pPr>
            <a:r>
              <a:rPr lang="pt-BR" sz="1800" dirty="0">
                <a:effectLst/>
                <a:latin typeface="Verdana" panose="020B0604030504040204" pitchFamily="34" charset="0"/>
                <a:ea typeface="Meiryo" panose="020B0604030504040204" pitchFamily="34" charset="-128"/>
                <a:cs typeface="Meiryo" panose="020B0604030504040204" pitchFamily="34" charset="-128"/>
              </a:rPr>
              <a:t>Dentre aqueles que se destacam mais ou menos na sociedade, muitas vezes encontramos pessoas que se esforçam no sentido do melhoramento do seu caráter. Mas, por estarem ainda no plano da moralidade comum, as reais motivações, objetivos e os métodos são bem diferentes daqueles da moralidade suprema, permanecendo, no final, egoístas. </a:t>
            </a:r>
            <a:endParaRPr lang="pt-BR" dirty="0"/>
          </a:p>
        </p:txBody>
      </p:sp>
      <p:sp>
        <p:nvSpPr>
          <p:cNvPr id="6" name="CaixaDeTexto 5">
            <a:extLst>
              <a:ext uri="{FF2B5EF4-FFF2-40B4-BE49-F238E27FC236}">
                <a16:creationId xmlns:a16="http://schemas.microsoft.com/office/drawing/2014/main" id="{3456E393-F68C-09F5-B2DE-479AF1CEDB8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06142796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9F18E82-CC2A-B22A-7B2D-450BE9050DEC}"/>
              </a:ext>
            </a:extLst>
          </p:cNvPr>
          <p:cNvSpPr txBox="1"/>
          <p:nvPr/>
        </p:nvSpPr>
        <p:spPr>
          <a:xfrm>
            <a:off x="243192" y="186400"/>
            <a:ext cx="8638160" cy="2477345"/>
          </a:xfrm>
          <a:prstGeom prst="rect">
            <a:avLst/>
          </a:prstGeom>
          <a:noFill/>
        </p:spPr>
        <p:txBody>
          <a:bodyPr wrap="square">
            <a:spAutoFit/>
          </a:bodyPr>
          <a:lstStyle/>
          <a:p>
            <a:pPr algn="just">
              <a:lnSpc>
                <a:spcPts val="27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Ou seja, na moralidade comum, as motivações, objetivos e os métodos para elevar o carácter podem até conter o espírito de benevolência, mas estacionam no nível de tornar nobre e belo a mente e a conduta – por interesse egoístico. Isso, todavia, tem sido também reconhecido como algo necessário, no modo tradicional de pensar. Mas, no plano da moralidade suprema a motivação, objetivo e os métodos para aperfeiçoar o caráter são completamente diferentes, pois:</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A9BF3713-F9EC-913F-F456-F8646B2F5461}"/>
              </a:ext>
            </a:extLst>
          </p:cNvPr>
          <p:cNvSpPr txBox="1"/>
          <p:nvPr/>
        </p:nvSpPr>
        <p:spPr>
          <a:xfrm>
            <a:off x="243191" y="2901889"/>
            <a:ext cx="8638161" cy="2263697"/>
          </a:xfrm>
          <a:prstGeom prst="rect">
            <a:avLst/>
          </a:prstGeom>
          <a:noFill/>
        </p:spPr>
        <p:txBody>
          <a:bodyPr wrap="square">
            <a:spAutoFit/>
          </a:bodyPr>
          <a:lstStyle/>
          <a:p>
            <a:pPr algn="just">
              <a:lnSpc>
                <a:spcPct val="115000"/>
              </a:lnSpc>
              <a:spcAft>
                <a:spcPts val="600"/>
              </a:spcAft>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primeiro lugar</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é necessário compreender a lei da natureza e a lei que rege o destino humano e confiar na lei da causalidade relativa à conduta humana, bem como, na lei da causalidade do mundo físico.</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7</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r>
              <a:rPr lang="pt-BR" sz="1800" b="1" dirty="0">
                <a:effectLst/>
                <a:latin typeface="Verdana" panose="020B0604030504040204" pitchFamily="34" charset="0"/>
                <a:ea typeface="Meiryo" panose="020B0604030504040204" pitchFamily="34" charset="-128"/>
                <a:cs typeface="Meiryo" panose="020B0604030504040204" pitchFamily="34" charset="-128"/>
              </a:rPr>
              <a:t>Em segundo lugar</a:t>
            </a:r>
            <a:r>
              <a:rPr lang="pt-BR" sz="1800" dirty="0">
                <a:effectLst/>
                <a:latin typeface="Verdana" panose="020B0604030504040204" pitchFamily="34" charset="0"/>
                <a:ea typeface="Meiryo" panose="020B0604030504040204" pitchFamily="34" charset="-128"/>
                <a:cs typeface="Meiryo" panose="020B0604030504040204" pitchFamily="34" charset="-128"/>
              </a:rPr>
              <a:t>, é necessário reconhecer a limitação de sua própria força e, como padrão da prática moral, apoiar-se na força da benevolência, que é o sentimento de Deus, ou seja, a lei cósmica da natureza.</a:t>
            </a:r>
            <a:r>
              <a:rPr lang="pt-BR" sz="2000" baseline="30000" dirty="0">
                <a:effectLst/>
                <a:latin typeface="Verdana" panose="020B0604030504040204" pitchFamily="34" charset="0"/>
                <a:ea typeface="Meiryo" panose="020B0604030504040204" pitchFamily="34" charset="-128"/>
                <a:cs typeface="Meiryo" panose="020B0604030504040204" pitchFamily="34" charset="-128"/>
              </a:rPr>
              <a:t>8</a:t>
            </a:r>
            <a:endParaRPr lang="pt-BR" dirty="0"/>
          </a:p>
        </p:txBody>
      </p:sp>
      <p:sp>
        <p:nvSpPr>
          <p:cNvPr id="7" name="CaixaDeTexto 6">
            <a:extLst>
              <a:ext uri="{FF2B5EF4-FFF2-40B4-BE49-F238E27FC236}">
                <a16:creationId xmlns:a16="http://schemas.microsoft.com/office/drawing/2014/main" id="{FA35E624-14B6-33B9-6BCA-C722FA8E27EB}"/>
              </a:ext>
            </a:extLst>
          </p:cNvPr>
          <p:cNvSpPr txBox="1"/>
          <p:nvPr/>
        </p:nvSpPr>
        <p:spPr>
          <a:xfrm>
            <a:off x="243190" y="5403730"/>
            <a:ext cx="8638159" cy="923330"/>
          </a:xfrm>
          <a:prstGeom prst="rect">
            <a:avLst/>
          </a:prstGeom>
          <a:noFill/>
        </p:spPr>
        <p:txBody>
          <a:bodyPr wrap="square">
            <a:spAutoFit/>
          </a:bodyPr>
          <a:lstStyle/>
          <a:p>
            <a:pPr algn="just"/>
            <a:r>
              <a:rPr lang="pt-BR" sz="1800" b="1" dirty="0">
                <a:effectLst/>
                <a:latin typeface="Verdana" panose="020B0604030504040204" pitchFamily="34" charset="0"/>
                <a:ea typeface="Meiryo" panose="020B0604030504040204" pitchFamily="34" charset="-128"/>
                <a:cs typeface="Meiryo" panose="020B0604030504040204" pitchFamily="34" charset="-128"/>
              </a:rPr>
              <a:t>Em terceiro lugar</a:t>
            </a:r>
            <a:r>
              <a:rPr lang="pt-BR" sz="1800" dirty="0">
                <a:effectLst/>
                <a:latin typeface="Verdana" panose="020B0604030504040204" pitchFamily="34" charset="0"/>
                <a:ea typeface="Meiryo" panose="020B0604030504040204" pitchFamily="34" charset="-128"/>
                <a:cs typeface="Meiryo" panose="020B0604030504040204" pitchFamily="34" charset="-128"/>
              </a:rPr>
              <a:t>, como consequência da conformidade à lei cósmica da natureza, é necessário, empenhar-se em cumprir com os seus deveres em vez de reivindicar os seus direitos.</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9</a:t>
            </a:r>
            <a:endParaRPr lang="pt-BR" dirty="0"/>
          </a:p>
        </p:txBody>
      </p:sp>
      <p:sp>
        <p:nvSpPr>
          <p:cNvPr id="8" name="CaixaDeTexto 7">
            <a:extLst>
              <a:ext uri="{FF2B5EF4-FFF2-40B4-BE49-F238E27FC236}">
                <a16:creationId xmlns:a16="http://schemas.microsoft.com/office/drawing/2014/main" id="{0D33D78D-DC96-DCE1-644E-6CAAF1C4341C}"/>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244439421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F3ABA534-3600-2253-6CA3-E653E802BEBA}"/>
              </a:ext>
            </a:extLst>
          </p:cNvPr>
          <p:cNvSpPr txBox="1"/>
          <p:nvPr/>
        </p:nvSpPr>
        <p:spPr>
          <a:xfrm>
            <a:off x="209144" y="486656"/>
            <a:ext cx="8725711" cy="5884688"/>
          </a:xfrm>
          <a:prstGeom prst="rect">
            <a:avLst/>
          </a:prstGeom>
          <a:noFill/>
        </p:spPr>
        <p:txBody>
          <a:bodyPr wrap="square">
            <a:spAutoFit/>
          </a:bodyPr>
          <a:lstStyle/>
          <a:p>
            <a:pPr algn="just">
              <a:lnSpc>
                <a:spcPct val="115000"/>
              </a:lnSpc>
              <a:spcAft>
                <a:spcPts val="600"/>
              </a:spcAft>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quarto lugar</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como consequência da conformidade à lei cósmica da natureza, é necessário compreender e assimilar plenamente as doutrinas dos grandes mestres e confiar na existência de Deus.</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10</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quinto lugar</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deve-se, agindo com base nos princípios acima, manifestar o respeito e obediência absoluta aos Ortolinos – que são derivados de Deus.</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11</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Em sexto lugar</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deve-se praticar todos os princípios acima semeando esse espírito de benevolência no coração de outras pessoas e conduzindo-as para a iluminação e salvação.</a:t>
            </a:r>
            <a:r>
              <a:rPr lang="pt-BR" sz="1800" baseline="30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12</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Quando tais métodos forem empregados para aprimorar a mente e o caráter de uma pessoa, o seu caráter será inteiramente diferente daquele alcançado por meio da prática da moralidade comum.</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r>
              <a:rPr lang="pt-BR" sz="1800" dirty="0">
                <a:effectLst/>
                <a:latin typeface="Verdana" panose="020B0604030504040204" pitchFamily="34" charset="0"/>
                <a:ea typeface="Meiryo" panose="020B0604030504040204" pitchFamily="34" charset="-128"/>
                <a:cs typeface="Meiryo" panose="020B0604030504040204" pitchFamily="34" charset="-128"/>
              </a:rPr>
              <a:t>O leitor já deve ter notado que a moralidade suprema não pode ser interpretada simplesmente sob a natureza meramente formal ou materialista. Seria um erro grave colocar a moralidade suprema na mesma categoria da moralidade comum. Afinal, a moralogia é uma ciência genuína para a formação do caráter, e o método para alcançar esse objetivo é a compreensão e a prática da moralidade suprema.</a:t>
            </a:r>
            <a:r>
              <a:rPr lang="pt-BR" sz="1800" baseline="30000" dirty="0">
                <a:effectLst/>
                <a:latin typeface="Verdana" panose="020B0604030504040204" pitchFamily="34" charset="0"/>
                <a:ea typeface="Meiryo" panose="020B0604030504040204" pitchFamily="34" charset="-128"/>
                <a:cs typeface="Meiryo" panose="020B0604030504040204" pitchFamily="34" charset="-128"/>
              </a:rPr>
              <a:t>13</a:t>
            </a:r>
            <a:endParaRPr lang="pt-BR" dirty="0"/>
          </a:p>
        </p:txBody>
      </p:sp>
      <p:sp>
        <p:nvSpPr>
          <p:cNvPr id="4" name="CaixaDeTexto 3">
            <a:extLst>
              <a:ext uri="{FF2B5EF4-FFF2-40B4-BE49-F238E27FC236}">
                <a16:creationId xmlns:a16="http://schemas.microsoft.com/office/drawing/2014/main" id="{5146A0F2-AA74-97F5-58E4-998EA72CC3A0}"/>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5050924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m 4">
            <a:extLst>
              <a:ext uri="{FF2B5EF4-FFF2-40B4-BE49-F238E27FC236}">
                <a16:creationId xmlns:a16="http://schemas.microsoft.com/office/drawing/2014/main" id="{9340642E-D993-524C-0CC5-47DC5FFA6399}"/>
              </a:ext>
            </a:extLst>
          </p:cNvPr>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41823" y="209982"/>
            <a:ext cx="4989519" cy="6508870"/>
          </a:xfrm>
          <a:prstGeom prst="rect">
            <a:avLst/>
          </a:prstGeom>
          <a:noFill/>
          <a:ln>
            <a:noFill/>
          </a:ln>
        </p:spPr>
      </p:pic>
      <p:grpSp>
        <p:nvGrpSpPr>
          <p:cNvPr id="12" name="Agrupar 11">
            <a:extLst>
              <a:ext uri="{FF2B5EF4-FFF2-40B4-BE49-F238E27FC236}">
                <a16:creationId xmlns:a16="http://schemas.microsoft.com/office/drawing/2014/main" id="{E3BE3723-BB2A-4219-8F50-43F5603763E4}"/>
              </a:ext>
            </a:extLst>
          </p:cNvPr>
          <p:cNvGrpSpPr/>
          <p:nvPr/>
        </p:nvGrpSpPr>
        <p:grpSpPr>
          <a:xfrm>
            <a:off x="573258" y="1862488"/>
            <a:ext cx="8395051" cy="4207008"/>
            <a:chOff x="573258" y="1862488"/>
            <a:chExt cx="8395051" cy="4207008"/>
          </a:xfrm>
        </p:grpSpPr>
        <p:sp>
          <p:nvSpPr>
            <p:cNvPr id="8" name="Retângulo: Cantos Arredondados 7">
              <a:extLst>
                <a:ext uri="{FF2B5EF4-FFF2-40B4-BE49-F238E27FC236}">
                  <a16:creationId xmlns:a16="http://schemas.microsoft.com/office/drawing/2014/main" id="{7013AC2D-5B00-490B-8FB8-72D9D086B868}"/>
                </a:ext>
              </a:extLst>
            </p:cNvPr>
            <p:cNvSpPr/>
            <p:nvPr/>
          </p:nvSpPr>
          <p:spPr>
            <a:xfrm>
              <a:off x="573258" y="3260035"/>
              <a:ext cx="4833631" cy="2809461"/>
            </a:xfrm>
            <a:prstGeom prst="roundRect">
              <a:avLst>
                <a:gd name="adj" fmla="val 3704"/>
              </a:avLst>
            </a:prstGeom>
            <a:noFill/>
            <a:ln w="28575">
              <a:solidFill>
                <a:srgbClr val="00B0F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nvGrpSpPr>
            <p:cNvPr id="3" name="Agrupar 2">
              <a:extLst>
                <a:ext uri="{FF2B5EF4-FFF2-40B4-BE49-F238E27FC236}">
                  <a16:creationId xmlns:a16="http://schemas.microsoft.com/office/drawing/2014/main" id="{42AA1E2A-CDCF-48C2-B567-77735F2847F9}"/>
                </a:ext>
              </a:extLst>
            </p:cNvPr>
            <p:cNvGrpSpPr/>
            <p:nvPr/>
          </p:nvGrpSpPr>
          <p:grpSpPr>
            <a:xfrm>
              <a:off x="4710629" y="1862488"/>
              <a:ext cx="4257680" cy="4019668"/>
              <a:chOff x="4776890" y="418001"/>
              <a:chExt cx="4257680" cy="4019668"/>
            </a:xfrm>
          </p:grpSpPr>
          <p:sp>
            <p:nvSpPr>
              <p:cNvPr id="9" name="CaixaDeTexto 8">
                <a:extLst>
                  <a:ext uri="{FF2B5EF4-FFF2-40B4-BE49-F238E27FC236}">
                    <a16:creationId xmlns:a16="http://schemas.microsoft.com/office/drawing/2014/main" id="{4B5BFDA7-578A-40B2-B58D-C82C36C404A0}"/>
                  </a:ext>
                </a:extLst>
              </p:cNvPr>
              <p:cNvSpPr txBox="1"/>
              <p:nvPr/>
            </p:nvSpPr>
            <p:spPr>
              <a:xfrm>
                <a:off x="5448474" y="418001"/>
                <a:ext cx="3586096" cy="3785652"/>
              </a:xfrm>
              <a:prstGeom prst="rect">
                <a:avLst/>
              </a:prstGeom>
              <a:noFill/>
            </p:spPr>
            <p:txBody>
              <a:bodyPr wrap="square">
                <a:spAutoFit/>
              </a:bodyPr>
              <a:lstStyle/>
              <a:p>
                <a:r>
                  <a:rPr lang="pt-BR" sz="3200" b="1" dirty="0">
                    <a:solidFill>
                      <a:srgbClr val="FF0000"/>
                    </a:solidFill>
                  </a:rPr>
                  <a:t>Bibliografia de hoje:</a:t>
                </a:r>
              </a:p>
              <a:p>
                <a:endParaRPr lang="pt-BR" sz="3200" b="1" dirty="0">
                  <a:solidFill>
                    <a:srgbClr val="FF0000"/>
                  </a:solidFill>
                </a:endParaRPr>
              </a:p>
              <a:p>
                <a:endParaRPr lang="pt-BR" sz="3200" b="1" dirty="0">
                  <a:solidFill>
                    <a:srgbClr val="FF0000"/>
                  </a:solidFill>
                </a:endParaRPr>
              </a:p>
              <a:p>
                <a:endParaRPr lang="pt-BR" sz="3200" b="1" dirty="0">
                  <a:solidFill>
                    <a:srgbClr val="FF0000"/>
                  </a:solidFill>
                </a:endParaRPr>
              </a:p>
              <a:p>
                <a:r>
                  <a:rPr lang="pt-BR" sz="2800" b="1" dirty="0">
                    <a:solidFill>
                      <a:srgbClr val="0070C0"/>
                    </a:solidFill>
                  </a:rPr>
                  <a:t>a) Roteiro básico com as referências para aprofundar os estudos desta Máxima </a:t>
                </a:r>
                <a:endParaRPr lang="pt-BR" sz="2800" dirty="0">
                  <a:solidFill>
                    <a:srgbClr val="0070C0"/>
                  </a:solidFill>
                </a:endParaRPr>
              </a:p>
            </p:txBody>
          </p:sp>
          <p:sp>
            <p:nvSpPr>
              <p:cNvPr id="2" name="Seta: para a Direita 1">
                <a:extLst>
                  <a:ext uri="{FF2B5EF4-FFF2-40B4-BE49-F238E27FC236}">
                    <a16:creationId xmlns:a16="http://schemas.microsoft.com/office/drawing/2014/main" id="{EF945D2F-5068-4E2F-AC6F-644C3CFC033E}"/>
                  </a:ext>
                </a:extLst>
              </p:cNvPr>
              <p:cNvSpPr/>
              <p:nvPr/>
            </p:nvSpPr>
            <p:spPr>
              <a:xfrm flipH="1">
                <a:off x="4776890" y="3447069"/>
                <a:ext cx="653143" cy="990600"/>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dirty="0"/>
              </a:p>
            </p:txBody>
          </p:sp>
        </p:grpSp>
      </p:grpSp>
      <p:grpSp>
        <p:nvGrpSpPr>
          <p:cNvPr id="11" name="Agrupar 10">
            <a:extLst>
              <a:ext uri="{FF2B5EF4-FFF2-40B4-BE49-F238E27FC236}">
                <a16:creationId xmlns:a16="http://schemas.microsoft.com/office/drawing/2014/main" id="{3DB283A1-8D42-48D8-8210-B74AA7881456}"/>
              </a:ext>
            </a:extLst>
          </p:cNvPr>
          <p:cNvGrpSpPr/>
          <p:nvPr/>
        </p:nvGrpSpPr>
        <p:grpSpPr>
          <a:xfrm>
            <a:off x="536577" y="557318"/>
            <a:ext cx="8293311" cy="2146126"/>
            <a:chOff x="536577" y="557318"/>
            <a:chExt cx="8293311" cy="2146126"/>
          </a:xfrm>
        </p:grpSpPr>
        <p:sp>
          <p:nvSpPr>
            <p:cNvPr id="4" name="Retângulo: Cantos Arredondados 3">
              <a:extLst>
                <a:ext uri="{FF2B5EF4-FFF2-40B4-BE49-F238E27FC236}">
                  <a16:creationId xmlns:a16="http://schemas.microsoft.com/office/drawing/2014/main" id="{59153524-6159-431E-9476-CFA9D75D910B}"/>
                </a:ext>
              </a:extLst>
            </p:cNvPr>
            <p:cNvSpPr/>
            <p:nvPr/>
          </p:nvSpPr>
          <p:spPr>
            <a:xfrm>
              <a:off x="536577" y="1497496"/>
              <a:ext cx="4737787" cy="1205948"/>
            </a:xfrm>
            <a:prstGeom prst="roundRect">
              <a:avLst>
                <a:gd name="adj" fmla="val 3704"/>
              </a:avLst>
            </a:prstGeom>
            <a:noFill/>
            <a:ln w="28575">
              <a:solidFill>
                <a:srgbClr val="FF0000"/>
              </a:solidFill>
              <a:prstDash val="sys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sp>
          <p:nvSpPr>
            <p:cNvPr id="10" name="CaixaDeTexto 9">
              <a:extLst>
                <a:ext uri="{FF2B5EF4-FFF2-40B4-BE49-F238E27FC236}">
                  <a16:creationId xmlns:a16="http://schemas.microsoft.com/office/drawing/2014/main" id="{D1E10F56-73C0-40D4-9E6C-859D2AF6A3AE}"/>
                </a:ext>
              </a:extLst>
            </p:cNvPr>
            <p:cNvSpPr txBox="1"/>
            <p:nvPr/>
          </p:nvSpPr>
          <p:spPr>
            <a:xfrm>
              <a:off x="5382213" y="557318"/>
              <a:ext cx="3447675" cy="646331"/>
            </a:xfrm>
            <a:prstGeom prst="rect">
              <a:avLst/>
            </a:prstGeom>
            <a:noFill/>
          </p:spPr>
          <p:txBody>
            <a:bodyPr wrap="square">
              <a:spAutoFit/>
            </a:bodyPr>
            <a:lstStyle/>
            <a:p>
              <a:r>
                <a:rPr lang="pt-BR" sz="1800" b="1" dirty="0">
                  <a:effectLst/>
                  <a:highlight>
                    <a:srgbClr val="FFFF00"/>
                  </a:highlight>
                  <a:latin typeface="Verdana" panose="020B0604030504040204" pitchFamily="34" charset="0"/>
                  <a:ea typeface="MS Mincho" panose="02020609040205080304" pitchFamily="49" charset="-128"/>
                  <a:cs typeface="Times New Roman" panose="02020603050405020304" pitchFamily="18" charset="0"/>
                </a:rPr>
                <a:t>Bate-papo sugerido, após leitura da Máxima </a:t>
              </a:r>
              <a:endParaRPr lang="pt-BR" dirty="0"/>
            </a:p>
          </p:txBody>
        </p:sp>
        <p:sp>
          <p:nvSpPr>
            <p:cNvPr id="6" name="Seta: para a Direita 5">
              <a:extLst>
                <a:ext uri="{FF2B5EF4-FFF2-40B4-BE49-F238E27FC236}">
                  <a16:creationId xmlns:a16="http://schemas.microsoft.com/office/drawing/2014/main" id="{43ED6FE0-1971-4DA6-8538-5AFFF1CB7B3F}"/>
                </a:ext>
              </a:extLst>
            </p:cNvPr>
            <p:cNvSpPr/>
            <p:nvPr/>
          </p:nvSpPr>
          <p:spPr>
            <a:xfrm rot="19671449">
              <a:off x="5296688" y="1188703"/>
              <a:ext cx="344859" cy="424676"/>
            </a:xfrm>
            <a:prstGeom prst="rightArrow">
              <a:avLst/>
            </a:prstGeom>
            <a:solidFill>
              <a:srgbClr val="FFFF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a:p>
          </p:txBody>
        </p:sp>
      </p:grpSp>
    </p:spTree>
    <p:extLst>
      <p:ext uri="{BB962C8B-B14F-4D97-AF65-F5344CB8AC3E}">
        <p14:creationId xmlns:p14="http://schemas.microsoft.com/office/powerpoint/2010/main" val="14957815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ppt_x"/>
                                          </p:val>
                                        </p:tav>
                                        <p:tav tm="100000">
                                          <p:val>
                                            <p:strVal val="#ppt_x"/>
                                          </p:val>
                                        </p:tav>
                                      </p:tavLst>
                                    </p:anim>
                                    <p:anim calcmode="lin" valueType="num">
                                      <p:cBhvr additive="base">
                                        <p:cTn id="8"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additive="base">
                                        <p:cTn id="13" dur="500" fill="hold"/>
                                        <p:tgtEl>
                                          <p:spTgt spid="11"/>
                                        </p:tgtEl>
                                        <p:attrNameLst>
                                          <p:attrName>ppt_x</p:attrName>
                                        </p:attrNameLst>
                                      </p:cBhvr>
                                      <p:tavLst>
                                        <p:tav tm="0">
                                          <p:val>
                                            <p:strVal val="#ppt_x"/>
                                          </p:val>
                                        </p:tav>
                                        <p:tav tm="100000">
                                          <p:val>
                                            <p:strVal val="#ppt_x"/>
                                          </p:val>
                                        </p:tav>
                                      </p:tavLst>
                                    </p:anim>
                                    <p:anim calcmode="lin" valueType="num">
                                      <p:cBhvr additive="base">
                                        <p:cTn id="1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C949E3E-F7B0-77D5-A7AB-1D4567BDCB38}"/>
              </a:ext>
            </a:extLst>
          </p:cNvPr>
          <p:cNvSpPr txBox="1"/>
          <p:nvPr/>
        </p:nvSpPr>
        <p:spPr>
          <a:xfrm>
            <a:off x="350196" y="843677"/>
            <a:ext cx="8443608" cy="5601533"/>
          </a:xfrm>
          <a:prstGeom prst="rect">
            <a:avLst/>
          </a:prstGeom>
          <a:noFill/>
        </p:spPr>
        <p:txBody>
          <a:bodyPr wrap="square">
            <a:spAutoFit/>
          </a:bodyPr>
          <a:lstStyle/>
          <a:p>
            <a:pPr marL="0" lvl="1"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1 </a:t>
            </a:r>
            <a:r>
              <a:rPr lang="pt-BR" sz="2000" dirty="0">
                <a:solidFill>
                  <a:srgbClr val="000000"/>
                </a:solidFill>
                <a:latin typeface="Souvenir Lt BT" panose="02080503040505020303" pitchFamily="18" charset="0"/>
                <a:ea typeface="Meiryo" panose="020B0604030504040204" pitchFamily="34" charset="-128"/>
              </a:rPr>
              <a:t>Consulte os Capítulos 7 e 10.               </a:t>
            </a:r>
          </a:p>
          <a:p>
            <a:pPr marL="0" lvl="1"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2</a:t>
            </a:r>
            <a:r>
              <a:rPr lang="pt-BR" sz="2000" dirty="0">
                <a:solidFill>
                  <a:srgbClr val="000000"/>
                </a:solidFill>
                <a:latin typeface="Souvenir Lt BT" panose="02080503040505020303" pitchFamily="18" charset="0"/>
                <a:ea typeface="Meiryo" panose="020B0604030504040204" pitchFamily="34" charset="-128"/>
              </a:rPr>
              <a:t> Consulte os princípios explicados nos Caps. 6, 7, 8 e 10.</a:t>
            </a:r>
          </a:p>
          <a:p>
            <a:pPr marL="0" lvl="1"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3</a:t>
            </a:r>
            <a:r>
              <a:rPr lang="pt-BR" sz="2000" dirty="0">
                <a:solidFill>
                  <a:srgbClr val="000000"/>
                </a:solidFill>
                <a:latin typeface="Souvenir Lt BT" panose="02080503040505020303" pitchFamily="18" charset="0"/>
                <a:ea typeface="Meiryo" panose="020B0604030504040204" pitchFamily="34" charset="-128"/>
              </a:rPr>
              <a:t> Ver a teoria de G. Simmel citada no Cap. 15.II.V.</a:t>
            </a:r>
          </a:p>
          <a:p>
            <a:pPr marL="180000" indent="-180000"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4</a:t>
            </a:r>
            <a:r>
              <a:rPr lang="pt-BR" sz="2000" dirty="0">
                <a:solidFill>
                  <a:srgbClr val="000000"/>
                </a:solidFill>
                <a:latin typeface="Souvenir Lt BT" panose="02080503040505020303" pitchFamily="18" charset="0"/>
                <a:ea typeface="Meiryo" panose="020B0604030504040204" pitchFamily="34" charset="-128"/>
              </a:rPr>
              <a:t> Mente ou espírito de Deus é explicada mais adiante como sendo a “benevolência”.</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5</a:t>
            </a:r>
            <a:r>
              <a:rPr lang="pt-BR" sz="2000" dirty="0">
                <a:solidFill>
                  <a:srgbClr val="000000"/>
                </a:solidFill>
                <a:latin typeface="Souvenir Lt BT" panose="02080503040505020303" pitchFamily="18" charset="0"/>
                <a:ea typeface="Meiryo" panose="020B0604030504040204" pitchFamily="34" charset="-128"/>
              </a:rPr>
              <a:t> Consulte os Capítulos 12, 13 e 15.</a:t>
            </a:r>
          </a:p>
          <a:p>
            <a:pPr marL="180000" indent="-180000"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6</a:t>
            </a:r>
            <a:r>
              <a:rPr lang="pt-BR" sz="2000" dirty="0">
                <a:solidFill>
                  <a:srgbClr val="000000"/>
                </a:solidFill>
                <a:latin typeface="Souvenir Lt BT" panose="02080503040505020303" pitchFamily="18" charset="0"/>
                <a:ea typeface="Meiryo" panose="020B0604030504040204" pitchFamily="34" charset="-128"/>
              </a:rPr>
              <a:t> Isso ocorre porque quanto mais os pecados passados são redimidos, mais a pessoa ganha virtude.</a:t>
            </a:r>
          </a:p>
          <a:p>
            <a:pPr>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7</a:t>
            </a:r>
            <a:r>
              <a:rPr lang="pt-BR" sz="2000" dirty="0">
                <a:solidFill>
                  <a:srgbClr val="000000"/>
                </a:solidFill>
                <a:latin typeface="Souvenir Lt BT" panose="02080503040505020303" pitchFamily="18" charset="0"/>
                <a:ea typeface="Meiryo" panose="020B0604030504040204" pitchFamily="34" charset="-128"/>
              </a:rPr>
              <a:t> Ver Capítulo 3 e Capítulo 14.VII.</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8</a:t>
            </a:r>
            <a:r>
              <a:rPr lang="pt-BR" sz="2000" dirty="0">
                <a:solidFill>
                  <a:srgbClr val="000000"/>
                </a:solidFill>
                <a:latin typeface="Souvenir Lt BT" panose="02080503040505020303" pitchFamily="18" charset="0"/>
                <a:ea typeface="Meiryo" panose="020B0604030504040204" pitchFamily="34" charset="-128"/>
              </a:rPr>
              <a:t> Consulte o Capítulo 2 e o Capítulo 14.V.</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9</a:t>
            </a:r>
            <a:r>
              <a:rPr lang="pt-BR" sz="2000" dirty="0">
                <a:solidFill>
                  <a:srgbClr val="000000"/>
                </a:solidFill>
                <a:latin typeface="Souvenir Lt BT" panose="02080503040505020303" pitchFamily="18" charset="0"/>
                <a:ea typeface="Meiryo" panose="020B0604030504040204" pitchFamily="34" charset="-128"/>
              </a:rPr>
              <a:t> Consulte o Capítulo 14.VI</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10</a:t>
            </a:r>
            <a:r>
              <a:rPr lang="pt-BR" sz="2000" dirty="0">
                <a:solidFill>
                  <a:srgbClr val="000000"/>
                </a:solidFill>
                <a:latin typeface="Souvenir Lt BT" panose="02080503040505020303" pitchFamily="18" charset="0"/>
                <a:ea typeface="Meiryo" panose="020B0604030504040204" pitchFamily="34" charset="-128"/>
              </a:rPr>
              <a:t> Ver Capítulo 14.VIII.</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11</a:t>
            </a:r>
            <a:r>
              <a:rPr lang="pt-BR" sz="2000" dirty="0">
                <a:solidFill>
                  <a:srgbClr val="000000"/>
                </a:solidFill>
                <a:latin typeface="Souvenir Lt BT" panose="02080503040505020303" pitchFamily="18" charset="0"/>
                <a:ea typeface="Meiryo" panose="020B0604030504040204" pitchFamily="34" charset="-128"/>
              </a:rPr>
              <a:t> Ver Capítulo 14. IX.</a:t>
            </a:r>
          </a:p>
          <a:p>
            <a:pPr algn="just">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12</a:t>
            </a:r>
            <a:r>
              <a:rPr lang="pt-BR" sz="2000" dirty="0">
                <a:solidFill>
                  <a:srgbClr val="000000"/>
                </a:solidFill>
                <a:latin typeface="Souvenir Lt BT" panose="02080503040505020303" pitchFamily="18" charset="0"/>
                <a:ea typeface="Meiryo" panose="020B0604030504040204" pitchFamily="34" charset="-128"/>
              </a:rPr>
              <a:t> Consulte o Capítulo 14. X e XI.</a:t>
            </a:r>
          </a:p>
          <a:p>
            <a:pPr>
              <a:spcAft>
                <a:spcPts val="600"/>
              </a:spcAft>
            </a:pPr>
            <a:r>
              <a:rPr lang="pt-BR" sz="2000" baseline="30000" dirty="0">
                <a:solidFill>
                  <a:srgbClr val="000000"/>
                </a:solidFill>
                <a:latin typeface="Souvenir Lt BT" panose="02080503040505020303" pitchFamily="18" charset="0"/>
                <a:ea typeface="Meiryo" panose="020B0604030504040204" pitchFamily="34" charset="-128"/>
              </a:rPr>
              <a:t>13</a:t>
            </a:r>
            <a:r>
              <a:rPr lang="pt-BR" sz="2000" dirty="0">
                <a:solidFill>
                  <a:srgbClr val="000000"/>
                </a:solidFill>
                <a:latin typeface="Souvenir Lt BT" panose="02080503040505020303" pitchFamily="18" charset="0"/>
                <a:ea typeface="Meiryo" panose="020B0604030504040204" pitchFamily="34" charset="-128"/>
              </a:rPr>
              <a:t> Ver Capítulo 1.I sobre a ciência para a formação do caráter.</a:t>
            </a:r>
          </a:p>
        </p:txBody>
      </p:sp>
      <p:sp>
        <p:nvSpPr>
          <p:cNvPr id="4" name="CaixaDeTexto 3">
            <a:extLst>
              <a:ext uri="{FF2B5EF4-FFF2-40B4-BE49-F238E27FC236}">
                <a16:creationId xmlns:a16="http://schemas.microsoft.com/office/drawing/2014/main" id="{955E736D-07A3-4785-9B13-E68826CD3162}"/>
              </a:ext>
            </a:extLst>
          </p:cNvPr>
          <p:cNvSpPr txBox="1"/>
          <p:nvPr/>
        </p:nvSpPr>
        <p:spPr>
          <a:xfrm>
            <a:off x="476655" y="291830"/>
            <a:ext cx="8190690" cy="400110"/>
          </a:xfrm>
          <a:prstGeom prst="rect">
            <a:avLst/>
          </a:prstGeom>
          <a:noFill/>
        </p:spPr>
        <p:txBody>
          <a:bodyPr wrap="square" rtlCol="0">
            <a:spAutoFit/>
          </a:bodyPr>
          <a:lstStyle/>
          <a:p>
            <a:r>
              <a:rPr lang="pt-BR" sz="2000" b="1" dirty="0">
                <a:latin typeface="Verdana" panose="020B0604030504040204" pitchFamily="34" charset="0"/>
                <a:ea typeface="Verdana" panose="020B0604030504040204" pitchFamily="34" charset="0"/>
              </a:rPr>
              <a:t>Notas de rodapé do “Tratado...” </a:t>
            </a:r>
          </a:p>
        </p:txBody>
      </p:sp>
    </p:spTree>
    <p:extLst>
      <p:ext uri="{BB962C8B-B14F-4D97-AF65-F5344CB8AC3E}">
        <p14:creationId xmlns:p14="http://schemas.microsoft.com/office/powerpoint/2010/main" val="1165578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aixaDeTexto 1">
            <a:extLst>
              <a:ext uri="{FF2B5EF4-FFF2-40B4-BE49-F238E27FC236}">
                <a16:creationId xmlns:a16="http://schemas.microsoft.com/office/drawing/2014/main" id="{9DCEBA53-9CFD-EF6E-C8F1-FDAD27E6F610}"/>
              </a:ext>
            </a:extLst>
          </p:cNvPr>
          <p:cNvSpPr txBox="1"/>
          <p:nvPr/>
        </p:nvSpPr>
        <p:spPr>
          <a:xfrm>
            <a:off x="0" y="-86380"/>
            <a:ext cx="8928856" cy="571631"/>
          </a:xfrm>
          <a:prstGeom prst="rect">
            <a:avLst/>
          </a:prstGeom>
          <a:noFill/>
        </p:spPr>
        <p:txBody>
          <a:bodyPr wrap="square">
            <a:spAutoFit/>
          </a:bodyPr>
          <a:lstStyle/>
          <a:p>
            <a:pPr>
              <a:lnSpc>
                <a:spcPct val="150000"/>
              </a:lnSpc>
            </a:pP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4. Livro: 366 dias com as palavras da Nova Moral</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p>
        </p:txBody>
      </p:sp>
      <p:sp>
        <p:nvSpPr>
          <p:cNvPr id="4" name="CaixaDeTexto 3">
            <a:extLst>
              <a:ext uri="{FF2B5EF4-FFF2-40B4-BE49-F238E27FC236}">
                <a16:creationId xmlns:a16="http://schemas.microsoft.com/office/drawing/2014/main" id="{F7D99BA1-6F71-4462-E90F-57A6D8D6979F}"/>
              </a:ext>
            </a:extLst>
          </p:cNvPr>
          <p:cNvSpPr txBox="1"/>
          <p:nvPr/>
        </p:nvSpPr>
        <p:spPr>
          <a:xfrm>
            <a:off x="215144" y="507541"/>
            <a:ext cx="8713712" cy="5530553"/>
          </a:xfrm>
          <a:prstGeom prst="rect">
            <a:avLst/>
          </a:prstGeom>
          <a:noFill/>
        </p:spPr>
        <p:txBody>
          <a:bodyPr wrap="square">
            <a:spAutoFit/>
          </a:bodyPr>
          <a:lstStyle/>
          <a:p>
            <a:pPr algn="just" fontAlgn="base">
              <a:lnSpc>
                <a:spcPct val="115000"/>
              </a:lnSpc>
              <a:spcBef>
                <a:spcPts val="600"/>
              </a:spcBef>
              <a:spcAft>
                <a:spcPts val="6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Pág. 297: Nos métodos a serem utilizados, dedique a sua “sinceridade” </a:t>
            </a:r>
            <a:endParaRPr lang="pt-BR" sz="32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ct val="115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sra. </a:t>
            </a:r>
            <a:r>
              <a:rPr lang="pt-BR" sz="20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Kesa</a:t>
            </a:r>
            <a:r>
              <a:rPr lang="pt-BR" sz="20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Kishida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(1943-2010), que trabalhou na Agência de Cooperação Internacional do Japão (</a:t>
            </a:r>
            <a:r>
              <a:rPr lang="pt-BR" sz="20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JICA</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em Quênia, para contribuir na melhoria de vida da população rural, buscou por algo que “a população de Quênia realmente necessita e que eles próprios possam construir”. E ela desenvolveu um fogão caipira, de barro e à lenha, chamado “</a:t>
            </a:r>
            <a:r>
              <a:rPr lang="pt-BR" sz="2000" b="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Enzaro</a:t>
            </a: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b="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Jiko</a:t>
            </a: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r>
              <a:rPr lang="pt-BR" sz="20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ct val="1150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Trata-se de um fogão construído de barro ou argila, sobre uma base de tijolos ou pedras. Isso foi um grande avanço na região, onde tradicionalmente a panela era simplesmente colocada sobre as pedras dispostas no chão e aquecida. Além disso, as pessoas que aprenderam a construir esses fogões ensinaram o método às demais pessoas, que se espalhou pelos países vizinhos. </a:t>
            </a: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(Fonte: Livro “O forno do povoado de </a:t>
            </a:r>
            <a:r>
              <a:rPr lang="pt-BR" sz="11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Enzaro</a:t>
            </a: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1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Fukuinkan</a:t>
            </a: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1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Shoten</a:t>
            </a: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100"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Publishers</a:t>
            </a:r>
            <a:r>
              <a:rPr lang="pt-BR" sz="11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Inc.)</a:t>
            </a:r>
            <a:endParaRPr lang="pt-BR" sz="2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6" name="CaixaDeTexto 5">
            <a:extLst>
              <a:ext uri="{FF2B5EF4-FFF2-40B4-BE49-F238E27FC236}">
                <a16:creationId xmlns:a16="http://schemas.microsoft.com/office/drawing/2014/main" id="{2AFA7BFC-E370-F697-C3C2-22E2A5319E45}"/>
              </a:ext>
            </a:extLst>
          </p:cNvPr>
          <p:cNvSpPr txBox="1"/>
          <p:nvPr/>
        </p:nvSpPr>
        <p:spPr>
          <a:xfrm>
            <a:off x="29185" y="6204136"/>
            <a:ext cx="8928855" cy="661720"/>
          </a:xfrm>
          <a:prstGeom prst="rect">
            <a:avLst/>
          </a:prstGeom>
          <a:noFill/>
        </p:spPr>
        <p:txBody>
          <a:bodyPr wrap="square">
            <a:spAutoFit/>
          </a:bodyPr>
          <a:lstStyle/>
          <a:p>
            <a:pPr algn="just" fontAlgn="base">
              <a:spcBef>
                <a:spcPts val="600"/>
              </a:spcBef>
              <a:spcAft>
                <a:spcPts val="600"/>
              </a:spcAft>
            </a:pPr>
            <a:r>
              <a:rPr lang="pt-BR" sz="1600" baseline="30000" dirty="0">
                <a:solidFill>
                  <a:srgbClr val="FF0000"/>
                </a:solidFill>
                <a:effectLst/>
                <a:highlight>
                  <a:srgbClr val="FFFF00"/>
                </a:highlight>
                <a:latin typeface="Souvenir Lt BT" panose="02080503040505020303" pitchFamily="18" charset="0"/>
                <a:ea typeface="Times New Roman" panose="02020603050405020304" pitchFamily="18" charset="0"/>
              </a:rPr>
              <a:t>(1)</a:t>
            </a:r>
            <a:r>
              <a:rPr lang="pt-BR" sz="1600" dirty="0">
                <a:solidFill>
                  <a:srgbClr val="000000"/>
                </a:solidFill>
                <a:effectLst/>
                <a:latin typeface="Souvenir Lt BT" panose="02080503040505020303" pitchFamily="18" charset="0"/>
                <a:ea typeface="Times New Roman" panose="02020603050405020304" pitchFamily="18" charset="0"/>
              </a:rPr>
              <a:t> </a:t>
            </a:r>
            <a:r>
              <a:rPr lang="pt-BR" sz="1600" b="1" dirty="0" err="1">
                <a:solidFill>
                  <a:srgbClr val="000000"/>
                </a:solidFill>
                <a:effectLst/>
                <a:latin typeface="Souvenir Lt BT" panose="02080503040505020303" pitchFamily="18" charset="0"/>
                <a:ea typeface="Times New Roman" panose="02020603050405020304" pitchFamily="18" charset="0"/>
              </a:rPr>
              <a:t>Enzaro</a:t>
            </a:r>
            <a:r>
              <a:rPr lang="pt-BR" sz="1600" dirty="0">
                <a:solidFill>
                  <a:srgbClr val="000000"/>
                </a:solidFill>
                <a:effectLst/>
                <a:latin typeface="Souvenir Lt BT" panose="02080503040505020303" pitchFamily="18" charset="0"/>
                <a:ea typeface="Times New Roman" panose="02020603050405020304" pitchFamily="18" charset="0"/>
              </a:rPr>
              <a:t> = Nome do povoado de Quênia onde a sra. </a:t>
            </a:r>
            <a:r>
              <a:rPr lang="pt-BR" sz="1600" i="1" dirty="0" err="1">
                <a:solidFill>
                  <a:srgbClr val="000000"/>
                </a:solidFill>
                <a:effectLst/>
                <a:latin typeface="Souvenir Lt BT" panose="02080503040505020303" pitchFamily="18" charset="0"/>
                <a:ea typeface="Times New Roman" panose="02020603050405020304" pitchFamily="18" charset="0"/>
              </a:rPr>
              <a:t>Kishida</a:t>
            </a:r>
            <a:r>
              <a:rPr lang="pt-BR" sz="1600" dirty="0">
                <a:solidFill>
                  <a:srgbClr val="000000"/>
                </a:solidFill>
                <a:effectLst/>
                <a:latin typeface="Souvenir Lt BT" panose="02080503040505020303" pitchFamily="18" charset="0"/>
                <a:ea typeface="Times New Roman" panose="02020603050405020304" pitchFamily="18" charset="0"/>
              </a:rPr>
              <a:t> começou a difundir o forno. </a:t>
            </a:r>
            <a:endParaRPr lang="pt-BR" sz="2400" dirty="0">
              <a:solidFill>
                <a:srgbClr val="000000"/>
              </a:solidFill>
              <a:effectLst/>
              <a:latin typeface="Souvenir Lt BT" panose="02080503040505020303" pitchFamily="18" charset="0"/>
              <a:ea typeface="Times New Roman" panose="02020603050405020304" pitchFamily="18" charset="0"/>
            </a:endParaRPr>
          </a:p>
          <a:p>
            <a:pPr marL="0" lvl="1"/>
            <a:r>
              <a:rPr lang="pt-BR" sz="1600" dirty="0">
                <a:effectLst/>
                <a:latin typeface="Verdana" panose="020B0604030504040204" pitchFamily="34" charset="0"/>
                <a:ea typeface="Meiryo" panose="020B0604030504040204" pitchFamily="34" charset="-128"/>
                <a:cs typeface="Meiryo" panose="020B0604030504040204" pitchFamily="34" charset="-128"/>
              </a:rPr>
              <a:t>   </a:t>
            </a:r>
            <a:r>
              <a:rPr lang="pt-BR" sz="1600" b="1" dirty="0" err="1">
                <a:effectLst/>
                <a:latin typeface="Souvenir Lt BT" panose="02080503040505020303" pitchFamily="18" charset="0"/>
                <a:ea typeface="Meiryo" panose="020B0604030504040204" pitchFamily="34" charset="-128"/>
                <a:cs typeface="Meiryo" panose="020B0604030504040204" pitchFamily="34" charset="-128"/>
              </a:rPr>
              <a:t>Jiko</a:t>
            </a:r>
            <a:r>
              <a:rPr lang="pt-BR" sz="1600" b="1" dirty="0">
                <a:effectLst/>
                <a:latin typeface="Souvenir Lt BT" panose="02080503040505020303" pitchFamily="18" charset="0"/>
                <a:ea typeface="Meiryo" panose="020B0604030504040204" pitchFamily="34" charset="-128"/>
                <a:cs typeface="Meiryo" panose="020B0604030504040204" pitchFamily="34" charset="-128"/>
              </a:rPr>
              <a:t>,</a:t>
            </a:r>
            <a:r>
              <a:rPr lang="pt-BR" sz="1600" dirty="0">
                <a:effectLst/>
                <a:latin typeface="Souvenir Lt BT" panose="02080503040505020303" pitchFamily="18" charset="0"/>
                <a:ea typeface="Meiryo" panose="020B0604030504040204" pitchFamily="34" charset="-128"/>
                <a:cs typeface="Meiryo" panose="020B0604030504040204" pitchFamily="34" charset="-128"/>
              </a:rPr>
              <a:t> no idioma </a:t>
            </a:r>
            <a:r>
              <a:rPr lang="pt-BR" sz="1600" i="1" dirty="0" err="1">
                <a:effectLst/>
                <a:latin typeface="Souvenir Lt BT" panose="02080503040505020303" pitchFamily="18" charset="0"/>
                <a:ea typeface="Meiryo" panose="020B0604030504040204" pitchFamily="34" charset="-128"/>
                <a:cs typeface="Meiryo" panose="020B0604030504040204" pitchFamily="34" charset="-128"/>
              </a:rPr>
              <a:t>Kiswahili</a:t>
            </a:r>
            <a:r>
              <a:rPr lang="pt-BR" sz="1600" dirty="0">
                <a:effectLst/>
                <a:latin typeface="Souvenir Lt BT" panose="02080503040505020303" pitchFamily="18" charset="0"/>
                <a:ea typeface="Meiryo" panose="020B0604030504040204" pitchFamily="34" charset="-128"/>
                <a:cs typeface="Meiryo" panose="020B0604030504040204" pitchFamily="34" charset="-128"/>
              </a:rPr>
              <a:t> (usado em Tanzânia, Quênia, Uganda, etc.) significa “forno”.</a:t>
            </a:r>
            <a:endParaRPr lang="pt-BR" sz="1600" dirty="0">
              <a:latin typeface="Souvenir Lt BT" panose="02080503040505020303" pitchFamily="18" charset="0"/>
            </a:endParaRPr>
          </a:p>
        </p:txBody>
      </p:sp>
      <p:sp>
        <p:nvSpPr>
          <p:cNvPr id="7" name="CaixaDeTexto 6">
            <a:extLst>
              <a:ext uri="{FF2B5EF4-FFF2-40B4-BE49-F238E27FC236}">
                <a16:creationId xmlns:a16="http://schemas.microsoft.com/office/drawing/2014/main" id="{D9F02EAA-EFFA-66A1-6499-5D488790C982}"/>
              </a:ext>
            </a:extLst>
          </p:cNvPr>
          <p:cNvSpPr txBox="1"/>
          <p:nvPr/>
        </p:nvSpPr>
        <p:spPr>
          <a:xfrm>
            <a:off x="7012021" y="586087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77886995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A3F049A-B550-89F4-96DC-1806FE0F86FB}"/>
              </a:ext>
            </a:extLst>
          </p:cNvPr>
          <p:cNvSpPr txBox="1"/>
          <p:nvPr/>
        </p:nvSpPr>
        <p:spPr>
          <a:xfrm>
            <a:off x="173186" y="0"/>
            <a:ext cx="8727623" cy="2688300"/>
          </a:xfrm>
          <a:prstGeom prst="rect">
            <a:avLst/>
          </a:prstGeom>
          <a:noFill/>
        </p:spPr>
        <p:txBody>
          <a:bodyPr wrap="square">
            <a:spAutoFit/>
          </a:bodyPr>
          <a:lstStyle/>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Ao prestar assistência, é necessário levar em consideração a situação da outra pessoa e estudar “quais métodos e meios poderão trazer o melhor resultado no futuro”. Em todas as coisas que fazemos, o ideal é agregar a “sinceridade” – não só na nossa motivação e objetivo, mas também, nos nossos métodos. </a:t>
            </a:r>
            <a:r>
              <a:rPr lang="pt-BR" sz="1400" dirty="0">
                <a:effectLst/>
                <a:latin typeface="Verdana" panose="020B0604030504040204" pitchFamily="34" charset="0"/>
                <a:ea typeface="Meiryo" panose="020B0604030504040204" pitchFamily="34" charset="-128"/>
                <a:cs typeface="Meiryo" panose="020B0604030504040204" pitchFamily="34" charset="-128"/>
              </a:rPr>
              <a:t>(Revista </a:t>
            </a:r>
            <a:r>
              <a:rPr lang="pt-BR" sz="1400" i="1" dirty="0">
                <a:effectLst/>
                <a:latin typeface="Verdana" panose="020B0604030504040204" pitchFamily="34" charset="0"/>
                <a:ea typeface="Meiryo" panose="020B0604030504040204" pitchFamily="34" charset="-128"/>
                <a:cs typeface="Meiryo" panose="020B0604030504040204" pitchFamily="34" charset="-128"/>
              </a:rPr>
              <a:t>New </a:t>
            </a:r>
            <a:r>
              <a:rPr lang="pt-BR" sz="1400" i="1" dirty="0" err="1">
                <a:effectLst/>
                <a:latin typeface="Verdana" panose="020B0604030504040204" pitchFamily="34" charset="0"/>
                <a:ea typeface="Meiryo" panose="020B0604030504040204" pitchFamily="34" charset="-128"/>
                <a:cs typeface="Meiryo" panose="020B0604030504040204" pitchFamily="34" charset="-128"/>
              </a:rPr>
              <a:t>Morals</a:t>
            </a:r>
            <a:r>
              <a:rPr lang="pt-BR" sz="1400" dirty="0">
                <a:effectLst/>
                <a:latin typeface="Verdana" panose="020B0604030504040204" pitchFamily="34" charset="0"/>
                <a:ea typeface="Meiryo" panose="020B0604030504040204" pitchFamily="34" charset="-128"/>
                <a:cs typeface="Meiryo" panose="020B0604030504040204" pitchFamily="34" charset="-128"/>
              </a:rPr>
              <a:t> nº 508)</a:t>
            </a:r>
            <a:endParaRPr lang="pt-BR" sz="2000" dirty="0"/>
          </a:p>
        </p:txBody>
      </p:sp>
      <p:pic>
        <p:nvPicPr>
          <p:cNvPr id="4" name="Imagem 3">
            <a:extLst>
              <a:ext uri="{FF2B5EF4-FFF2-40B4-BE49-F238E27FC236}">
                <a16:creationId xmlns:a16="http://schemas.microsoft.com/office/drawing/2014/main" id="{D0174418-8028-607D-3148-3664A29A559E}"/>
              </a:ext>
            </a:extLst>
          </p:cNvPr>
          <p:cNvPicPr>
            <a:picLocks noChangeAspect="1"/>
          </p:cNvPicPr>
          <p:nvPr/>
        </p:nvPicPr>
        <p:blipFill>
          <a:blip r:embed="rId2"/>
          <a:stretch>
            <a:fillRect/>
          </a:stretch>
        </p:blipFill>
        <p:spPr>
          <a:xfrm>
            <a:off x="4478262" y="2588142"/>
            <a:ext cx="4492552" cy="2917713"/>
          </a:xfrm>
          <a:prstGeom prst="rect">
            <a:avLst/>
          </a:prstGeom>
        </p:spPr>
      </p:pic>
      <p:pic>
        <p:nvPicPr>
          <p:cNvPr id="5" name="Imagem 4">
            <a:extLst>
              <a:ext uri="{FF2B5EF4-FFF2-40B4-BE49-F238E27FC236}">
                <a16:creationId xmlns:a16="http://schemas.microsoft.com/office/drawing/2014/main" id="{E9BEB9BB-8E19-563E-FE5D-43869213748A}"/>
              </a:ext>
            </a:extLst>
          </p:cNvPr>
          <p:cNvPicPr>
            <a:picLocks noChangeAspect="1"/>
          </p:cNvPicPr>
          <p:nvPr/>
        </p:nvPicPr>
        <p:blipFill>
          <a:blip r:embed="rId3"/>
          <a:stretch>
            <a:fillRect/>
          </a:stretch>
        </p:blipFill>
        <p:spPr>
          <a:xfrm>
            <a:off x="0" y="3590771"/>
            <a:ext cx="4478262" cy="2999984"/>
          </a:xfrm>
          <a:prstGeom prst="rect">
            <a:avLst/>
          </a:prstGeom>
        </p:spPr>
      </p:pic>
    </p:spTree>
    <p:extLst>
      <p:ext uri="{BB962C8B-B14F-4D97-AF65-F5344CB8AC3E}">
        <p14:creationId xmlns:p14="http://schemas.microsoft.com/office/powerpoint/2010/main" val="13845897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148729B-BFE6-42F8-44FB-3C7EC10460A9}"/>
              </a:ext>
            </a:extLst>
          </p:cNvPr>
          <p:cNvSpPr txBox="1"/>
          <p:nvPr/>
        </p:nvSpPr>
        <p:spPr>
          <a:xfrm>
            <a:off x="-2" y="22878"/>
            <a:ext cx="9066179" cy="461665"/>
          </a:xfrm>
          <a:prstGeom prst="rect">
            <a:avLst/>
          </a:prstGeom>
          <a:noFill/>
        </p:spPr>
        <p:txBody>
          <a:bodyPr wrap="square">
            <a:spAutoFit/>
          </a:bodyPr>
          <a:lstStyle/>
          <a:p>
            <a:r>
              <a:rPr lang="pt-BR" sz="2400" b="1" dirty="0">
                <a:highlight>
                  <a:srgbClr val="FFFF00"/>
                </a:highlight>
                <a:latin typeface="Verdana" panose="020B0604030504040204" pitchFamily="34" charset="0"/>
                <a:ea typeface="Verdana" panose="020B0604030504040204" pitchFamily="34" charset="0"/>
              </a:rPr>
              <a:t>5. Livro: Antropologia do </a:t>
            </a:r>
            <a:r>
              <a:rPr lang="pt-BR" sz="2400" b="1" i="1" dirty="0">
                <a:highlight>
                  <a:srgbClr val="FFFF00"/>
                </a:highlight>
                <a:latin typeface="Verdana" panose="020B0604030504040204" pitchFamily="34" charset="0"/>
                <a:ea typeface="Verdana" panose="020B0604030504040204" pitchFamily="34" charset="0"/>
              </a:rPr>
              <a:t>Sampou </a:t>
            </a:r>
            <a:r>
              <a:rPr lang="pt-BR" sz="2400" b="1" i="1" dirty="0" err="1">
                <a:highlight>
                  <a:srgbClr val="FFFF00"/>
                </a:highlight>
                <a:latin typeface="Verdana" panose="020B0604030504040204" pitchFamily="34" charset="0"/>
                <a:ea typeface="Verdana" panose="020B0604030504040204" pitchFamily="34" charset="0"/>
              </a:rPr>
              <a:t>Yoshi</a:t>
            </a:r>
            <a:r>
              <a:rPr lang="pt-BR" sz="3200" baseline="30000" dirty="0">
                <a:solidFill>
                  <a:srgbClr val="FF0000"/>
                </a:solidFill>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aseline="30000" dirty="0">
                <a:solidFill>
                  <a:srgbClr val="FF0000"/>
                </a:solidFill>
                <a:highlight>
                  <a:srgbClr val="FFFF00"/>
                </a:highlight>
                <a:latin typeface="Verdana" panose="020B0604030504040204" pitchFamily="34" charset="0"/>
                <a:ea typeface="Meiryo" panose="020B0604030504040204" pitchFamily="34" charset="-128"/>
                <a:cs typeface="Meiryo" panose="020B0604030504040204" pitchFamily="34" charset="-128"/>
              </a:rPr>
              <a:t>(1) </a:t>
            </a:r>
            <a:endParaRPr lang="pt-BR" sz="3200" dirty="0">
              <a:latin typeface="Verdana" panose="020B0604030504040204" pitchFamily="34" charset="0"/>
              <a:ea typeface="Verdana" panose="020B0604030504040204" pitchFamily="34" charset="0"/>
            </a:endParaRPr>
          </a:p>
        </p:txBody>
      </p:sp>
      <p:sp>
        <p:nvSpPr>
          <p:cNvPr id="5" name="CaixaDeTexto 4">
            <a:extLst>
              <a:ext uri="{FF2B5EF4-FFF2-40B4-BE49-F238E27FC236}">
                <a16:creationId xmlns:a16="http://schemas.microsoft.com/office/drawing/2014/main" id="{76ECC58F-55F2-C1FF-4DC2-6E5487A65E3F}"/>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7" name="CaixaDeTexto 6">
            <a:extLst>
              <a:ext uri="{FF2B5EF4-FFF2-40B4-BE49-F238E27FC236}">
                <a16:creationId xmlns:a16="http://schemas.microsoft.com/office/drawing/2014/main" id="{C28CFFB4-2CAC-21B5-5431-A92251FD1EF6}"/>
              </a:ext>
            </a:extLst>
          </p:cNvPr>
          <p:cNvSpPr txBox="1"/>
          <p:nvPr/>
        </p:nvSpPr>
        <p:spPr>
          <a:xfrm>
            <a:off x="1028699" y="550503"/>
            <a:ext cx="8037477" cy="954107"/>
          </a:xfrm>
          <a:prstGeom prst="rect">
            <a:avLst/>
          </a:prstGeom>
          <a:solidFill>
            <a:schemeClr val="accent4">
              <a:lumMod val="20000"/>
              <a:lumOff val="80000"/>
            </a:schemeClr>
          </a:solidFill>
        </p:spPr>
        <p:txBody>
          <a:bodyPr wrap="square">
            <a:spAutoFit/>
          </a:bodyPr>
          <a:lstStyle/>
          <a:p>
            <a:pPr algn="just"/>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8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ja-JP" sz="1400" b="1" dirty="0">
                <a:effectLst/>
                <a:latin typeface="Verdana" panose="020B0604030504040204" pitchFamily="34" charset="0"/>
                <a:ea typeface="Meiryo" panose="020B0604030504040204" pitchFamily="34" charset="-128"/>
                <a:cs typeface="Meiryo" panose="020B0604030504040204" pitchFamily="34" charset="-128"/>
              </a:rPr>
              <a:t>三方よし</a:t>
            </a:r>
            <a:r>
              <a:rPr lang="ja-JP" sz="1400" dirty="0">
                <a:effectLst/>
                <a:ea typeface="Verdana" panose="020B0604030504040204" pitchFamily="34" charset="0"/>
                <a:cs typeface="Meiryo" panose="020B0604030504040204" pitchFamily="34" charset="-128"/>
              </a:rPr>
              <a:t> </a:t>
            </a:r>
            <a:r>
              <a:rPr lang="pt-BR" sz="1400" dirty="0">
                <a:effectLst/>
                <a:latin typeface="Verdana" panose="020B0604030504040204" pitchFamily="34" charset="0"/>
                <a:ea typeface="Meiryo" panose="020B0604030504040204" pitchFamily="34" charset="-128"/>
                <a:cs typeface="Meiryo" panose="020B0604030504040204" pitchFamily="34" charset="-128"/>
              </a:rPr>
              <a:t>— </a:t>
            </a:r>
            <a:r>
              <a:rPr lang="pt-BR" sz="1400" b="1" i="1" dirty="0" err="1">
                <a:effectLst/>
                <a:highlight>
                  <a:srgbClr val="FFFF00"/>
                </a:highlight>
                <a:latin typeface="Verdana" panose="020B0604030504040204" pitchFamily="34" charset="0"/>
                <a:ea typeface="Meiryo" panose="020B0604030504040204" pitchFamily="34" charset="-128"/>
                <a:cs typeface="Meiryo" panose="020B0604030504040204" pitchFamily="34" charset="-128"/>
              </a:rPr>
              <a:t>Sampouyoshi</a:t>
            </a:r>
            <a:r>
              <a:rPr lang="pt-BR" sz="1400" i="1" dirty="0">
                <a:effectLst/>
                <a:latin typeface="Verdana" panose="020B0604030504040204" pitchFamily="34" charset="0"/>
                <a:ea typeface="Meiryo" panose="020B0604030504040204" pitchFamily="34" charset="-128"/>
                <a:cs typeface="Meiryo" panose="020B0604030504040204" pitchFamily="34" charset="-128"/>
              </a:rPr>
              <a:t> = </a:t>
            </a:r>
            <a:r>
              <a:rPr lang="pt-BR" sz="1400" dirty="0">
                <a:effectLst/>
                <a:latin typeface="Verdana" panose="020B0604030504040204" pitchFamily="34" charset="0"/>
                <a:ea typeface="Meiryo" panose="020B0604030504040204" pitchFamily="34" charset="-128"/>
                <a:cs typeface="Meiryo" panose="020B0604030504040204" pitchFamily="34" charset="-128"/>
              </a:rPr>
              <a:t>Em japonês, literalmente significa o “bom/bem para os 3 lados”, ou seja, “bom para você, bom para o outro e bom para a sociedade/entorno” ou simplificadamente, “bem de todos”. Ver mais explicações sobre esta palavra no </a:t>
            </a:r>
            <a:r>
              <a:rPr lang="pt-BR" sz="1400" b="1" dirty="0">
                <a:effectLst/>
                <a:latin typeface="Verdana" panose="020B0604030504040204" pitchFamily="34" charset="0"/>
                <a:ea typeface="Meiryo" panose="020B0604030504040204" pitchFamily="34" charset="-128"/>
                <a:cs typeface="Meiryo" panose="020B0604030504040204" pitchFamily="34" charset="-128"/>
              </a:rPr>
              <a:t>Complemento 4.1 </a:t>
            </a:r>
            <a:r>
              <a:rPr lang="pt-BR" sz="1400" dirty="0">
                <a:effectLst/>
                <a:latin typeface="Verdana" panose="020B0604030504040204" pitchFamily="34" charset="0"/>
                <a:ea typeface="Meiryo" panose="020B0604030504040204" pitchFamily="34" charset="-128"/>
                <a:cs typeface="Meiryo" panose="020B0604030504040204" pitchFamily="34" charset="-128"/>
              </a:rPr>
              <a:t>do material bibliográfico da </a:t>
            </a:r>
            <a:r>
              <a:rPr lang="pt-BR" sz="1400" b="1" dirty="0">
                <a:effectLst/>
                <a:latin typeface="Verdana" panose="020B0604030504040204" pitchFamily="34" charset="0"/>
                <a:ea typeface="Meiryo" panose="020B0604030504040204" pitchFamily="34" charset="-128"/>
                <a:cs typeface="Meiryo" panose="020B0604030504040204" pitchFamily="34" charset="-128"/>
              </a:rPr>
              <a:t>Máxima 23, de 26-jun-2023</a:t>
            </a:r>
            <a:endParaRPr lang="pt-BR" dirty="0"/>
          </a:p>
        </p:txBody>
      </p:sp>
      <p:sp>
        <p:nvSpPr>
          <p:cNvPr id="4" name="CaixaDeTexto 3">
            <a:extLst>
              <a:ext uri="{FF2B5EF4-FFF2-40B4-BE49-F238E27FC236}">
                <a16:creationId xmlns:a16="http://schemas.microsoft.com/office/drawing/2014/main" id="{581210B8-1FB8-4D65-A8C7-34D67864A944}"/>
              </a:ext>
            </a:extLst>
          </p:cNvPr>
          <p:cNvSpPr txBox="1"/>
          <p:nvPr/>
        </p:nvSpPr>
        <p:spPr>
          <a:xfrm>
            <a:off x="171450" y="1543522"/>
            <a:ext cx="8801100" cy="5119094"/>
          </a:xfrm>
          <a:prstGeom prst="rect">
            <a:avLst/>
          </a:prstGeom>
          <a:noFill/>
        </p:spPr>
        <p:txBody>
          <a:bodyPr wrap="square">
            <a:spAutoFit/>
          </a:bodyPr>
          <a:lstStyle/>
          <a:p>
            <a:pPr algn="just">
              <a:lnSpc>
                <a:spcPts val="3000"/>
              </a:lnSpc>
              <a:spcBef>
                <a:spcPts val="600"/>
              </a:spcBef>
              <a:spcAft>
                <a:spcPts val="600"/>
              </a:spcAft>
            </a:pPr>
            <a:r>
              <a:rPr lang="pt-BR" sz="18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P.138</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 que significa “dedicar sinceridade”?   </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3000"/>
              </a:lnSpc>
              <a:spcBef>
                <a:spcPts val="600"/>
              </a:spcBef>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Dar o melhor de si em quaisquer situações, dedicando toda a sua sinceridade.... Não seria esta, a atitude mais preciosa que deveríamos manter? “Sinceridade” é o coração cristalino, puro, sem falsidade, de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omoiyari</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(benevolência, compaixão)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para com as pessoas.</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3000"/>
              </a:lnSpc>
              <a:spcBef>
                <a:spcPts val="600"/>
              </a:spcBef>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Nós queremos dedicar a sinceridade em todas as coisas que fazemos, de todo o coração. Não se pode fazer “coisas boas” com a intenção de atrair algum tipo de vantagem para si. Somente servindo às pessoas e à sociedade, com um coração cristalino, puro, sem nada esperar em troca, podemos – não apenas expiar </a:t>
            </a:r>
            <a:r>
              <a:rPr lang="pt-BR" sz="14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(reparar, pagar, compensar)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as faltas cometidas no passado sem perceber, mas também, aprimorar a nossa própria personalidade e aproximarmos de um ser humano mais completo.</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28454192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67E72E2-8760-E2CF-A714-ADFBC579FE26}"/>
              </a:ext>
            </a:extLst>
          </p:cNvPr>
          <p:cNvSpPr txBox="1"/>
          <p:nvPr/>
        </p:nvSpPr>
        <p:spPr>
          <a:xfrm>
            <a:off x="437745" y="1033446"/>
            <a:ext cx="8453336" cy="5119863"/>
          </a:xfrm>
          <a:prstGeom prst="rect">
            <a:avLst/>
          </a:prstGeom>
          <a:noFill/>
        </p:spPr>
        <p:txBody>
          <a:bodyPr wrap="square">
            <a:spAutoFit/>
          </a:bodyPr>
          <a:lstStyle/>
          <a:p>
            <a:pPr algn="just">
              <a:lnSpc>
                <a:spcPct val="150000"/>
              </a:lnSpc>
            </a:pPr>
            <a:r>
              <a:rPr lang="pt-BR" sz="2000" dirty="0">
                <a:effectLst/>
                <a:latin typeface="Verdana" panose="020B0604030504040204" pitchFamily="34" charset="0"/>
                <a:ea typeface="Meiryo" panose="020B0604030504040204" pitchFamily="34" charset="-128"/>
                <a:cs typeface="Meiryo" panose="020B0604030504040204" pitchFamily="34" charset="-128"/>
              </a:rPr>
              <a:t>Os métodos das práticas morais também devem ser de extrema sinceridade. Em outras palavras, devemos ter em mente a época, a oportunidade, o lugar, a situação, bem como a circunstância e a condição da outra pessoa, e tratá-la com bondade, cordialidade e humildade. O maior efeito pode ser alcançado semeando esse tipo de sentimento na outra pessoa. Além disso, mesmo que você não alcance os resultados imaginados, nunca se deve culpar a outra pessoa, devendo-se refletir que isso se deveu à insuficiência de sua sinceridade e orar pela felicidade da outra pessoa. Sejamos sinceros em toda a nossa motivação, objetivo e métodos.</a:t>
            </a:r>
            <a:endParaRPr lang="pt-BR" sz="2000" dirty="0"/>
          </a:p>
        </p:txBody>
      </p:sp>
    </p:spTree>
    <p:extLst>
      <p:ext uri="{BB962C8B-B14F-4D97-AF65-F5344CB8AC3E}">
        <p14:creationId xmlns:p14="http://schemas.microsoft.com/office/powerpoint/2010/main" val="233227151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DD25A284-12DE-AE87-F6BF-A0DC342B58E5}"/>
              </a:ext>
            </a:extLst>
          </p:cNvPr>
          <p:cNvSpPr txBox="1"/>
          <p:nvPr/>
        </p:nvSpPr>
        <p:spPr>
          <a:xfrm>
            <a:off x="136187" y="177810"/>
            <a:ext cx="8696528" cy="400110"/>
          </a:xfrm>
          <a:prstGeom prst="rect">
            <a:avLst/>
          </a:prstGeom>
          <a:noFill/>
        </p:spPr>
        <p:txBody>
          <a:bodyPr wrap="square">
            <a:spAutoFit/>
          </a:bodyPr>
          <a:lstStyle/>
          <a:p>
            <a:r>
              <a:rPr lang="ja-JP"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６．</a:t>
            </a:r>
            <a:r>
              <a:rPr lang="pt-BR" sz="2000" b="1" dirty="0">
                <a:effectLst/>
                <a:highlight>
                  <a:srgbClr val="FFFF00"/>
                </a:highlight>
                <a:latin typeface="Verdana" panose="020B0604030504040204" pitchFamily="34" charset="0"/>
                <a:ea typeface="Verdana" panose="020B0604030504040204" pitchFamily="34" charset="0"/>
                <a:cs typeface="Meiryo" panose="020B0604030504040204" pitchFamily="34" charset="-128"/>
              </a:rPr>
              <a:t>Complemento </a:t>
            </a:r>
            <a:r>
              <a:rPr lang="pt-BR" sz="20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sobre o Budismo</a:t>
            </a:r>
            <a:r>
              <a:rPr lang="pt-BR" sz="16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1600" b="1" dirty="0">
                <a:effectLst/>
                <a:latin typeface="Verdana" panose="020B0604030504040204" pitchFamily="34" charset="0"/>
                <a:ea typeface="Meiryo" panose="020B0604030504040204" pitchFamily="34" charset="-128"/>
                <a:cs typeface="Meiryo" panose="020B0604030504040204" pitchFamily="34" charset="-128"/>
              </a:rPr>
              <a:t>As Quatro Nobres Verdades</a:t>
            </a:r>
            <a:endParaRPr lang="pt-BR" sz="2000" dirty="0"/>
          </a:p>
        </p:txBody>
      </p:sp>
      <p:sp>
        <p:nvSpPr>
          <p:cNvPr id="5" name="CaixaDeTexto 4">
            <a:extLst>
              <a:ext uri="{FF2B5EF4-FFF2-40B4-BE49-F238E27FC236}">
                <a16:creationId xmlns:a16="http://schemas.microsoft.com/office/drawing/2014/main" id="{C9FC2F21-45DC-D754-F239-954722E90374}"/>
              </a:ext>
            </a:extLst>
          </p:cNvPr>
          <p:cNvSpPr txBox="1"/>
          <p:nvPr/>
        </p:nvSpPr>
        <p:spPr>
          <a:xfrm>
            <a:off x="55934" y="906771"/>
            <a:ext cx="8857034" cy="4267835"/>
          </a:xfrm>
          <a:prstGeom prst="rect">
            <a:avLst/>
          </a:prstGeom>
          <a:noFill/>
        </p:spPr>
        <p:txBody>
          <a:bodyPr wrap="square">
            <a:spAutoFit/>
          </a:bodyPr>
          <a:lstStyle/>
          <a:p>
            <a:pPr>
              <a:lnSpc>
                <a:spcPct val="115000"/>
              </a:lnSpc>
              <a:spcAft>
                <a:spcPts val="600"/>
              </a:spcAft>
            </a:pPr>
            <a:r>
              <a:rPr lang="pt-BR" sz="16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Fonte: </a:t>
            </a:r>
            <a:r>
              <a:rPr lang="pt-BR" sz="1600" u="sng" dirty="0">
                <a:solidFill>
                  <a:srgbClr val="000000"/>
                </a:solidFill>
                <a:effectLst/>
                <a:latin typeface="Verdana" panose="020B0604030504040204" pitchFamily="34" charset="0"/>
                <a:ea typeface="Meiryo" panose="020B0604030504040204" pitchFamily="34" charset="-128"/>
                <a:cs typeface="Meiryo" panose="020B0604030504040204" pitchFamily="34" charset="-128"/>
                <a:hlinkClick r:id="rId2"/>
              </a:rPr>
              <a:t>https://sabercoletivo.com/quatro-nobres-verdades-budismo-caminho-octuplo/</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600"/>
              </a:spcAft>
            </a:pPr>
            <a:r>
              <a:rPr lang="pt-BR" sz="1600" b="1" dirty="0">
                <a:solidFill>
                  <a:srgbClr val="111111"/>
                </a:solidFill>
                <a:effectLst/>
                <a:highlight>
                  <a:srgbClr val="FFFFFF"/>
                </a:highlight>
                <a:latin typeface="Verdana" panose="020B0604030504040204" pitchFamily="34" charset="0"/>
                <a:ea typeface="Meiryo" panose="020B0604030504040204" pitchFamily="34" charset="-128"/>
                <a:cs typeface="Poppins" panose="020B0502040204020203" pitchFamily="2" charset="0"/>
              </a:rPr>
              <a:t> </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600"/>
              </a:spcAft>
            </a:pPr>
            <a:r>
              <a:rPr lang="pt-BR" sz="1800" b="1" dirty="0">
                <a:solidFill>
                  <a:srgbClr val="111111"/>
                </a:solidFill>
                <a:effectLst/>
                <a:highlight>
                  <a:srgbClr val="FFFFFF"/>
                </a:highlight>
                <a:latin typeface="Verdana" panose="020B0604030504040204" pitchFamily="34" charset="0"/>
                <a:ea typeface="Meiryo" panose="020B0604030504040204" pitchFamily="34" charset="-128"/>
                <a:cs typeface="Poppins" panose="020B0502040204020203" pitchFamily="2" charset="0"/>
              </a:rPr>
              <a:t>As Quatro Nobres Verdades do Budismo e o Caminho Óctuplo</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dirty="0">
                <a:solidFill>
                  <a:srgbClr val="231F20"/>
                </a:solidFill>
                <a:effectLst/>
                <a:highlight>
                  <a:srgbClr val="FFFFFF"/>
                </a:highlight>
                <a:latin typeface="Verdana" panose="020B0604030504040204" pitchFamily="34" charset="0"/>
                <a:ea typeface="Times New Roman" panose="02020603050405020304" pitchFamily="18" charset="0"/>
                <a:cs typeface="Meiryo" panose="020B0604030504040204" pitchFamily="34" charset="-128"/>
              </a:rPr>
              <a:t>No percurso de alcançar a iluminação, Buda tomou conhecimento do que ele chamaria de </a:t>
            </a:r>
            <a:r>
              <a:rPr lang="pt-BR" sz="1800" b="1" dirty="0">
                <a:solidFill>
                  <a:srgbClr val="231F20"/>
                </a:solidFill>
                <a:effectLst/>
                <a:highlight>
                  <a:srgbClr val="FFFFFF"/>
                </a:highlight>
                <a:latin typeface="Verdana" panose="020B0604030504040204" pitchFamily="34" charset="0"/>
                <a:ea typeface="Times New Roman" panose="02020603050405020304" pitchFamily="18" charset="0"/>
                <a:cs typeface="Meiryo" panose="020B0604030504040204" pitchFamily="34" charset="-128"/>
              </a:rPr>
              <a:t>“As Quatro Nobres Verdades”.</a:t>
            </a:r>
            <a:endParaRPr lang="pt-BR" sz="1800" dirty="0">
              <a:solidFill>
                <a:srgbClr val="000000"/>
              </a:solidFill>
              <a:effectLst/>
              <a:highlight>
                <a:srgbClr val="FFFFFF"/>
              </a:highlight>
              <a:latin typeface="Verdana" panose="020B0604030504040204" pitchFamily="34" charset="0"/>
              <a:ea typeface="Meiryo" panose="020B0604030504040204" pitchFamily="34" charset="-128"/>
              <a:cs typeface="Meiryo" panose="020B0604030504040204" pitchFamily="34" charset="-128"/>
            </a:endParaRPr>
          </a:p>
          <a:p>
            <a:pPr>
              <a:lnSpc>
                <a:spcPct val="115000"/>
              </a:lnSpc>
              <a:spcAft>
                <a:spcPts val="1000"/>
              </a:spcAft>
            </a:pPr>
            <a:r>
              <a:rPr lang="pt-BR" sz="1800" dirty="0">
                <a:solidFill>
                  <a:srgbClr val="231F20"/>
                </a:solidFill>
                <a:effectLst/>
                <a:highlight>
                  <a:srgbClr val="FFFFFF"/>
                </a:highlight>
                <a:latin typeface="Verdana" panose="020B0604030504040204" pitchFamily="34" charset="0"/>
                <a:ea typeface="Times New Roman" panose="02020603050405020304" pitchFamily="18" charset="0"/>
                <a:cs typeface="Meiryo" panose="020B0604030504040204" pitchFamily="34" charset="-128"/>
              </a:rPr>
              <a:t>São elas:</a:t>
            </a:r>
            <a:endParaRPr lang="pt-BR" sz="1800" dirty="0">
              <a:solidFill>
                <a:srgbClr val="000000"/>
              </a:solidFill>
              <a:effectLst/>
              <a:highlight>
                <a:srgbClr val="FFFFFF"/>
              </a:highlight>
              <a:latin typeface="Verdana" panose="020B0604030504040204" pitchFamily="34" charset="0"/>
              <a:ea typeface="Meiryo" panose="020B0604030504040204" pitchFamily="34" charset="-128"/>
              <a:cs typeface="Meiryo" panose="020B0604030504040204" pitchFamily="34" charset="-128"/>
            </a:endParaRPr>
          </a:p>
          <a:p>
            <a:pPr marL="180340">
              <a:spcAft>
                <a:spcPts val="600"/>
              </a:spcAft>
            </a:pP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1. A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Realidade</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do Sofrimento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Dukkha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spcAft>
                <a:spcPts val="600"/>
              </a:spcAft>
            </a:pP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2. A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Realidade</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da Origem do Sofrimento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Samudaya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spcAft>
                <a:spcPts val="600"/>
              </a:spcAft>
            </a:pP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3. A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Realidade</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da Cessação do Sofrimento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Nirodha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spcAft>
                <a:spcPts val="600"/>
              </a:spcAft>
            </a:pP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4. A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Realidade</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do Caminho para a Cessação do Sofrimento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Marga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ou </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Magga</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p>
        </p:txBody>
      </p:sp>
      <p:sp>
        <p:nvSpPr>
          <p:cNvPr id="7" name="CaixaDeTexto 6">
            <a:extLst>
              <a:ext uri="{FF2B5EF4-FFF2-40B4-BE49-F238E27FC236}">
                <a16:creationId xmlns:a16="http://schemas.microsoft.com/office/drawing/2014/main" id="{D72FF259-2656-9A9E-F175-DA42B214672F}"/>
              </a:ext>
            </a:extLst>
          </p:cNvPr>
          <p:cNvSpPr txBox="1"/>
          <p:nvPr/>
        </p:nvSpPr>
        <p:spPr>
          <a:xfrm>
            <a:off x="55934" y="5345466"/>
            <a:ext cx="8776781" cy="1334724"/>
          </a:xfrm>
          <a:prstGeom prst="rect">
            <a:avLst/>
          </a:prstGeom>
          <a:noFill/>
        </p:spPr>
        <p:txBody>
          <a:bodyPr wrap="square">
            <a:spAutoFit/>
          </a:bodyPr>
          <a:lstStyle/>
          <a:p>
            <a:pPr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 Quarta Nobre Verdade de Buda diz que existe um caminho prático para parar de sofrer. Esse caminho é chamado de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Nobre Caminho Óctuplo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ou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Caminho de Oito Aspectos</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É conhecido também como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Caminho do Meio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por buscar equilíbrio e evitar os extremos.</a:t>
            </a:r>
          </a:p>
        </p:txBody>
      </p:sp>
      <p:sp>
        <p:nvSpPr>
          <p:cNvPr id="8" name="CaixaDeTexto 7">
            <a:extLst>
              <a:ext uri="{FF2B5EF4-FFF2-40B4-BE49-F238E27FC236}">
                <a16:creationId xmlns:a16="http://schemas.microsoft.com/office/drawing/2014/main" id="{8EA00B41-9376-EE19-089A-50EAB7E8635D}"/>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50892283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286C3191-82C8-2BEE-32DB-2A5F556FD680}"/>
              </a:ext>
            </a:extLst>
          </p:cNvPr>
          <p:cNvSpPr txBox="1"/>
          <p:nvPr/>
        </p:nvSpPr>
        <p:spPr>
          <a:xfrm>
            <a:off x="87549" y="438138"/>
            <a:ext cx="8715982" cy="5542030"/>
          </a:xfrm>
          <a:prstGeom prst="rect">
            <a:avLst/>
          </a:prstGeom>
          <a:noFill/>
        </p:spPr>
        <p:txBody>
          <a:bodyPr wrap="square">
            <a:spAutoFit/>
          </a:bodyPr>
          <a:lstStyle/>
          <a:p>
            <a:pPr>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Os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8</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Nobres Caminhos Óctuplos são</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1.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Compreensão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Samyag-drsti</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Não seja egocêntrico ou tendencioso e tente ver as coisas corretamente.</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2.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Intenção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Samyak-samkalpa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Largue o pensamento egocêntrico, pense corretamente sem ser confundido pelos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três venenos da mente</a:t>
            </a:r>
            <a:r>
              <a:rPr lang="pt-BR" sz="18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(1)</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
            </a: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3.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Fala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Samyag-vac</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Usar a linguagem limpa, correta. Não usar</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linguagem falsa (mentiras), linguagem sem sentido (conversa inútil), linguagem ambígua (que causa conflito entre as pessoas ao dizer coisas contraditórias para as pessoas), xingamento (usar linguagem áspera, suja, ofensiva, agressiva).</a:t>
            </a: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4.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Ação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Samyak-karmanta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Deixe de lado os três venenos da mente e faça as coisas corretas.</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5.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Meio de Vida Correto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Samyag-ajiva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Tenha uma v</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ida correta. Possuir uma renda, viver uma vida correta e saudável, e não praticar atos prejudiciais à sociedade ou que causam problemas aos outros.</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p:txBody>
      </p:sp>
      <p:sp>
        <p:nvSpPr>
          <p:cNvPr id="4" name="CaixaDeTexto 3">
            <a:extLst>
              <a:ext uri="{FF2B5EF4-FFF2-40B4-BE49-F238E27FC236}">
                <a16:creationId xmlns:a16="http://schemas.microsoft.com/office/drawing/2014/main" id="{028426BF-E37E-1EEE-3451-FB71FD3CD51D}"/>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09327134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C3558E38-832C-E9A0-BACE-904B7FEF487D}"/>
              </a:ext>
            </a:extLst>
          </p:cNvPr>
          <p:cNvSpPr txBox="1"/>
          <p:nvPr/>
        </p:nvSpPr>
        <p:spPr>
          <a:xfrm>
            <a:off x="97276" y="0"/>
            <a:ext cx="8881353" cy="6102183"/>
          </a:xfrm>
          <a:prstGeom prst="rect">
            <a:avLst/>
          </a:prstGeom>
          <a:noFill/>
        </p:spPr>
        <p:txBody>
          <a:bodyPr wrap="square">
            <a:spAutoFit/>
          </a:bodyPr>
          <a:lstStyle/>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6.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Esforço Correto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Samyak-vyayama</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Tenha uma dedicação correta. Faça um esforço correto.</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7.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Atenção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Samyak-smrti</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Mantenha o estado mental estável, equilibrado, livre de distrações, pensamentos fúteis. Busque sempre a verdade, sem se deixar levar pelo mundo fenomenal (apego ao material, ao que é visível, aparente).</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marL="180340" algn="just">
              <a:lnSpc>
                <a:spcPct val="115000"/>
              </a:lnSpc>
              <a:spcAft>
                <a:spcPts val="600"/>
              </a:spcAft>
            </a:pP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8.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Concentração Correta </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a:t>
            </a:r>
            <a:r>
              <a:rPr lang="pt-BR" sz="1800" i="1" dirty="0" err="1">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Samyak-samadhi</a:t>
            </a:r>
            <a:r>
              <a:rPr lang="pt-BR" sz="1800" i="1"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Organizar, </a:t>
            </a:r>
            <a:r>
              <a:rPr lang="pt-BR" sz="1800" dirty="0">
                <a:solidFill>
                  <a:srgbClr val="231F20"/>
                </a:solidFill>
                <a:effectLst/>
                <a:latin typeface="Verdana" panose="020B0604030504040204" pitchFamily="34" charset="0"/>
                <a:ea typeface="MS Mincho" panose="02020609040205080304" pitchFamily="49" charset="-128"/>
                <a:cs typeface="Meiryo" panose="020B0604030504040204" pitchFamily="34" charset="-128"/>
              </a:rPr>
              <a:t>padronizar </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e promover o equilíbrio da mente. Livre-se da turbulência em sua mente e busque um estado de estabilidade mental. </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kern="100" dirty="0">
                <a:solidFill>
                  <a:srgbClr val="000000"/>
                </a:solidFill>
                <a:effectLst/>
                <a:latin typeface="Verdana" panose="020B0604030504040204" pitchFamily="34" charset="0"/>
                <a:ea typeface="MS Mincho" panose="02020609040205080304" pitchFamily="49" charset="-128"/>
                <a:cs typeface="Meiryo" panose="020B0604030504040204" pitchFamily="34" charset="-128"/>
              </a:rPr>
              <a:t>Este</a:t>
            </a:r>
            <a:r>
              <a:rPr lang="pt-BR" sz="1800" dirty="0">
                <a:solidFill>
                  <a:srgbClr val="231F20"/>
                </a:solidFill>
                <a:effectLst/>
                <a:latin typeface="Verdana" panose="020B0604030504040204" pitchFamily="34" charset="0"/>
                <a:ea typeface="Times New Roman" panose="02020603050405020304" pitchFamily="18" charset="0"/>
                <a:cs typeface="Meiryo" panose="020B0604030504040204" pitchFamily="34" charset="-128"/>
              </a:rPr>
              <a:t> é o conteúdo do Caminho Óctuplo. </a:t>
            </a:r>
            <a:r>
              <a:rPr lang="pt-BR" sz="1800" i="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Buda </a:t>
            </a:r>
            <a:r>
              <a:rPr lang="pt-BR" sz="1800" i="1" dirty="0" err="1">
                <a:solidFill>
                  <a:srgbClr val="000000"/>
                </a:solidFill>
                <a:effectLst/>
                <a:latin typeface="Verdana" panose="020B0604030504040204" pitchFamily="34" charset="0"/>
                <a:ea typeface="Meiryo" panose="020B0604030504040204" pitchFamily="34" charset="-128"/>
                <a:cs typeface="Meiryo" panose="020B0604030504040204" pitchFamily="34" charset="-128"/>
              </a:rPr>
              <a:t>Shakyamuni</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nos ensinou que se compreendermos</a:t>
            </a:r>
            <a:r>
              <a:rPr lang="pt-BR" sz="1800" dirty="0">
                <a:solidFill>
                  <a:srgbClr val="000000"/>
                </a:solidFill>
                <a:effectLst/>
                <a:latin typeface="Verdana" panose="020B0604030504040204" pitchFamily="34" charset="0"/>
                <a:ea typeface="Meiryo" panose="020B0604030504040204" pitchFamily="34" charset="-128"/>
                <a:cs typeface="Poppins" panose="00000500000000000000" pitchFamily="2" charset="0"/>
              </a:rPr>
              <a:t> plenamente as quatro </a:t>
            </a:r>
            <a:r>
              <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Nobres Verdades </a:t>
            </a:r>
            <a:r>
              <a:rPr lang="pt-BR" sz="1800" dirty="0">
                <a:solidFill>
                  <a:srgbClr val="000000"/>
                </a:solidFill>
                <a:effectLst/>
                <a:latin typeface="Verdana" panose="020B0604030504040204" pitchFamily="34" charset="0"/>
                <a:ea typeface="Meiryo" panose="020B0604030504040204" pitchFamily="34" charset="-128"/>
                <a:cs typeface="Poppins" panose="00000500000000000000" pitchFamily="2" charset="0"/>
              </a:rPr>
              <a:t>acima e praticarmos o Caminho Óctuplo, poderemos ser libertados de todos os sofrimentos.</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ct val="115000"/>
              </a:lnSpc>
              <a:spcAft>
                <a:spcPts val="600"/>
              </a:spcAft>
            </a:pPr>
            <a:r>
              <a:rPr lang="pt-BR" sz="1800" dirty="0">
                <a:solidFill>
                  <a:srgbClr val="000000"/>
                </a:solidFill>
                <a:effectLst/>
                <a:highlight>
                  <a:srgbClr val="FFFFFF"/>
                </a:highlight>
                <a:latin typeface="Verdana" panose="020B0604030504040204" pitchFamily="34" charset="0"/>
                <a:ea typeface="Meiryo" panose="020B0604030504040204" pitchFamily="34" charset="-128"/>
                <a:cs typeface="Poppins" panose="00000500000000000000" pitchFamily="2" charset="0"/>
              </a:rPr>
              <a:t>Todos os 8 “caminhos” contêm a palavra “correta”. Mas aqui o “correto” está se referindo às formas de pensar, pontos de vista e ações/atitudes coerentes e “em equilíbrio e harmonia com a verdade” e nos ensina que devemos analisar os fatos sob uma perspectiva ampla, sem visão egocêntrica.</a:t>
            </a:r>
            <a:endParaRPr lang="pt-BR" sz="1800" dirty="0">
              <a:solidFill>
                <a:srgbClr val="000000"/>
              </a:solidFill>
              <a:effectLst/>
              <a:highlight>
                <a:srgbClr val="FFFFFF"/>
              </a:highlight>
              <a:latin typeface="Verdana" panose="020B0604030504040204" pitchFamily="34" charset="0"/>
              <a:ea typeface="Meiryo" panose="020B0604030504040204" pitchFamily="34" charset="-128"/>
              <a:cs typeface="Meiryo" panose="020B0604030504040204" pitchFamily="34" charset="-128"/>
            </a:endParaRPr>
          </a:p>
        </p:txBody>
      </p:sp>
      <p:sp>
        <p:nvSpPr>
          <p:cNvPr id="5" name="CaixaDeTexto 4">
            <a:extLst>
              <a:ext uri="{FF2B5EF4-FFF2-40B4-BE49-F238E27FC236}">
                <a16:creationId xmlns:a16="http://schemas.microsoft.com/office/drawing/2014/main" id="{20AE8B3B-D092-824A-6AF2-C26D9E48400E}"/>
              </a:ext>
            </a:extLst>
          </p:cNvPr>
          <p:cNvSpPr txBox="1"/>
          <p:nvPr/>
        </p:nvSpPr>
        <p:spPr>
          <a:xfrm>
            <a:off x="165371" y="6102183"/>
            <a:ext cx="8881352" cy="830997"/>
          </a:xfrm>
          <a:prstGeom prst="rect">
            <a:avLst/>
          </a:prstGeom>
          <a:noFill/>
        </p:spPr>
        <p:txBody>
          <a:bodyPr wrap="square">
            <a:spAutoFit/>
          </a:bodyPr>
          <a:lstStyle/>
          <a:p>
            <a:r>
              <a:rPr lang="pt-BR" sz="1600" dirty="0">
                <a:solidFill>
                  <a:srgbClr val="000000"/>
                </a:solidFill>
                <a:effectLst/>
                <a:highlight>
                  <a:srgbClr val="F9FFF2"/>
                </a:highlight>
                <a:latin typeface="Verdana" panose="020B0604030504040204" pitchFamily="34" charset="0"/>
                <a:ea typeface="Meiryo" panose="020B0604030504040204" pitchFamily="34" charset="-128"/>
                <a:cs typeface="Poppins" panose="00000500000000000000" pitchFamily="2" charset="0"/>
              </a:rPr>
              <a:t>Fontes – Texto adaptado de:</a:t>
            </a:r>
            <a:endParaRPr lang="pt-BR" dirty="0">
              <a:solidFill>
                <a:srgbClr val="000000"/>
              </a:solidFill>
              <a:effectLst/>
              <a:highlight>
                <a:srgbClr val="F9FFF2"/>
              </a:highlight>
              <a:latin typeface="Verdana" panose="020B0604030504040204" pitchFamily="34" charset="0"/>
              <a:ea typeface="Meiryo" panose="020B0604030504040204" pitchFamily="34" charset="-128"/>
              <a:cs typeface="Meiryo" panose="020B0604030504040204" pitchFamily="34" charset="-128"/>
            </a:endParaRPr>
          </a:p>
          <a:p>
            <a:pPr>
              <a:spcAft>
                <a:spcPts val="1000"/>
              </a:spcAft>
            </a:pPr>
            <a:r>
              <a:rPr lang="pt-BR" sz="1600" u="sng" dirty="0">
                <a:solidFill>
                  <a:srgbClr val="000000"/>
                </a:solidFill>
                <a:effectLst/>
                <a:highlight>
                  <a:srgbClr val="F9FFF2"/>
                </a:highlight>
                <a:latin typeface="Verdana" panose="020B0604030504040204" pitchFamily="34" charset="0"/>
                <a:ea typeface="Meiryo" panose="020B0604030504040204" pitchFamily="34" charset="-128"/>
                <a:cs typeface="Poppins" panose="00000500000000000000" pitchFamily="2" charset="0"/>
                <a:hlinkClick r:id="rId2"/>
              </a:rPr>
              <a:t>https://mokusen.wordpress.com/2015/02/05/3-venenos-e-3-antidotos/</a:t>
            </a:r>
            <a:r>
              <a:rPr lang="pt-BR" sz="1600" dirty="0">
                <a:solidFill>
                  <a:srgbClr val="000000"/>
                </a:solidFill>
                <a:effectLst/>
                <a:highlight>
                  <a:srgbClr val="F9FFF2"/>
                </a:highlight>
                <a:latin typeface="Verdana" panose="020B0604030504040204" pitchFamily="34" charset="0"/>
                <a:ea typeface="Meiryo" panose="020B0604030504040204" pitchFamily="34" charset="-128"/>
                <a:cs typeface="Poppins" panose="00000500000000000000" pitchFamily="2" charset="0"/>
              </a:rPr>
              <a:t> e </a:t>
            </a:r>
            <a:r>
              <a:rPr lang="pt-BR" sz="1600" u="sng" kern="1800" dirty="0">
                <a:solidFill>
                  <a:srgbClr val="000000"/>
                </a:solidFill>
                <a:effectLst/>
                <a:highlight>
                  <a:srgbClr val="F9FFF2"/>
                </a:highlight>
                <a:latin typeface="Meiryo" panose="020B0604030504040204" pitchFamily="34" charset="-128"/>
                <a:ea typeface="Meiryo" panose="020B0604030504040204" pitchFamily="34" charset="-128"/>
                <a:cs typeface="MS Mincho" panose="02020609040205080304" pitchFamily="49" charset="-128"/>
                <a:hlinkClick r:id="rId3"/>
              </a:rPr>
              <a:t>https://www.3010.co.jp/knowledge/knowledge_buddhism/318/</a:t>
            </a:r>
            <a:endParaRPr lang="pt-BR" sz="2000" dirty="0">
              <a:solidFill>
                <a:srgbClr val="000000"/>
              </a:solidFill>
              <a:effectLst/>
              <a:highlight>
                <a:srgbClr val="F9FFF2"/>
              </a:highlight>
              <a:latin typeface="Verdana" panose="020B0604030504040204" pitchFamily="34" charset="0"/>
              <a:ea typeface="Meiryo" panose="020B0604030504040204" pitchFamily="34" charset="-128"/>
              <a:cs typeface="Meiryo" panose="020B0604030504040204" pitchFamily="34" charset="-128"/>
            </a:endParaRPr>
          </a:p>
        </p:txBody>
      </p:sp>
    </p:spTree>
    <p:extLst>
      <p:ext uri="{BB962C8B-B14F-4D97-AF65-F5344CB8AC3E}">
        <p14:creationId xmlns:p14="http://schemas.microsoft.com/office/powerpoint/2010/main" val="301540808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C24DFEC-1DF1-1CD9-2689-A0EDC22ECC60}"/>
              </a:ext>
            </a:extLst>
          </p:cNvPr>
          <p:cNvSpPr txBox="1"/>
          <p:nvPr/>
        </p:nvSpPr>
        <p:spPr>
          <a:xfrm>
            <a:off x="184826" y="228184"/>
            <a:ext cx="8774348" cy="6217087"/>
          </a:xfrm>
          <a:prstGeom prst="rect">
            <a:avLst/>
          </a:prstGeom>
          <a:noFill/>
        </p:spPr>
        <p:txBody>
          <a:bodyPr wrap="square">
            <a:spAutoFit/>
          </a:bodyPr>
          <a:lstStyle/>
          <a:p>
            <a:pPr>
              <a:spcAft>
                <a:spcPts val="1200"/>
              </a:spcAft>
            </a:pPr>
            <a:r>
              <a:rPr lang="pt-BR" sz="1200" baseline="30000" dirty="0">
                <a:solidFill>
                  <a:srgbClr val="FF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(1)</a:t>
            </a:r>
            <a:r>
              <a:rPr lang="pt-BR" sz="1200" baseline="30000"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 </a:t>
            </a:r>
            <a:r>
              <a:rPr lang="pt-BR" sz="18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Nota sobre os Três venenos da mente </a:t>
            </a:r>
            <a:endParaRPr lang="pt-BR" sz="18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ja-JP" sz="1800" b="1"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貪瞋痴</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・とんじんち・</a:t>
            </a:r>
            <a:r>
              <a:rPr lang="pt-BR" sz="1800" i="1" dirty="0">
                <a:solidFill>
                  <a:srgbClr val="000000"/>
                </a:solidFill>
                <a:effectLst/>
                <a:highlight>
                  <a:srgbClr val="F5F5F5"/>
                </a:highlight>
                <a:latin typeface="Souvenir Lt BT" panose="02080503040505020303" pitchFamily="18" charset="0"/>
                <a:ea typeface="Meiryo" panose="020B0604030504040204" pitchFamily="34" charset="-128"/>
                <a:cs typeface="Meiryo" panose="020B0604030504040204" pitchFamily="34" charset="-128"/>
              </a:rPr>
              <a:t>Ton Jin Chi</a:t>
            </a:r>
            <a:r>
              <a:rPr lang="pt-BR" sz="1800" dirty="0">
                <a:solidFill>
                  <a:srgbClr val="000000"/>
                </a:solidFill>
                <a:effectLst/>
                <a:highlight>
                  <a:srgbClr val="F5F5F5"/>
                </a:highlight>
                <a:latin typeface="Meiryo" panose="020B0604030504040204" pitchFamily="34" charset="-128"/>
                <a:ea typeface="Meiryo" panose="020B0604030504040204" pitchFamily="34" charset="-128"/>
                <a:cs typeface="Meiryo" panose="020B0604030504040204" pitchFamily="34" charset="-128"/>
              </a:rPr>
              <a:t> </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refere se aos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três venenos da mente</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no Budismo: </a:t>
            </a: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Ton</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とん</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ganância; </a:t>
            </a: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Jin</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じん</a:t>
            </a:r>
            <a:r>
              <a:rPr lang="pt-BR" sz="1400" dirty="0">
                <a:solidFill>
                  <a:srgbClr val="000000"/>
                </a:solidFill>
                <a:effectLst/>
                <a:highlight>
                  <a:srgbClr val="F5F5F5"/>
                </a:highlight>
                <a:latin typeface="Meiryo" panose="020B0604030504040204" pitchFamily="34" charset="-128"/>
                <a:ea typeface="Meiryo" panose="020B0604030504040204" pitchFamily="34" charset="-128"/>
                <a:cs typeface="Meiryo" panose="020B0604030504040204" pitchFamily="34" charset="-128"/>
              </a:rPr>
              <a:t>) =</a:t>
            </a:r>
            <a:r>
              <a:rPr lang="pt-BR"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raiva;</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e </a:t>
            </a: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Chi</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ち</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ignorância.</a:t>
            </a:r>
            <a:endParaRPr lang="pt-BR" sz="18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Ton</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とん</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significa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ganância</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 a necessidade ávida pelas coisas, a cobiça infinita. A ganância é a mente que se apega ferrenhamente a algum objeto dos sentidos ou da consciência, e quer conquistá-lo a qualquer custo, quer acumular, reter, tomar, pegar, possuir. A ganância é movida pelo desejo desenfreado e pelo apego àquilo que gostamos ou achamos que nos fará bem. </a:t>
            </a:r>
            <a:endParaRPr lang="pt-BR" sz="18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Jin</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じん</a:t>
            </a:r>
            <a:r>
              <a:rPr lang="pt-BR" sz="1400" dirty="0">
                <a:solidFill>
                  <a:srgbClr val="000000"/>
                </a:solidFill>
                <a:effectLst/>
                <a:highlight>
                  <a:srgbClr val="F5F5F5"/>
                </a:highlight>
                <a:latin typeface="Meiryo" panose="020B0604030504040204" pitchFamily="34" charset="-128"/>
                <a:ea typeface="Meiryo" panose="020B0604030504040204" pitchFamily="34" charset="-128"/>
                <a:cs typeface="Meiryo" panose="020B0604030504040204" pitchFamily="34" charset="-128"/>
              </a:rPr>
              <a:t>)</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significa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raiva</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 que é desabafar facilmente as emoções. É ficar extremamente irritado, ciumento ou ressentido com algo desagradável. É interessante notar como a ganância se relaciona com a raiva. Quando não podemos manter o que desejamos, ou quando aquilo que possuímos nos é retirado por algum motivo, então é possível aparecer um sentimento de raiva. Ou seja, quando nossa ganância é contrariada nos sentimos raivosos. Ainda, existem inúmeras situações nas quais somos obrigados a conviver com algo que não gostamos; uma pessoa que nos irrita, um sentimento de contrariedade ou alguma outra coisa que não aceitamos. Isso seria mais ou menos a ganância ao inverso, o que também é campo para a mente raivosa aparecer.</a:t>
            </a:r>
            <a:endParaRPr lang="pt-BR" sz="18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endParaRPr>
          </a:p>
        </p:txBody>
      </p:sp>
      <p:sp>
        <p:nvSpPr>
          <p:cNvPr id="4" name="CaixaDeTexto 3">
            <a:extLst>
              <a:ext uri="{FF2B5EF4-FFF2-40B4-BE49-F238E27FC236}">
                <a16:creationId xmlns:a16="http://schemas.microsoft.com/office/drawing/2014/main" id="{338F73ED-1E3C-FCDA-0072-EF15A28D5AC4}"/>
              </a:ext>
            </a:extLst>
          </p:cNvPr>
          <p:cNvSpPr txBox="1"/>
          <p:nvPr/>
        </p:nvSpPr>
        <p:spPr>
          <a:xfrm>
            <a:off x="6934200" y="6439038"/>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1260269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0F98032A-F317-826F-5974-9A31D4FF9F90}"/>
              </a:ext>
            </a:extLst>
          </p:cNvPr>
          <p:cNvSpPr txBox="1"/>
          <p:nvPr/>
        </p:nvSpPr>
        <p:spPr>
          <a:xfrm>
            <a:off x="131323" y="97318"/>
            <a:ext cx="8881353" cy="6617196"/>
          </a:xfrm>
          <a:prstGeom prst="rect">
            <a:avLst/>
          </a:prstGeom>
          <a:noFill/>
        </p:spPr>
        <p:txBody>
          <a:bodyPr wrap="square">
            <a:spAutoFit/>
          </a:bodyPr>
          <a:lstStyle/>
          <a:p>
            <a:pPr algn="just">
              <a:spcAft>
                <a:spcPts val="600"/>
              </a:spcAft>
            </a:pPr>
            <a:r>
              <a:rPr lang="pt-PT" sz="1800" b="1" i="1" dirty="0">
                <a:solidFill>
                  <a:srgbClr val="3C4043"/>
                </a:solidFill>
                <a:effectLst/>
                <a:highlight>
                  <a:srgbClr val="F5F5F5"/>
                </a:highlight>
                <a:latin typeface="Souvenir Lt BT" panose="02080503040505020303" pitchFamily="18" charset="0"/>
                <a:ea typeface="Times New Roman" panose="02020603050405020304" pitchFamily="18" charset="0"/>
                <a:cs typeface="Meiryo" panose="020B0604030504040204" pitchFamily="34" charset="-128"/>
              </a:rPr>
              <a:t>Chi</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a:t>
            </a:r>
            <a:r>
              <a:rPr lang="ja-JP" sz="14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rPr>
              <a:t>ち</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significa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ignorância</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É a atitude de ficar na defensiva, faltar com o bom senso e pensar apenas no seu próprio interesse. É a ignorância que mantém operando esse ciclo vicioso entre raiva e ganância. Essa ignorância diz respeito ao desconhecimento ou a não aceitação da </a:t>
            </a:r>
            <a:r>
              <a:rPr lang="pt-PT" sz="1800" b="1"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impermanência</a:t>
            </a:r>
            <a:r>
              <a:rPr lang="pt-PT" sz="1800" baseline="30000" dirty="0">
                <a:solidFill>
                  <a:srgbClr val="FF0000"/>
                </a:solidFill>
                <a:effectLst/>
                <a:highlight>
                  <a:srgbClr val="FFFF00"/>
                </a:highlight>
                <a:latin typeface="Verdana" panose="020B0604030504040204" pitchFamily="34" charset="0"/>
                <a:ea typeface="Times New Roman" panose="02020603050405020304" pitchFamily="18" charset="0"/>
                <a:cs typeface="Meiryo" panose="020B0604030504040204" pitchFamily="34" charset="-128"/>
              </a:rPr>
              <a:t>(2)</a:t>
            </a:r>
            <a:r>
              <a:rPr lang="pt-PT" sz="1800" dirty="0">
                <a:solidFill>
                  <a:srgbClr val="3C4043"/>
                </a:solidFill>
                <a:effectLst/>
                <a:highlight>
                  <a:srgbClr val="F5F5F5"/>
                </a:highlight>
                <a:latin typeface="Verdana" panose="020B0604030504040204" pitchFamily="34" charset="0"/>
                <a:ea typeface="Times New Roman" panose="02020603050405020304" pitchFamily="18" charset="0"/>
                <a:cs typeface="Meiryo" panose="020B0604030504040204" pitchFamily="34" charset="-128"/>
              </a:rPr>
              <a:t>, e a ignorância é a ilusão que sustentamos de querer manter tudo como desejamos para sempre. Acreditamos nessa premissa, de que as coisas devem durar para sempre e do jeito como queremos. Essa é nossa ignorância fundamental, a não aceitação da impermanência como base fundamental do mundo em que vivemos. Ela tem muito a ver com a noção de controle, de desejo de controle da realidade, o que também pode ser entendido como um tipo de ganância.</a:t>
            </a:r>
            <a:endParaRPr lang="pt-BR" sz="1800" dirty="0">
              <a:solidFill>
                <a:srgbClr val="000000"/>
              </a:solidFill>
              <a:effectLst/>
              <a:highlight>
                <a:srgbClr val="F5F5F5"/>
              </a:highligh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PT" sz="1800" dirty="0">
                <a:solidFill>
                  <a:srgbClr val="3C4043"/>
                </a:solidFill>
                <a:effectLst/>
                <a:latin typeface="Verdana" panose="020B0604030504040204" pitchFamily="34" charset="0"/>
                <a:ea typeface="Times New Roman" panose="02020603050405020304" pitchFamily="18" charset="0"/>
                <a:cs typeface="Meiryo" panose="020B0604030504040204" pitchFamily="34" charset="-128"/>
              </a:rPr>
              <a:t>Então, de fato, os três venenos da mente se inter-relacionam e se alimentam mutuamente. A ignorância, que é a ilusão de não aceitar a impermanência, nos deixa descontentes e sentimos raiva quando algo não sai como queremos, e para compensar isso desenvolvemos maior ganância a fim de obter o que julgamos necessário. Isso tudo reforça mais a ilusão do apego e a não aceitação da impermanência. Assim, é um ciclo que opera com três aspectos simultâneos e concatenados.</a:t>
            </a:r>
          </a:p>
          <a:p>
            <a:pPr algn="just">
              <a:spcAft>
                <a:spcPts val="600"/>
              </a:spcAft>
            </a:pPr>
            <a:endParaRPr lang="pt-BR" sz="1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spcAft>
                <a:spcPts val="600"/>
              </a:spcAft>
            </a:pPr>
            <a:r>
              <a:rPr lang="pt-PT" sz="1800" baseline="30000" dirty="0">
                <a:solidFill>
                  <a:srgbClr val="FF0000"/>
                </a:solidFill>
                <a:effectLst/>
                <a:highlight>
                  <a:srgbClr val="FFFF00"/>
                </a:highlight>
                <a:latin typeface="Verdana" panose="020B0604030504040204" pitchFamily="34" charset="0"/>
                <a:ea typeface="Times New Roman" panose="02020603050405020304" pitchFamily="18" charset="0"/>
                <a:cs typeface="Meiryo" panose="020B0604030504040204" pitchFamily="34" charset="-128"/>
              </a:rPr>
              <a:t>(2)</a:t>
            </a:r>
            <a:r>
              <a:rPr lang="pt-PT" sz="1800" baseline="30000" dirty="0">
                <a:solidFill>
                  <a:srgbClr val="FF0000"/>
                </a:solidFill>
                <a:effectLst/>
                <a:latin typeface="Verdana" panose="020B0604030504040204" pitchFamily="34" charset="0"/>
                <a:ea typeface="Times New Roman" panose="02020603050405020304" pitchFamily="18" charset="0"/>
                <a:cs typeface="Meiryo" panose="020B0604030504040204" pitchFamily="34" charset="-128"/>
              </a:rPr>
              <a:t> </a:t>
            </a:r>
            <a:r>
              <a:rPr lang="pt-BR" sz="1500" b="1" dirty="0">
                <a:effectLst/>
                <a:latin typeface="Verdana" panose="020B0604030504040204" pitchFamily="34" charset="0"/>
                <a:ea typeface="Meiryo" panose="020B0604030504040204" pitchFamily="34" charset="-128"/>
                <a:cs typeface="Meiryo" panose="020B0604030504040204" pitchFamily="34" charset="-128"/>
              </a:rPr>
              <a:t>Impermanência</a:t>
            </a:r>
            <a:r>
              <a:rPr lang="pt-BR" sz="1500" dirty="0">
                <a:effectLst/>
                <a:latin typeface="Verdana" panose="020B0604030504040204" pitchFamily="34" charset="0"/>
                <a:ea typeface="Meiryo" panose="020B0604030504040204" pitchFamily="34" charset="-128"/>
                <a:cs typeface="Meiryo" panose="020B0604030504040204" pitchFamily="34" charset="-128"/>
              </a:rPr>
              <a:t>, é um conceito chave do budismo, que prega a necessidade de compreensão de que tudo é transitório, inconstante e tende a acabar. Todos os fenômenos são impermanentes e nada no universo perdura para sempre, tudo se transforma continuamente e caminha para a própria dissolução. Consequentemente, é indicado não nos apegarmos demais às coisas, pois, afinal, todas as coisas são temporárias.</a:t>
            </a:r>
            <a:endParaRPr lang="pt-BR" sz="1500" dirty="0"/>
          </a:p>
        </p:txBody>
      </p:sp>
    </p:spTree>
    <p:extLst>
      <p:ext uri="{BB962C8B-B14F-4D97-AF65-F5344CB8AC3E}">
        <p14:creationId xmlns:p14="http://schemas.microsoft.com/office/powerpoint/2010/main" val="34092979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4" descr="TOWARDS SUPREME MORALITY －An Attempt to Establish the New Science of  Moralogy 英語版『新版 道徳科学の論文』 | 千九郎, 広池 |本 | 通販 | Amazon">
            <a:extLst>
              <a:ext uri="{FF2B5EF4-FFF2-40B4-BE49-F238E27FC236}">
                <a16:creationId xmlns:a16="http://schemas.microsoft.com/office/drawing/2014/main" id="{B0C41C62-EA99-7DF2-6FF6-2F56CABB85C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3040" t="6453" r="3276"/>
          <a:stretch/>
        </p:blipFill>
        <p:spPr bwMode="auto">
          <a:xfrm>
            <a:off x="6710230" y="719847"/>
            <a:ext cx="2317534" cy="2225837"/>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2" descr="新版 道徳科学の論文【フルセット】（１冊目〜別巻・全11冊セット） | ＜道徳の本屋さん＞ モラロジーブックストア">
            <a:extLst>
              <a:ext uri="{FF2B5EF4-FFF2-40B4-BE49-F238E27FC236}">
                <a16:creationId xmlns:a16="http://schemas.microsoft.com/office/drawing/2014/main" id="{35862F5D-3B9F-62E5-A7B8-71C8D6ED5DB2}"/>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2929" t="7478" r="4855" b="2840"/>
          <a:stretch/>
        </p:blipFill>
        <p:spPr bwMode="auto">
          <a:xfrm>
            <a:off x="2032856" y="962509"/>
            <a:ext cx="2919016" cy="1974115"/>
          </a:xfrm>
          <a:prstGeom prst="rect">
            <a:avLst/>
          </a:prstGeom>
          <a:noFill/>
          <a:extLst>
            <a:ext uri="{909E8E84-426E-40DD-AFC4-6F175D3DCCD1}">
              <a14:hiddenFill xmlns:a14="http://schemas.microsoft.com/office/drawing/2010/main">
                <a:solidFill>
                  <a:srgbClr val="FFFFFF"/>
                </a:solidFill>
              </a14:hiddenFill>
            </a:ext>
          </a:extLst>
        </p:spPr>
      </p:pic>
      <p:sp>
        <p:nvSpPr>
          <p:cNvPr id="14" name="CaixaDeTexto 22">
            <a:extLst>
              <a:ext uri="{FF2B5EF4-FFF2-40B4-BE49-F238E27FC236}">
                <a16:creationId xmlns:a16="http://schemas.microsoft.com/office/drawing/2014/main" id="{0550AEDC-35A7-BC02-4191-828BEBDBE32B}"/>
              </a:ext>
            </a:extLst>
          </p:cNvPr>
          <p:cNvSpPr txBox="1"/>
          <p:nvPr/>
        </p:nvSpPr>
        <p:spPr>
          <a:xfrm>
            <a:off x="2003807" y="80076"/>
            <a:ext cx="4273841" cy="369332"/>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b="1" dirty="0">
                <a:latin typeface="Arial Nova Cond Light" panose="020B0306020202020204" pitchFamily="34" charset="0"/>
                <a:cs typeface="Arial" panose="020B0604020202020204" pitchFamily="34" charset="0"/>
              </a:rPr>
              <a:t> Tratado da Ciência da Moral, de </a:t>
            </a:r>
            <a:r>
              <a:rPr lang="pt-BR" b="1" i="1" dirty="0">
                <a:latin typeface="Arial Nova Cond Light" panose="020B0306020202020204" pitchFamily="34" charset="0"/>
                <a:cs typeface="Arial" panose="020B0604020202020204" pitchFamily="34" charset="0"/>
              </a:rPr>
              <a:t>Chikuro Hiroike</a:t>
            </a:r>
            <a:endParaRPr lang="pt-BR" sz="2400" b="1" i="1" dirty="0">
              <a:latin typeface="Arial Nova Cond Light" panose="020B0306020202020204" pitchFamily="34" charset="0"/>
              <a:cs typeface="Arial" panose="020B0604020202020204" pitchFamily="34" charset="0"/>
            </a:endParaRPr>
          </a:p>
        </p:txBody>
      </p:sp>
      <p:grpSp>
        <p:nvGrpSpPr>
          <p:cNvPr id="37" name="Agrupar 36">
            <a:extLst>
              <a:ext uri="{FF2B5EF4-FFF2-40B4-BE49-F238E27FC236}">
                <a16:creationId xmlns:a16="http://schemas.microsoft.com/office/drawing/2014/main" id="{30868140-B56B-9EF3-86A1-B348E500C024}"/>
              </a:ext>
            </a:extLst>
          </p:cNvPr>
          <p:cNvGrpSpPr/>
          <p:nvPr/>
        </p:nvGrpSpPr>
        <p:grpSpPr>
          <a:xfrm>
            <a:off x="252932" y="3378172"/>
            <a:ext cx="1723390" cy="3206698"/>
            <a:chOff x="252932" y="3378172"/>
            <a:chExt cx="1723390" cy="3206698"/>
          </a:xfrm>
        </p:grpSpPr>
        <p:pic>
          <p:nvPicPr>
            <p:cNvPr id="23" name="Imagem 22">
              <a:extLst>
                <a:ext uri="{FF2B5EF4-FFF2-40B4-BE49-F238E27FC236}">
                  <a16:creationId xmlns:a16="http://schemas.microsoft.com/office/drawing/2014/main" id="{0472CB68-3F81-6F79-14D4-F2C4A18EF344}"/>
                </a:ext>
              </a:extLst>
            </p:cNvPr>
            <p:cNvPicPr/>
            <p:nvPr/>
          </p:nvPicPr>
          <p:blipFill>
            <a:blip r:embed="rId4" cstate="print">
              <a:extLst>
                <a:ext uri="{28A0092B-C50C-407E-A947-70E740481C1C}">
                  <a14:useLocalDpi xmlns:a14="http://schemas.microsoft.com/office/drawing/2010/main" val="0"/>
                </a:ext>
              </a:extLst>
            </a:blip>
            <a:stretch>
              <a:fillRect/>
            </a:stretch>
          </p:blipFill>
          <p:spPr>
            <a:xfrm>
              <a:off x="252932" y="3378172"/>
              <a:ext cx="1723390" cy="2637790"/>
            </a:xfrm>
            <a:prstGeom prst="rect">
              <a:avLst/>
            </a:prstGeom>
            <a:ln w="28575">
              <a:solidFill>
                <a:srgbClr val="00B0F0"/>
              </a:solidFill>
            </a:ln>
          </p:spPr>
        </p:pic>
        <p:sp>
          <p:nvSpPr>
            <p:cNvPr id="27" name="CaixaDeTexto 26">
              <a:extLst>
                <a:ext uri="{FF2B5EF4-FFF2-40B4-BE49-F238E27FC236}">
                  <a16:creationId xmlns:a16="http://schemas.microsoft.com/office/drawing/2014/main" id="{17C51C1B-9719-D49B-E289-55FD54090C1E}"/>
                </a:ext>
              </a:extLst>
            </p:cNvPr>
            <p:cNvSpPr txBox="1"/>
            <p:nvPr/>
          </p:nvSpPr>
          <p:spPr>
            <a:xfrm>
              <a:off x="252932" y="6123205"/>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Antropologia do </a:t>
              </a:r>
              <a:r>
                <a:rPr lang="pt-BR" i="1" dirty="0">
                  <a:latin typeface="Arial Nova Cond Light" panose="020B0306020202020204" pitchFamily="34" charset="0"/>
                </a:rPr>
                <a:t>Sampou </a:t>
              </a:r>
              <a:r>
                <a:rPr lang="pt-BR" i="1" dirty="0" err="1">
                  <a:latin typeface="Arial Nova Cond Light" panose="020B0306020202020204" pitchFamily="34" charset="0"/>
                </a:rPr>
                <a:t>Yoshi</a:t>
              </a:r>
              <a:endParaRPr lang="pt-BR" i="1" dirty="0">
                <a:latin typeface="Arial Nova Cond Light" panose="020B0306020202020204" pitchFamily="34" charset="0"/>
              </a:endParaRPr>
            </a:p>
          </p:txBody>
        </p:sp>
      </p:grpSp>
      <p:sp>
        <p:nvSpPr>
          <p:cNvPr id="7" name="CaixaDeTexto 6">
            <a:extLst>
              <a:ext uri="{FF2B5EF4-FFF2-40B4-BE49-F238E27FC236}">
                <a16:creationId xmlns:a16="http://schemas.microsoft.com/office/drawing/2014/main" id="{5B8ADE57-12EA-FEA7-FC9F-A053D7B48513}"/>
              </a:ext>
            </a:extLst>
          </p:cNvPr>
          <p:cNvSpPr txBox="1"/>
          <p:nvPr/>
        </p:nvSpPr>
        <p:spPr>
          <a:xfrm>
            <a:off x="5022410" y="6215538"/>
            <a:ext cx="1681207" cy="461665"/>
          </a:xfrm>
          <a:prstGeom prst="rect">
            <a:avLst/>
          </a:prstGeom>
          <a:solidFill>
            <a:schemeClr val="accent4">
              <a:lumMod val="20000"/>
              <a:lumOff val="80000"/>
            </a:schemeClr>
          </a:solidFill>
        </p:spPr>
        <p:txBody>
          <a:bodyPr wrap="square">
            <a:spAutoFit/>
          </a:bodyPr>
          <a:lstStyle>
            <a:defPPr>
              <a:defRPr lang="en-US"/>
            </a:defPPr>
            <a:lvl1pPr>
              <a:defRPr sz="1200"/>
            </a:lvl1pPr>
          </a:lstStyle>
          <a:p>
            <a:pPr algn="ctr"/>
            <a:r>
              <a:rPr lang="pt-BR" dirty="0">
                <a:latin typeface="Arial Nova Cond Light" panose="020B0306020202020204" pitchFamily="34" charset="0"/>
              </a:rPr>
              <a:t>366 dias com as palavras da Nova Moral</a:t>
            </a:r>
          </a:p>
        </p:txBody>
      </p:sp>
      <p:pic>
        <p:nvPicPr>
          <p:cNvPr id="5" name="Picture 2" descr="Uma imagem contendo comida&#10;&#10;Descrição gerada automaticamente">
            <a:extLst>
              <a:ext uri="{FF2B5EF4-FFF2-40B4-BE49-F238E27FC236}">
                <a16:creationId xmlns:a16="http://schemas.microsoft.com/office/drawing/2014/main" id="{CD2BCC31-E9A5-61AF-9FF7-D0CFDA0FB323}"/>
              </a:ext>
            </a:extLst>
          </p:cNvPr>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031596" y="3449985"/>
            <a:ext cx="1573530" cy="2607310"/>
          </a:xfrm>
          <a:prstGeom prst="rect">
            <a:avLst/>
          </a:prstGeom>
          <a:noFill/>
          <a:ln w="28575">
            <a:solidFill>
              <a:srgbClr val="00B0F0"/>
            </a:solidFill>
          </a:ln>
        </p:spPr>
      </p:pic>
      <p:pic>
        <p:nvPicPr>
          <p:cNvPr id="18" name="Imagem 17" descr="Uma imagem contendo mesa, livro, comida&#10;&#10;Descrição gerada automaticamente">
            <a:extLst>
              <a:ext uri="{FF2B5EF4-FFF2-40B4-BE49-F238E27FC236}">
                <a16:creationId xmlns:a16="http://schemas.microsoft.com/office/drawing/2014/main" id="{305B806B-E71F-2393-369F-67B194E38CEB}"/>
              </a:ext>
            </a:extLst>
          </p:cNvPr>
          <p:cNvPicPr>
            <a:picLocks noChangeAspect="1"/>
          </p:cNvPicPr>
          <p:nvPr/>
        </p:nvPicPr>
        <p:blipFill rotWithShape="1">
          <a:blip r:embed="rId6">
            <a:extLst>
              <a:ext uri="{28A0092B-C50C-407E-A947-70E740481C1C}">
                <a14:useLocalDpi xmlns:a14="http://schemas.microsoft.com/office/drawing/2010/main" val="0"/>
              </a:ext>
            </a:extLst>
          </a:blip>
          <a:srcRect l="26192" t="10904" r="27765" b="10568"/>
          <a:stretch/>
        </p:blipFill>
        <p:spPr>
          <a:xfrm>
            <a:off x="100436" y="1126630"/>
            <a:ext cx="1878016" cy="1801753"/>
          </a:xfrm>
          <a:prstGeom prst="rect">
            <a:avLst/>
          </a:prstGeom>
        </p:spPr>
      </p:pic>
      <p:grpSp>
        <p:nvGrpSpPr>
          <p:cNvPr id="22" name="Agrupar 21">
            <a:extLst>
              <a:ext uri="{FF2B5EF4-FFF2-40B4-BE49-F238E27FC236}">
                <a16:creationId xmlns:a16="http://schemas.microsoft.com/office/drawing/2014/main" id="{4A25F4B2-65A2-33FD-225C-03D706BD252F}"/>
              </a:ext>
            </a:extLst>
          </p:cNvPr>
          <p:cNvGrpSpPr/>
          <p:nvPr/>
        </p:nvGrpSpPr>
        <p:grpSpPr>
          <a:xfrm>
            <a:off x="141992" y="528529"/>
            <a:ext cx="8936317" cy="2705476"/>
            <a:chOff x="141992" y="528529"/>
            <a:chExt cx="8936317" cy="2705476"/>
          </a:xfrm>
        </p:grpSpPr>
        <p:sp>
          <p:nvSpPr>
            <p:cNvPr id="17" name="CaixaDeTexto 18">
              <a:extLst>
                <a:ext uri="{FF2B5EF4-FFF2-40B4-BE49-F238E27FC236}">
                  <a16:creationId xmlns:a16="http://schemas.microsoft.com/office/drawing/2014/main" id="{3736A2A4-3B2A-611F-9336-D7783914B924}"/>
                </a:ext>
              </a:extLst>
            </p:cNvPr>
            <p:cNvSpPr txBox="1"/>
            <p:nvPr/>
          </p:nvSpPr>
          <p:spPr>
            <a:xfrm>
              <a:off x="7111144" y="2926228"/>
              <a:ext cx="1967165" cy="307777"/>
            </a:xfrm>
            <a:prstGeom prst="rect">
              <a:avLst/>
            </a:prstGeom>
            <a:solidFill>
              <a:schemeClr val="accent4">
                <a:lumMod val="20000"/>
                <a:lumOff val="80000"/>
              </a:schemeClr>
            </a:solidFill>
          </p:spPr>
          <p:txBody>
            <a:bodyPr wrap="square" lIns="0" rIns="0">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inglês, 1ª edição em 2002</a:t>
              </a:r>
            </a:p>
          </p:txBody>
        </p:sp>
        <p:sp>
          <p:nvSpPr>
            <p:cNvPr id="15" name="CaixaDeTexto 23">
              <a:extLst>
                <a:ext uri="{FF2B5EF4-FFF2-40B4-BE49-F238E27FC236}">
                  <a16:creationId xmlns:a16="http://schemas.microsoft.com/office/drawing/2014/main" id="{B65AFA47-928E-5EEC-7903-D3D7E2157712}"/>
                </a:ext>
              </a:extLst>
            </p:cNvPr>
            <p:cNvSpPr txBox="1"/>
            <p:nvPr/>
          </p:nvSpPr>
          <p:spPr>
            <a:xfrm>
              <a:off x="141992" y="544882"/>
              <a:ext cx="2778903" cy="523220"/>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1ª edição em  japonês, 4 vols. Concluído em  1926, impresso em 1928</a:t>
              </a:r>
            </a:p>
          </p:txBody>
        </p:sp>
        <p:sp>
          <p:nvSpPr>
            <p:cNvPr id="6" name="CaixaDeTexto 23">
              <a:extLst>
                <a:ext uri="{FF2B5EF4-FFF2-40B4-BE49-F238E27FC236}">
                  <a16:creationId xmlns:a16="http://schemas.microsoft.com/office/drawing/2014/main" id="{0AE487C0-BDA0-39C3-A361-42C84B2C3F74}"/>
                </a:ext>
              </a:extLst>
            </p:cNvPr>
            <p:cNvSpPr txBox="1"/>
            <p:nvPr/>
          </p:nvSpPr>
          <p:spPr>
            <a:xfrm>
              <a:off x="2637298" y="2926228"/>
              <a:ext cx="1934702" cy="307777"/>
            </a:xfrm>
            <a:prstGeom prst="rect">
              <a:avLst/>
            </a:prstGeom>
            <a:solidFill>
              <a:schemeClr val="accent4">
                <a:lumMod val="20000"/>
                <a:lumOff val="80000"/>
              </a:schemeClr>
            </a:solidFill>
          </p:spPr>
          <p:txBody>
            <a:bodyPr wrap="square">
              <a:spAutoFit/>
            </a:bodyPr>
            <a:ls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a:lstStyle>
            <a:p>
              <a:r>
                <a:rPr lang="pt-BR" sz="1400" dirty="0">
                  <a:latin typeface="Arial Nova Cond Light" panose="020B0306020202020204" pitchFamily="34" charset="0"/>
                </a:rPr>
                <a:t>Em japonês,  10 vols. 1985</a:t>
              </a:r>
            </a:p>
          </p:txBody>
        </p:sp>
        <p:sp>
          <p:nvSpPr>
            <p:cNvPr id="21" name="CaixaDeTexto 20">
              <a:extLst>
                <a:ext uri="{FF2B5EF4-FFF2-40B4-BE49-F238E27FC236}">
                  <a16:creationId xmlns:a16="http://schemas.microsoft.com/office/drawing/2014/main" id="{BAF9A629-1157-0102-9BF8-FD7C058E3027}"/>
                </a:ext>
              </a:extLst>
            </p:cNvPr>
            <p:cNvSpPr txBox="1"/>
            <p:nvPr/>
          </p:nvSpPr>
          <p:spPr>
            <a:xfrm>
              <a:off x="4679254" y="528529"/>
              <a:ext cx="2329407" cy="307777"/>
            </a:xfrm>
            <a:prstGeom prst="rect">
              <a:avLst/>
            </a:prstGeom>
            <a:solidFill>
              <a:schemeClr val="accent4">
                <a:lumMod val="20000"/>
                <a:lumOff val="80000"/>
              </a:schemeClr>
            </a:solidFill>
          </p:spPr>
          <p:txBody>
            <a:bodyPr wrap="square" lIns="0" rIns="0">
              <a:spAutoFit/>
            </a:bodyPr>
            <a:lstStyle>
              <a:defPPr>
                <a:defRPr lang="en-US"/>
              </a:defPPr>
              <a:lvl1pPr>
                <a:defRPr sz="1200"/>
              </a:lvl1pPr>
            </a:lstStyle>
            <a:p>
              <a:r>
                <a:rPr lang="pt-BR" sz="1400" dirty="0">
                  <a:latin typeface="Arial Nova Cond Light" panose="020B0306020202020204" pitchFamily="34" charset="0"/>
                </a:rPr>
                <a:t>Em japonês, vols. (1, 7, 8 e 9). 1994</a:t>
              </a:r>
            </a:p>
          </p:txBody>
        </p:sp>
      </p:grpSp>
      <p:pic>
        <p:nvPicPr>
          <p:cNvPr id="25" name="Imagem 24" descr="Texto&#10;&#10;Descrição gerada automaticamente">
            <a:extLst>
              <a:ext uri="{FF2B5EF4-FFF2-40B4-BE49-F238E27FC236}">
                <a16:creationId xmlns:a16="http://schemas.microsoft.com/office/drawing/2014/main" id="{D3184CFA-1B1F-6696-4316-EFB0ADE9B5EC}"/>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4927013" y="994549"/>
            <a:ext cx="1802674" cy="1715893"/>
          </a:xfrm>
          <a:prstGeom prst="rect">
            <a:avLst/>
          </a:prstGeom>
        </p:spPr>
      </p:pic>
    </p:spTree>
    <p:extLst>
      <p:ext uri="{BB962C8B-B14F-4D97-AF65-F5344CB8AC3E}">
        <p14:creationId xmlns:p14="http://schemas.microsoft.com/office/powerpoint/2010/main" val="77268498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4DCC9918-10D3-CC70-DB36-37CF917447E1}"/>
              </a:ext>
            </a:extLst>
          </p:cNvPr>
          <p:cNvSpPr txBox="1"/>
          <p:nvPr/>
        </p:nvSpPr>
        <p:spPr>
          <a:xfrm>
            <a:off x="418176" y="2171520"/>
            <a:ext cx="8307647" cy="2339102"/>
          </a:xfrm>
          <a:prstGeom prst="rect">
            <a:avLst/>
          </a:prstGeom>
          <a:solidFill>
            <a:schemeClr val="accent4">
              <a:lumMod val="40000"/>
              <a:lumOff val="60000"/>
            </a:schemeClr>
          </a:solidFill>
        </p:spPr>
        <p:txBody>
          <a:bodyPr wrap="square" rtlCol="0">
            <a:spAutoFit/>
          </a:bodyPr>
          <a:lstStyle/>
          <a:p>
            <a:pPr algn="ctr">
              <a:spcAft>
                <a:spcPts val="600"/>
              </a:spcAft>
            </a:pPr>
            <a:r>
              <a:rPr lang="pt-BR" sz="8000" b="1" dirty="0"/>
              <a:t>Fim </a:t>
            </a:r>
            <a:br>
              <a:rPr lang="pt-BR" sz="8000" b="1" dirty="0"/>
            </a:br>
            <a:r>
              <a:rPr lang="pt-BR" sz="6600" b="1" dirty="0"/>
              <a:t>Obrigado pela atenção</a:t>
            </a:r>
            <a:endParaRPr lang="pt-BR" sz="8000" b="1" dirty="0"/>
          </a:p>
        </p:txBody>
      </p:sp>
    </p:spTree>
    <p:extLst>
      <p:ext uri="{BB962C8B-B14F-4D97-AF65-F5344CB8AC3E}">
        <p14:creationId xmlns:p14="http://schemas.microsoft.com/office/powerpoint/2010/main" val="530023173"/>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3" name="Agrupar 22">
            <a:extLst>
              <a:ext uri="{FF2B5EF4-FFF2-40B4-BE49-F238E27FC236}">
                <a16:creationId xmlns:a16="http://schemas.microsoft.com/office/drawing/2014/main" id="{46EAFCD5-3781-93BF-65E4-D08526A89C80}"/>
              </a:ext>
            </a:extLst>
          </p:cNvPr>
          <p:cNvGrpSpPr/>
          <p:nvPr/>
        </p:nvGrpSpPr>
        <p:grpSpPr>
          <a:xfrm>
            <a:off x="107906" y="80127"/>
            <a:ext cx="8857890" cy="6490394"/>
            <a:chOff x="107906" y="80127"/>
            <a:chExt cx="8857890" cy="6490394"/>
          </a:xfrm>
        </p:grpSpPr>
        <p:pic>
          <p:nvPicPr>
            <p:cNvPr id="26" name="Imagem 25" descr="Texto, Carta&#10;&#10;Descrição gerada automaticamente">
              <a:extLst>
                <a:ext uri="{FF2B5EF4-FFF2-40B4-BE49-F238E27FC236}">
                  <a16:creationId xmlns:a16="http://schemas.microsoft.com/office/drawing/2014/main" id="{4650F896-CA69-7C0E-9E17-D09CAE20DE4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714977" y="3853081"/>
              <a:ext cx="1806248" cy="2390086"/>
            </a:xfrm>
            <a:prstGeom prst="rect">
              <a:avLst/>
            </a:prstGeom>
            <a:ln>
              <a:solidFill>
                <a:schemeClr val="bg1"/>
              </a:solidFill>
            </a:ln>
            <a:effectLst>
              <a:outerShdw blurRad="50800" dist="38100" dir="2700000" algn="tl" rotWithShape="0">
                <a:prstClr val="black">
                  <a:alpha val="40000"/>
                </a:prstClr>
              </a:outerShdw>
            </a:effectLst>
          </p:spPr>
        </p:pic>
        <p:sp>
          <p:nvSpPr>
            <p:cNvPr id="32" name="CaixaDeTexto 31">
              <a:extLst>
                <a:ext uri="{FF2B5EF4-FFF2-40B4-BE49-F238E27FC236}">
                  <a16:creationId xmlns:a16="http://schemas.microsoft.com/office/drawing/2014/main" id="{6CDE5679-A339-CA3E-9EF0-AD040577BD05}"/>
                </a:ext>
              </a:extLst>
            </p:cNvPr>
            <p:cNvSpPr txBox="1"/>
            <p:nvPr/>
          </p:nvSpPr>
          <p:spPr>
            <a:xfrm>
              <a:off x="3930543" y="6316605"/>
              <a:ext cx="90441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Out-2013</a:t>
              </a:r>
            </a:p>
          </p:txBody>
        </p:sp>
        <p:pic>
          <p:nvPicPr>
            <p:cNvPr id="24" name="Imagem 23">
              <a:extLst>
                <a:ext uri="{FF2B5EF4-FFF2-40B4-BE49-F238E27FC236}">
                  <a16:creationId xmlns:a16="http://schemas.microsoft.com/office/drawing/2014/main" id="{30703D7D-F554-F242-DBFA-1AD716016866}"/>
                </a:ext>
              </a:extLst>
            </p:cNvPr>
            <p:cNvPicPr>
              <a:picLocks noChangeAspect="1"/>
            </p:cNvPicPr>
            <p:nvPr/>
          </p:nvPicPr>
          <p:blipFill>
            <a:blip r:embed="rId3"/>
            <a:stretch>
              <a:fillRect/>
            </a:stretch>
          </p:blipFill>
          <p:spPr>
            <a:xfrm>
              <a:off x="1383791" y="3853080"/>
              <a:ext cx="1817792" cy="2405362"/>
            </a:xfrm>
            <a:prstGeom prst="rect">
              <a:avLst/>
            </a:prstGeom>
            <a:ln>
              <a:solidFill>
                <a:schemeClr val="bg1"/>
              </a:solidFill>
            </a:ln>
            <a:effectLst>
              <a:outerShdw blurRad="50800" dist="38100" dir="2700000" algn="tl" rotWithShape="0">
                <a:prstClr val="black">
                  <a:alpha val="40000"/>
                </a:prstClr>
              </a:outerShdw>
            </a:effectLst>
          </p:spPr>
        </p:pic>
        <p:sp>
          <p:nvSpPr>
            <p:cNvPr id="33" name="CaixaDeTexto 32">
              <a:extLst>
                <a:ext uri="{FF2B5EF4-FFF2-40B4-BE49-F238E27FC236}">
                  <a16:creationId xmlns:a16="http://schemas.microsoft.com/office/drawing/2014/main" id="{AB628D28-309D-4C10-F4AD-71ED4844FC37}"/>
                </a:ext>
              </a:extLst>
            </p:cNvPr>
            <p:cNvSpPr txBox="1"/>
            <p:nvPr/>
          </p:nvSpPr>
          <p:spPr>
            <a:xfrm>
              <a:off x="1865049" y="6299070"/>
              <a:ext cx="915635"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Dez-2020</a:t>
              </a:r>
            </a:p>
          </p:txBody>
        </p:sp>
        <p:sp>
          <p:nvSpPr>
            <p:cNvPr id="40" name="Seta: para a Direita 39">
              <a:extLst>
                <a:ext uri="{FF2B5EF4-FFF2-40B4-BE49-F238E27FC236}">
                  <a16:creationId xmlns:a16="http://schemas.microsoft.com/office/drawing/2014/main" id="{1B34C3FE-728F-6691-9386-264E5C79FB18}"/>
                </a:ext>
              </a:extLst>
            </p:cNvPr>
            <p:cNvSpPr/>
            <p:nvPr/>
          </p:nvSpPr>
          <p:spPr>
            <a:xfrm flipH="1">
              <a:off x="3322312" y="4873271"/>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nvGrpSpPr>
            <p:cNvPr id="14" name="Agrupar 13">
              <a:extLst>
                <a:ext uri="{FF2B5EF4-FFF2-40B4-BE49-F238E27FC236}">
                  <a16:creationId xmlns:a16="http://schemas.microsoft.com/office/drawing/2014/main" id="{E388B426-AA0D-2983-78ED-B5D6401E3650}"/>
                </a:ext>
              </a:extLst>
            </p:cNvPr>
            <p:cNvGrpSpPr/>
            <p:nvPr/>
          </p:nvGrpSpPr>
          <p:grpSpPr>
            <a:xfrm>
              <a:off x="5670908" y="3853080"/>
              <a:ext cx="2803256" cy="1966600"/>
              <a:chOff x="7247795" y="3872346"/>
              <a:chExt cx="3737674" cy="2622134"/>
            </a:xfrm>
          </p:grpSpPr>
          <p:sp>
            <p:nvSpPr>
              <p:cNvPr id="6" name="Seta: Dobrada 5">
                <a:extLst>
                  <a:ext uri="{FF2B5EF4-FFF2-40B4-BE49-F238E27FC236}">
                    <a16:creationId xmlns:a16="http://schemas.microsoft.com/office/drawing/2014/main" id="{22BD090A-F52F-77B4-7D3A-FC3D9D87C7CE}"/>
                  </a:ext>
                </a:extLst>
              </p:cNvPr>
              <p:cNvSpPr/>
              <p:nvPr/>
            </p:nvSpPr>
            <p:spPr>
              <a:xfrm rot="10800000">
                <a:off x="7247795" y="3872346"/>
                <a:ext cx="3737674" cy="2622134"/>
              </a:xfrm>
              <a:prstGeom prst="bentArrow">
                <a:avLst>
                  <a:gd name="adj1" fmla="val 23493"/>
                  <a:gd name="adj2" fmla="val 24678"/>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3" name="CaixaDeTexto 12">
                <a:extLst>
                  <a:ext uri="{FF2B5EF4-FFF2-40B4-BE49-F238E27FC236}">
                    <a16:creationId xmlns:a16="http://schemas.microsoft.com/office/drawing/2014/main" id="{53C531C3-8CEB-273F-73A6-1F8317478CFF}"/>
                  </a:ext>
                </a:extLst>
              </p:cNvPr>
              <p:cNvSpPr txBox="1"/>
              <p:nvPr/>
            </p:nvSpPr>
            <p:spPr>
              <a:xfrm>
                <a:off x="7540620" y="5608546"/>
                <a:ext cx="2973463" cy="400109"/>
              </a:xfrm>
              <a:prstGeom prst="rect">
                <a:avLst/>
              </a:prstGeom>
              <a:noFill/>
            </p:spPr>
            <p:txBody>
              <a:bodyPr wrap="none" rtlCol="0">
                <a:spAutoFit/>
              </a:bodyPr>
              <a:lstStyle/>
              <a:p>
                <a:r>
                  <a:rPr lang="pt-BR" sz="1350" b="1" dirty="0">
                    <a:solidFill>
                      <a:schemeClr val="bg1"/>
                    </a:solidFill>
                    <a:latin typeface="Verdana" panose="020B0604030504040204" pitchFamily="34" charset="0"/>
                    <a:ea typeface="Verdana" panose="020B0604030504040204" pitchFamily="34" charset="0"/>
                  </a:rPr>
                  <a:t>Edição em português</a:t>
                </a:r>
              </a:p>
            </p:txBody>
          </p:sp>
        </p:grpSp>
        <p:grpSp>
          <p:nvGrpSpPr>
            <p:cNvPr id="22" name="Agrupar 21">
              <a:extLst>
                <a:ext uri="{FF2B5EF4-FFF2-40B4-BE49-F238E27FC236}">
                  <a16:creationId xmlns:a16="http://schemas.microsoft.com/office/drawing/2014/main" id="{544B7850-6FE5-EC31-1754-346B399F8264}"/>
                </a:ext>
              </a:extLst>
            </p:cNvPr>
            <p:cNvGrpSpPr/>
            <p:nvPr/>
          </p:nvGrpSpPr>
          <p:grpSpPr>
            <a:xfrm>
              <a:off x="107906" y="80127"/>
              <a:ext cx="8857890" cy="3398730"/>
              <a:chOff x="107906" y="80127"/>
              <a:chExt cx="8857890" cy="3398730"/>
            </a:xfrm>
          </p:grpSpPr>
          <p:pic>
            <p:nvPicPr>
              <p:cNvPr id="8" name="Picture 2" descr="普通道徳並に最高道徳の大綱(廣池千英著) / 古本、中古本、古書籍の通販は「日本の古本屋」 / 日本の古本屋">
                <a:extLst>
                  <a:ext uri="{FF2B5EF4-FFF2-40B4-BE49-F238E27FC236}">
                    <a16:creationId xmlns:a16="http://schemas.microsoft.com/office/drawing/2014/main" id="{7F13D232-854C-7D54-5ACF-D60FFF665ECB}"/>
                  </a:ext>
                </a:extLst>
              </p:cNvPr>
              <p:cNvPicPr>
                <a:picLocks noChangeAspect="1" noChangeArrowheads="1"/>
              </p:cNvPicPr>
              <p:nvPr/>
            </p:nvPicPr>
            <p:blipFill rotWithShape="1">
              <a:blip r:embed="rId4">
                <a:extLst>
                  <a:ext uri="{BEBA8EAE-BF5A-486C-A8C5-ECC9F3942E4B}">
                    <a14:imgProps xmlns:a14="http://schemas.microsoft.com/office/drawing/2010/main">
                      <a14:imgLayer r:embed="rId5">
                        <a14:imgEffect>
                          <a14:brightnessContrast bright="20000" contrast="40000"/>
                        </a14:imgEffect>
                      </a14:imgLayer>
                    </a14:imgProps>
                  </a:ext>
                  <a:ext uri="{28A0092B-C50C-407E-A947-70E740481C1C}">
                    <a14:useLocalDpi xmlns:a14="http://schemas.microsoft.com/office/drawing/2010/main" val="0"/>
                  </a:ext>
                </a:extLst>
              </a:blip>
              <a:srcRect l="2569" t="1652" r="4272" b="2522"/>
              <a:stretch/>
            </p:blipFill>
            <p:spPr bwMode="auto">
              <a:xfrm>
                <a:off x="2959136" y="893963"/>
                <a:ext cx="1639032" cy="2276822"/>
              </a:xfrm>
              <a:prstGeom prst="rect">
                <a:avLst/>
              </a:prstGeom>
              <a:ln>
                <a:solidFill>
                  <a:schemeClr val="bg1"/>
                </a:solidFill>
              </a:ln>
              <a:effectLst/>
              <a:extLst>
                <a:ext uri="{909E8E84-426E-40DD-AFC4-6F175D3DCCD1}">
                  <a14:hiddenFill xmlns:a14="http://schemas.microsoft.com/office/drawing/2010/main">
                    <a:solidFill>
                      <a:srgbClr val="FFFFFF"/>
                    </a:solidFill>
                  </a14:hiddenFill>
                </a:ext>
              </a:extLst>
            </p:spPr>
          </p:pic>
          <p:sp>
            <p:nvSpPr>
              <p:cNvPr id="20" name="Seta: para a Direita 19">
                <a:extLst>
                  <a:ext uri="{FF2B5EF4-FFF2-40B4-BE49-F238E27FC236}">
                    <a16:creationId xmlns:a16="http://schemas.microsoft.com/office/drawing/2014/main" id="{9E7B669D-D122-B85C-EF29-D7C41702E757}"/>
                  </a:ext>
                </a:extLst>
              </p:cNvPr>
              <p:cNvSpPr/>
              <p:nvPr/>
            </p:nvSpPr>
            <p:spPr>
              <a:xfrm>
                <a:off x="6863287"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21" name="Seta: para a Direita 20">
                <a:extLst>
                  <a:ext uri="{FF2B5EF4-FFF2-40B4-BE49-F238E27FC236}">
                    <a16:creationId xmlns:a16="http://schemas.microsoft.com/office/drawing/2014/main" id="{8AD571AD-8384-D6FB-8414-26D771F0470E}"/>
                  </a:ext>
                </a:extLst>
              </p:cNvPr>
              <p:cNvSpPr/>
              <p:nvPr/>
            </p:nvSpPr>
            <p:spPr>
              <a:xfrm>
                <a:off x="4687383" y="1903935"/>
                <a:ext cx="252000" cy="432000"/>
              </a:xfrm>
              <a:prstGeom prst="rightArrow">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pic>
            <p:nvPicPr>
              <p:cNvPr id="3" name="Imagem 2" descr="Tatuagem de papel&#10;&#10;Descrição gerada automaticamente com confiança baixa">
                <a:extLst>
                  <a:ext uri="{FF2B5EF4-FFF2-40B4-BE49-F238E27FC236}">
                    <a16:creationId xmlns:a16="http://schemas.microsoft.com/office/drawing/2014/main" id="{6D686BA9-57A2-76E2-2BB1-D3BAE469787D}"/>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028598" y="911070"/>
                <a:ext cx="1639031" cy="2313871"/>
              </a:xfrm>
              <a:prstGeom prst="rect">
                <a:avLst/>
              </a:prstGeom>
              <a:ln>
                <a:solidFill>
                  <a:schemeClr val="bg1"/>
                </a:solidFill>
              </a:ln>
              <a:effectLst/>
            </p:spPr>
          </p:pic>
          <p:sp>
            <p:nvSpPr>
              <p:cNvPr id="29" name="CaixaDeTexto 28">
                <a:extLst>
                  <a:ext uri="{FF2B5EF4-FFF2-40B4-BE49-F238E27FC236}">
                    <a16:creationId xmlns:a16="http://schemas.microsoft.com/office/drawing/2014/main" id="{A5A1C147-265B-0D93-BCE8-3105CEA6FAD5}"/>
                  </a:ext>
                </a:extLst>
              </p:cNvPr>
              <p:cNvSpPr txBox="1"/>
              <p:nvPr/>
            </p:nvSpPr>
            <p:spPr>
              <a:xfrm>
                <a:off x="5206679" y="3224941"/>
                <a:ext cx="92845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Nov-1974</a:t>
                </a:r>
              </a:p>
            </p:txBody>
          </p:sp>
          <p:sp>
            <p:nvSpPr>
              <p:cNvPr id="30" name="CaixaDeTexto 29">
                <a:extLst>
                  <a:ext uri="{FF2B5EF4-FFF2-40B4-BE49-F238E27FC236}">
                    <a16:creationId xmlns:a16="http://schemas.microsoft.com/office/drawing/2014/main" id="{39A26D24-6761-91C5-4934-DC727122B251}"/>
                  </a:ext>
                </a:extLst>
              </p:cNvPr>
              <p:cNvSpPr txBox="1"/>
              <p:nvPr/>
            </p:nvSpPr>
            <p:spPr>
              <a:xfrm>
                <a:off x="107906" y="3224941"/>
                <a:ext cx="2523448"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“Tratado...” impresso em 1928</a:t>
                </a:r>
              </a:p>
            </p:txBody>
          </p:sp>
          <p:pic>
            <p:nvPicPr>
              <p:cNvPr id="7" name="Imagem 6" descr="Padrão do plano de fundo&#10;&#10;Descrição gerada automaticamente com confiança média">
                <a:extLst>
                  <a:ext uri="{FF2B5EF4-FFF2-40B4-BE49-F238E27FC236}">
                    <a16:creationId xmlns:a16="http://schemas.microsoft.com/office/drawing/2014/main" id="{607E72DF-D57B-1F9B-D780-AECF6B73E5F4}"/>
                  </a:ext>
                </a:extLst>
              </p:cNvPr>
              <p:cNvPicPr>
                <a:picLocks noChangeAspect="1"/>
              </p:cNvPicPr>
              <p:nvPr/>
            </p:nvPicPr>
            <p:blipFill>
              <a:blip r:embed="rId7">
                <a:extLst>
                  <a:ext uri="{28A0092B-C50C-407E-A947-70E740481C1C}">
                    <a14:useLocalDpi xmlns:a14="http://schemas.microsoft.com/office/drawing/2010/main" val="0"/>
                  </a:ext>
                </a:extLst>
              </a:blip>
              <a:stretch>
                <a:fillRect/>
              </a:stretch>
            </p:blipFill>
            <p:spPr>
              <a:xfrm>
                <a:off x="7276289" y="896188"/>
                <a:ext cx="1639031" cy="2330340"/>
              </a:xfrm>
              <a:prstGeom prst="rect">
                <a:avLst/>
              </a:prstGeom>
              <a:ln>
                <a:solidFill>
                  <a:schemeClr val="bg1"/>
                </a:solidFill>
              </a:ln>
              <a:effectLst/>
            </p:spPr>
          </p:pic>
          <p:sp>
            <p:nvSpPr>
              <p:cNvPr id="31" name="CaixaDeTexto 30">
                <a:extLst>
                  <a:ext uri="{FF2B5EF4-FFF2-40B4-BE49-F238E27FC236}">
                    <a16:creationId xmlns:a16="http://schemas.microsoft.com/office/drawing/2014/main" id="{A0A24274-D6CF-221A-2BCD-532ECF172949}"/>
                  </a:ext>
                </a:extLst>
              </p:cNvPr>
              <p:cNvSpPr txBox="1"/>
              <p:nvPr/>
            </p:nvSpPr>
            <p:spPr>
              <a:xfrm>
                <a:off x="7619070" y="3224941"/>
                <a:ext cx="90120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Jun-1984</a:t>
                </a:r>
              </a:p>
            </p:txBody>
          </p:sp>
          <p:sp>
            <p:nvSpPr>
              <p:cNvPr id="2" name="CaixaDeTexto 1">
                <a:extLst>
                  <a:ext uri="{FF2B5EF4-FFF2-40B4-BE49-F238E27FC236}">
                    <a16:creationId xmlns:a16="http://schemas.microsoft.com/office/drawing/2014/main" id="{D929D005-6D1D-BFC3-3114-FDA55310A0C4}"/>
                  </a:ext>
                </a:extLst>
              </p:cNvPr>
              <p:cNvSpPr txBox="1"/>
              <p:nvPr/>
            </p:nvSpPr>
            <p:spPr>
              <a:xfrm>
                <a:off x="1173789" y="102840"/>
                <a:ext cx="3416017" cy="738664"/>
              </a:xfrm>
              <a:prstGeom prst="rect">
                <a:avLst/>
              </a:prstGeom>
              <a:solidFill>
                <a:schemeClr val="accent4">
                  <a:lumMod val="20000"/>
                  <a:lumOff val="80000"/>
                </a:schemeClr>
              </a:solidFill>
            </p:spPr>
            <p:txBody>
              <a:bodyPr wrap="square" rtlCol="0">
                <a:spAutoFit/>
              </a:bodyPr>
              <a:lstStyle/>
              <a:p>
                <a:pPr algn="just"/>
                <a:r>
                  <a:rPr lang="pt-BR" sz="1400" dirty="0">
                    <a:latin typeface="Arial Nova Cond Light" panose="020B0306020202020204" pitchFamily="34" charset="0"/>
                    <a:ea typeface="Verdana" pitchFamily="34" charset="0"/>
                    <a:cs typeface="Verdana" pitchFamily="34" charset="0"/>
                  </a:rPr>
                  <a:t>Nas 146 páginas finais do “Tratado...” constam 140 máximas. São em geral textos sintéticos e foram publicadas em livreto avulso, de 1964 e 1974.</a:t>
                </a:r>
              </a:p>
            </p:txBody>
          </p:sp>
          <p:sp>
            <p:nvSpPr>
              <p:cNvPr id="4" name="CaixaDeTexto 3">
                <a:extLst>
                  <a:ext uri="{FF2B5EF4-FFF2-40B4-BE49-F238E27FC236}">
                    <a16:creationId xmlns:a16="http://schemas.microsoft.com/office/drawing/2014/main" id="{1F4A8828-0982-80AF-69D1-D4CB56D18EC7}"/>
                  </a:ext>
                </a:extLst>
              </p:cNvPr>
              <p:cNvSpPr txBox="1"/>
              <p:nvPr/>
            </p:nvSpPr>
            <p:spPr>
              <a:xfrm>
                <a:off x="4805775" y="80127"/>
                <a:ext cx="4160021" cy="738664"/>
              </a:xfrm>
              <a:prstGeom prst="rect">
                <a:avLst/>
              </a:prstGeom>
              <a:solidFill>
                <a:schemeClr val="accent4">
                  <a:lumMod val="20000"/>
                  <a:lumOff val="80000"/>
                </a:schemeClr>
              </a:solidFill>
            </p:spPr>
            <p:txBody>
              <a:bodyPr wrap="square" rtlCol="0">
                <a:spAutoFit/>
              </a:bodyPr>
              <a:lstStyle>
                <a:defPPr>
                  <a:defRPr lang="pt-BR"/>
                </a:defPPr>
                <a:lvl1pPr>
                  <a:defRPr sz="1400" b="1">
                    <a:latin typeface="Verdana" pitchFamily="34" charset="0"/>
                    <a:ea typeface="Verdana" pitchFamily="34" charset="0"/>
                    <a:cs typeface="Verdana" pitchFamily="34" charset="0"/>
                  </a:defRPr>
                </a:lvl1pPr>
              </a:lstStyle>
              <a:p>
                <a:pPr algn="just"/>
                <a:r>
                  <a:rPr lang="pt-BR" b="0" dirty="0">
                    <a:latin typeface="Arial Nova Cond Light" panose="020B0306020202020204" pitchFamily="34" charset="0"/>
                  </a:rPr>
                  <a:t>Do texto de 1974 foram selecionadas 65 máximas e complementadas, numa linguagem atual, de 2 a 3 páginas por máxima  </a:t>
                </a:r>
                <a:r>
                  <a:rPr lang="pt-BR" b="0" dirty="0">
                    <a:latin typeface="Arial Nova Cond Light" panose="020B0306020202020204" pitchFamily="34" charset="0"/>
                    <a:sym typeface="Wingdings" panose="05000000000000000000" pitchFamily="2" charset="2"/>
                  </a:rPr>
                  <a:t>  1984</a:t>
                </a:r>
                <a:endParaRPr lang="pt-BR" b="0" dirty="0">
                  <a:latin typeface="Arial Nova Cond Light" panose="020B0306020202020204" pitchFamily="34" charset="0"/>
                </a:endParaRPr>
              </a:p>
            </p:txBody>
          </p:sp>
          <p:sp>
            <p:nvSpPr>
              <p:cNvPr id="9" name="CaixaDeTexto 8">
                <a:extLst>
                  <a:ext uri="{FF2B5EF4-FFF2-40B4-BE49-F238E27FC236}">
                    <a16:creationId xmlns:a16="http://schemas.microsoft.com/office/drawing/2014/main" id="{6E9059D8-FF65-536B-C3EE-F69C21B7ACEC}"/>
                  </a:ext>
                </a:extLst>
              </p:cNvPr>
              <p:cNvSpPr txBox="1"/>
              <p:nvPr/>
            </p:nvSpPr>
            <p:spPr>
              <a:xfrm>
                <a:off x="3322312" y="3224941"/>
                <a:ext cx="885179" cy="253916"/>
              </a:xfrm>
              <a:prstGeom prst="rect">
                <a:avLst/>
              </a:prstGeom>
              <a:noFill/>
            </p:spPr>
            <p:txBody>
              <a:bodyPr wrap="none" rtlCol="0">
                <a:spAutoFit/>
              </a:bodyPr>
              <a:lstStyle/>
              <a:p>
                <a:r>
                  <a:rPr lang="pt-BR" sz="1050" b="1" dirty="0">
                    <a:latin typeface="Verdana" panose="020B0604030504040204" pitchFamily="34" charset="0"/>
                    <a:ea typeface="Verdana" panose="020B0604030504040204" pitchFamily="34" charset="0"/>
                  </a:rPr>
                  <a:t>abr-1964</a:t>
                </a:r>
              </a:p>
            </p:txBody>
          </p:sp>
          <p:pic>
            <p:nvPicPr>
              <p:cNvPr id="16" name="Imagem 15" descr="Uma imagem contendo mesa, livro, comida&#10;&#10;Descrição gerada automaticamente">
                <a:extLst>
                  <a:ext uri="{FF2B5EF4-FFF2-40B4-BE49-F238E27FC236}">
                    <a16:creationId xmlns:a16="http://schemas.microsoft.com/office/drawing/2014/main" id="{6B17FB89-4CCE-2777-8660-97A846C82DBB}"/>
                  </a:ext>
                </a:extLst>
              </p:cNvPr>
              <p:cNvPicPr>
                <a:picLocks noChangeAspect="1"/>
              </p:cNvPicPr>
              <p:nvPr/>
            </p:nvPicPr>
            <p:blipFill rotWithShape="1">
              <a:blip r:embed="rId8">
                <a:extLst>
                  <a:ext uri="{28A0092B-C50C-407E-A947-70E740481C1C}">
                    <a14:useLocalDpi xmlns:a14="http://schemas.microsoft.com/office/drawing/2010/main" val="0"/>
                  </a:ext>
                </a:extLst>
              </a:blip>
              <a:srcRect l="26348" t="9890" r="27627" b="10205"/>
              <a:stretch/>
            </p:blipFill>
            <p:spPr>
              <a:xfrm>
                <a:off x="163770" y="851684"/>
                <a:ext cx="2340570" cy="2285753"/>
              </a:xfrm>
              <a:prstGeom prst="rect">
                <a:avLst/>
              </a:prstGeom>
              <a:ln>
                <a:solidFill>
                  <a:schemeClr val="bg1"/>
                </a:solidFill>
              </a:ln>
              <a:effectLst/>
            </p:spPr>
          </p:pic>
          <p:sp>
            <p:nvSpPr>
              <p:cNvPr id="18" name="Seta: Dobrada 17">
                <a:extLst>
                  <a:ext uri="{FF2B5EF4-FFF2-40B4-BE49-F238E27FC236}">
                    <a16:creationId xmlns:a16="http://schemas.microsoft.com/office/drawing/2014/main" id="{F07A99EA-45FD-B6E2-5F0F-FF50E960279D}"/>
                  </a:ext>
                </a:extLst>
              </p:cNvPr>
              <p:cNvSpPr/>
              <p:nvPr/>
            </p:nvSpPr>
            <p:spPr>
              <a:xfrm>
                <a:off x="593387" y="321013"/>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sp>
            <p:nvSpPr>
              <p:cNvPr id="19" name="Seta: Dobrada 18">
                <a:extLst>
                  <a:ext uri="{FF2B5EF4-FFF2-40B4-BE49-F238E27FC236}">
                    <a16:creationId xmlns:a16="http://schemas.microsoft.com/office/drawing/2014/main" id="{045A69D7-261E-80EE-1705-33CDAD7DDD65}"/>
                  </a:ext>
                </a:extLst>
              </p:cNvPr>
              <p:cNvSpPr/>
              <p:nvPr/>
            </p:nvSpPr>
            <p:spPr>
              <a:xfrm flipV="1">
                <a:off x="2528706" y="929008"/>
                <a:ext cx="364433" cy="428017"/>
              </a:xfrm>
              <a:prstGeom prst="bentArrow">
                <a:avLst>
                  <a:gd name="adj1" fmla="val 35677"/>
                  <a:gd name="adj2" fmla="val 50000"/>
                  <a:gd name="adj3" fmla="val 25000"/>
                  <a:gd name="adj4" fmla="val 43750"/>
                </a:avLst>
              </a:prstGeom>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pt-BR" sz="1350">
                  <a:solidFill>
                    <a:schemeClr val="tx1"/>
                  </a:solidFill>
                </a:endParaRPr>
              </a:p>
            </p:txBody>
          </p:sp>
        </p:grpSp>
      </p:grpSp>
    </p:spTree>
    <p:extLst>
      <p:ext uri="{BB962C8B-B14F-4D97-AF65-F5344CB8AC3E}">
        <p14:creationId xmlns:p14="http://schemas.microsoft.com/office/powerpoint/2010/main" val="401620495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aixaDeTexto 4">
            <a:extLst>
              <a:ext uri="{FF2B5EF4-FFF2-40B4-BE49-F238E27FC236}">
                <a16:creationId xmlns:a16="http://schemas.microsoft.com/office/drawing/2014/main" id="{22AC424D-8C8F-4DA2-B3C6-CF45C447EA59}"/>
              </a:ext>
            </a:extLst>
          </p:cNvPr>
          <p:cNvSpPr txBox="1"/>
          <p:nvPr/>
        </p:nvSpPr>
        <p:spPr>
          <a:xfrm>
            <a:off x="894522" y="536881"/>
            <a:ext cx="7354956" cy="1585049"/>
          </a:xfrm>
          <a:prstGeom prst="rect">
            <a:avLst/>
          </a:prstGeom>
          <a:solidFill>
            <a:srgbClr val="FFFF00"/>
          </a:solidFill>
        </p:spPr>
        <p:txBody>
          <a:bodyPr wrap="square">
            <a:spAutoFit/>
          </a:bodyPr>
          <a:lstStyle/>
          <a:p>
            <a:pPr lvl="0" algn="ctr">
              <a:lnSpc>
                <a:spcPct val="115000"/>
              </a:lnSpc>
              <a:spcAft>
                <a:spcPts val="600"/>
              </a:spcAft>
            </a:pPr>
            <a:r>
              <a:rPr lang="pt-BR" sz="4000" b="1" dirty="0">
                <a:latin typeface="Arial" panose="020B0604020202020204" pitchFamily="34" charset="0"/>
                <a:cs typeface="Arial" panose="020B0604020202020204" pitchFamily="34" charset="0"/>
              </a:rPr>
              <a:t>Comentários sobre </a:t>
            </a:r>
          </a:p>
          <a:p>
            <a:pPr lvl="0" algn="ctr">
              <a:lnSpc>
                <a:spcPct val="115000"/>
              </a:lnSpc>
              <a:spcAft>
                <a:spcPts val="600"/>
              </a:spcAft>
            </a:pPr>
            <a:r>
              <a:rPr lang="pt-BR" sz="4000" b="1" dirty="0">
                <a:latin typeface="Arial" panose="020B0604020202020204" pitchFamily="34" charset="0"/>
                <a:cs typeface="Arial" panose="020B0604020202020204" pitchFamily="34" charset="0"/>
              </a:rPr>
              <a:t>a Máxima n</a:t>
            </a:r>
            <a:r>
              <a:rPr lang="pt-BR" sz="4000" b="1" baseline="30000" dirty="0">
                <a:latin typeface="Arial" panose="020B0604020202020204" pitchFamily="34" charset="0"/>
                <a:cs typeface="Arial" panose="020B0604020202020204" pitchFamily="34" charset="0"/>
              </a:rPr>
              <a:t>o</a:t>
            </a:r>
            <a:r>
              <a:rPr lang="pt-BR" sz="4000" b="1" dirty="0">
                <a:latin typeface="Arial" panose="020B0604020202020204" pitchFamily="34" charset="0"/>
                <a:cs typeface="Arial" panose="020B0604020202020204" pitchFamily="34" charset="0"/>
              </a:rPr>
              <a:t>  25</a:t>
            </a:r>
          </a:p>
        </p:txBody>
      </p:sp>
      <p:sp>
        <p:nvSpPr>
          <p:cNvPr id="7" name="CaixaDeTexto 6">
            <a:extLst>
              <a:ext uri="{FF2B5EF4-FFF2-40B4-BE49-F238E27FC236}">
                <a16:creationId xmlns:a16="http://schemas.microsoft.com/office/drawing/2014/main" id="{617E9007-4B41-C3AF-C246-07AC702CA937}"/>
              </a:ext>
            </a:extLst>
          </p:cNvPr>
          <p:cNvSpPr txBox="1"/>
          <p:nvPr/>
        </p:nvSpPr>
        <p:spPr>
          <a:xfrm>
            <a:off x="1624519" y="4864876"/>
            <a:ext cx="6206247" cy="830997"/>
          </a:xfrm>
          <a:prstGeom prst="rect">
            <a:avLst/>
          </a:prstGeom>
          <a:solidFill>
            <a:schemeClr val="accent4">
              <a:lumMod val="20000"/>
              <a:lumOff val="80000"/>
            </a:schemeClr>
          </a:solidFill>
        </p:spPr>
        <p:txBody>
          <a:bodyPr wrap="square">
            <a:spAutoFit/>
          </a:bodyPr>
          <a:lstStyle/>
          <a:p>
            <a:endParaRPr lang="pt-BR" altLang="ja-JP" sz="1600" b="1" dirty="0">
              <a:effectLst/>
              <a:latin typeface="Verdana" panose="020B0604030504040204" pitchFamily="34" charset="0"/>
              <a:ea typeface="Meiryo" panose="020B0604030504040204" pitchFamily="34" charset="-128"/>
              <a:cs typeface="Meiryo" panose="020B0604030504040204" pitchFamily="34" charset="-128"/>
            </a:endParaRPr>
          </a:p>
          <a:p>
            <a:r>
              <a:rPr lang="ja-JP" altLang="pt-BR" sz="3200" b="1" dirty="0">
                <a:effectLst/>
                <a:latin typeface="Verdana" panose="020B0604030504040204" pitchFamily="34" charset="0"/>
                <a:ea typeface="Meiryo" panose="020B0604030504040204" pitchFamily="34" charset="-128"/>
                <a:cs typeface="Meiryo" panose="020B0604030504040204" pitchFamily="34" charset="-128"/>
              </a:rPr>
              <a:t>動機と目的と方法と誠を悉くす</a:t>
            </a:r>
            <a:endParaRPr lang="pt-BR" sz="1200" dirty="0"/>
          </a:p>
        </p:txBody>
      </p:sp>
      <p:sp>
        <p:nvSpPr>
          <p:cNvPr id="16" name="CaixaDeTexto 15">
            <a:extLst>
              <a:ext uri="{FF2B5EF4-FFF2-40B4-BE49-F238E27FC236}">
                <a16:creationId xmlns:a16="http://schemas.microsoft.com/office/drawing/2014/main" id="{B076F212-C67F-83E0-D444-3246048C05D9}"/>
              </a:ext>
            </a:extLst>
          </p:cNvPr>
          <p:cNvSpPr txBox="1"/>
          <p:nvPr/>
        </p:nvSpPr>
        <p:spPr>
          <a:xfrm>
            <a:off x="450274" y="2736502"/>
            <a:ext cx="8395854" cy="954107"/>
          </a:xfrm>
          <a:prstGeom prst="rect">
            <a:avLst/>
          </a:prstGeom>
          <a:noFill/>
        </p:spPr>
        <p:txBody>
          <a:bodyPr wrap="square">
            <a:spAutoFit/>
          </a:bodyPr>
          <a:lstStyle/>
          <a:p>
            <a:r>
              <a:rPr lang="pt-BR" sz="2800" b="1" dirty="0">
                <a:effectLst/>
                <a:latin typeface="Verdana" panose="020B0604030504040204" pitchFamily="34" charset="0"/>
                <a:ea typeface="MS Mincho" panose="02020609040205080304" pitchFamily="49" charset="-128"/>
                <a:cs typeface="Meiryo" panose="020B0604030504040204" pitchFamily="34" charset="-128"/>
              </a:rPr>
              <a:t> Motivação, objetivo e método devem ser os mais sinceros </a:t>
            </a:r>
            <a:endParaRPr lang="pt-BR" sz="2800" dirty="0"/>
          </a:p>
        </p:txBody>
      </p:sp>
      <p:sp>
        <p:nvSpPr>
          <p:cNvPr id="2" name="CaixaDeTexto 1">
            <a:extLst>
              <a:ext uri="{FF2B5EF4-FFF2-40B4-BE49-F238E27FC236}">
                <a16:creationId xmlns:a16="http://schemas.microsoft.com/office/drawing/2014/main" id="{CB599447-1679-1D29-78A6-22E07C764DFA}"/>
              </a:ext>
            </a:extLst>
          </p:cNvPr>
          <p:cNvSpPr txBox="1"/>
          <p:nvPr/>
        </p:nvSpPr>
        <p:spPr>
          <a:xfrm>
            <a:off x="894522" y="5859454"/>
            <a:ext cx="7470842" cy="461665"/>
          </a:xfrm>
          <a:prstGeom prst="rect">
            <a:avLst/>
          </a:prstGeom>
          <a:noFill/>
        </p:spPr>
        <p:txBody>
          <a:bodyPr wrap="square">
            <a:spAutoFit/>
          </a:bodyPr>
          <a:lstStyle/>
          <a:p>
            <a:pPr algn="ctr"/>
            <a:r>
              <a:rPr lang="pl-PL" sz="2400" i="1" dirty="0">
                <a:effectLst/>
                <a:latin typeface="Souvenir Lt BT" panose="02080503040505020303" pitchFamily="18" charset="0"/>
                <a:ea typeface="MS Mincho" panose="02020609040205080304" pitchFamily="49" charset="-128"/>
                <a:cs typeface="Meiryo" panose="020B0604030504040204" pitchFamily="34" charset="-128"/>
              </a:rPr>
              <a:t>Douki To Mokuteki To Houhou To Makoto Wo Tukusu </a:t>
            </a:r>
            <a:endParaRPr lang="pt-BR" sz="2400" i="1" dirty="0">
              <a:latin typeface="Souvenir Lt BT" panose="02080503040505020303" pitchFamily="18" charset="0"/>
            </a:endParaRPr>
          </a:p>
        </p:txBody>
      </p:sp>
    </p:spTree>
    <p:extLst>
      <p:ext uri="{BB962C8B-B14F-4D97-AF65-F5344CB8AC3E}">
        <p14:creationId xmlns:p14="http://schemas.microsoft.com/office/powerpoint/2010/main" val="15680140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aixaDeTexto 3">
            <a:extLst>
              <a:ext uri="{FF2B5EF4-FFF2-40B4-BE49-F238E27FC236}">
                <a16:creationId xmlns:a16="http://schemas.microsoft.com/office/drawing/2014/main" id="{209CC929-0B78-B2B9-30A6-0E9603D7039C}"/>
              </a:ext>
            </a:extLst>
          </p:cNvPr>
          <p:cNvSpPr txBox="1"/>
          <p:nvPr/>
        </p:nvSpPr>
        <p:spPr>
          <a:xfrm>
            <a:off x="114299" y="39604"/>
            <a:ext cx="8886825" cy="646331"/>
          </a:xfrm>
          <a:prstGeom prst="rect">
            <a:avLst/>
          </a:prstGeom>
          <a:noFill/>
        </p:spPr>
        <p:txBody>
          <a:bodyPr wrap="square">
            <a:spAutoFit/>
          </a:bodyPr>
          <a:lstStyle/>
          <a:p>
            <a:pPr marL="342900" indent="-342900">
              <a:buAutoNum type="arabicPeriod"/>
            </a:pPr>
            <a:r>
              <a:rPr lang="pt-BR"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25 no </a:t>
            </a:r>
            <a:r>
              <a:rPr lang="pt-BR" sz="18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Tratado da Ciência da Moral, vol. 9</a:t>
            </a:r>
          </a:p>
          <a:p>
            <a:r>
              <a:rPr lang="pt-BR" b="1" dirty="0">
                <a:latin typeface="Verdana" panose="020B0604030504040204" pitchFamily="34" charset="0"/>
                <a:ea typeface="Meiryo" panose="020B0604030504040204" pitchFamily="34" charset="-128"/>
                <a:cs typeface="Meiryo" panose="020B0604030504040204" pitchFamily="34" charset="-128"/>
              </a:rPr>
              <a:t>                                          </a:t>
            </a:r>
            <a:r>
              <a:rPr lang="pt-BR" sz="1800" dirty="0">
                <a:effectLst/>
                <a:latin typeface="Verdana" panose="020B0604030504040204" pitchFamily="34" charset="0"/>
                <a:ea typeface="Meiryo" panose="020B0604030504040204" pitchFamily="34" charset="-128"/>
                <a:cs typeface="Meiryo" panose="020B0604030504040204" pitchFamily="34" charset="-128"/>
              </a:rPr>
              <a:t>(</a:t>
            </a:r>
            <a:r>
              <a:rPr lang="pt-BR" sz="1800" b="1" dirty="0">
                <a:solidFill>
                  <a:srgbClr val="FF0000"/>
                </a:solidFill>
                <a:effectLst/>
                <a:latin typeface="Verdana" panose="020B0604030504040204" pitchFamily="34" charset="0"/>
                <a:ea typeface="Meiryo" panose="020B0604030504040204" pitchFamily="34" charset="-128"/>
                <a:cs typeface="Meiryo" panose="020B0604030504040204" pitchFamily="34" charset="-128"/>
              </a:rPr>
              <a:t>redação original de 1926</a:t>
            </a:r>
            <a:r>
              <a:rPr lang="pt-BR" sz="1800" dirty="0">
                <a:effectLst/>
                <a:latin typeface="Verdana" panose="020B0604030504040204" pitchFamily="34" charset="0"/>
                <a:ea typeface="Meiryo" panose="020B0604030504040204" pitchFamily="34" charset="-128"/>
                <a:cs typeface="Meiryo" panose="020B0604030504040204" pitchFamily="34" charset="-128"/>
              </a:rPr>
              <a:t>)</a:t>
            </a:r>
            <a:endParaRPr lang="pt-BR" dirty="0"/>
          </a:p>
        </p:txBody>
      </p:sp>
      <p:sp>
        <p:nvSpPr>
          <p:cNvPr id="3" name="CaixaDeTexto 2">
            <a:extLst>
              <a:ext uri="{FF2B5EF4-FFF2-40B4-BE49-F238E27FC236}">
                <a16:creationId xmlns:a16="http://schemas.microsoft.com/office/drawing/2014/main" id="{4BD58805-D5C0-54FA-17D2-35AAC58470AB}"/>
              </a:ext>
            </a:extLst>
          </p:cNvPr>
          <p:cNvSpPr txBox="1"/>
          <p:nvPr/>
        </p:nvSpPr>
        <p:spPr>
          <a:xfrm>
            <a:off x="189688" y="997220"/>
            <a:ext cx="8730576" cy="5834674"/>
          </a:xfrm>
          <a:prstGeom prst="rect">
            <a:avLst/>
          </a:prstGeom>
          <a:noFill/>
        </p:spPr>
        <p:txBody>
          <a:bodyPr wrap="square">
            <a:spAutoFit/>
          </a:bodyPr>
          <a:lstStyle/>
          <a:p>
            <a:pPr algn="just" fontAlgn="base">
              <a:lnSpc>
                <a:spcPts val="3100"/>
              </a:lnSpc>
              <a:spcBef>
                <a:spcPts val="600"/>
              </a:spcBef>
              <a:spcAft>
                <a:spcPts val="600"/>
              </a:spcAft>
            </a:pPr>
            <a:r>
              <a:rPr lang="pt-BR" sz="2000" b="1" u="sng"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Motivação</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000" b="1" u="sng"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objetivo</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e </a:t>
            </a:r>
            <a:r>
              <a:rPr lang="pt-BR" sz="2000" b="1" u="sng"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método</a:t>
            </a:r>
            <a:r>
              <a:rPr lang="pt-BR" sz="2000" b="1" dirty="0">
                <a:solidFill>
                  <a:srgbClr val="000000"/>
                </a:solidFill>
                <a:effectLst/>
                <a:highlight>
                  <a:srgbClr val="FFFF00"/>
                </a:highlight>
                <a:latin typeface="Verdana" panose="020B0604030504040204" pitchFamily="34" charset="0"/>
                <a:ea typeface="Meiryo" panose="020B0604030504040204" pitchFamily="34" charset="-128"/>
                <a:cs typeface="Meiryo" panose="020B0604030504040204" pitchFamily="34" charset="-128"/>
              </a:rPr>
              <a:t> devem ser os mais sinceros</a:t>
            </a:r>
            <a:endParaRPr lang="pt-BR" sz="24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fontAlgn="base">
              <a:lnSpc>
                <a:spcPts val="3100"/>
              </a:lnSpc>
              <a:spcBef>
                <a:spcPts val="600"/>
              </a:spcBef>
              <a:spcAft>
                <a:spcPts val="600"/>
              </a:spcAft>
            </a:pPr>
            <a:r>
              <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 </a:t>
            </a:r>
            <a:r>
              <a:rPr lang="pt-BR" sz="2000" dirty="0">
                <a:effectLst/>
                <a:latin typeface="Verdana" panose="020B0604030504040204" pitchFamily="34" charset="0"/>
                <a:ea typeface="Meiryo" panose="020B0604030504040204" pitchFamily="34" charset="-128"/>
                <a:cs typeface="Meiryo" panose="020B0604030504040204" pitchFamily="34" charset="-128"/>
              </a:rPr>
              <a:t>Como já afirmado anteriormente, valorizar e respeitar a </a:t>
            </a:r>
            <a:r>
              <a:rPr lang="pt-BR" sz="2000" u="sng" dirty="0">
                <a:effectLst/>
                <a:latin typeface="Verdana" panose="020B0604030504040204" pitchFamily="34" charset="0"/>
                <a:ea typeface="Meiryo" panose="020B0604030504040204" pitchFamily="34" charset="-128"/>
                <a:cs typeface="Meiryo" panose="020B0604030504040204" pitchFamily="34" charset="-128"/>
              </a:rPr>
              <a:t>motivação</a:t>
            </a:r>
            <a:r>
              <a:rPr lang="pt-BR" sz="2000" dirty="0">
                <a:effectLst/>
                <a:latin typeface="Verdana" panose="020B0604030504040204" pitchFamily="34" charset="0"/>
                <a:ea typeface="Meiryo" panose="020B0604030504040204" pitchFamily="34" charset="-128"/>
                <a:cs typeface="Meiryo" panose="020B0604030504040204" pitchFamily="34" charset="-128"/>
              </a:rPr>
              <a:t> e o </a:t>
            </a:r>
            <a:r>
              <a:rPr lang="pt-BR" sz="2000" u="sng" dirty="0">
                <a:effectLst/>
                <a:latin typeface="Verdana" panose="020B0604030504040204" pitchFamily="34" charset="0"/>
                <a:ea typeface="Meiryo" panose="020B0604030504040204" pitchFamily="34" charset="-128"/>
                <a:cs typeface="Meiryo" panose="020B0604030504040204" pitchFamily="34" charset="-128"/>
              </a:rPr>
              <a:t>propósito</a:t>
            </a:r>
            <a:r>
              <a:rPr lang="pt-BR" sz="2000" dirty="0">
                <a:effectLst/>
                <a:latin typeface="Verdana" panose="020B0604030504040204" pitchFamily="34" charset="0"/>
                <a:ea typeface="Meiryo" panose="020B0604030504040204" pitchFamily="34" charset="-128"/>
                <a:cs typeface="Meiryo" panose="020B0604030504040204" pitchFamily="34" charset="-128"/>
              </a:rPr>
              <a:t> (objetivo) da prática da moralidade é uma questão já esclarecida e definida. Em muitos casos, porém, os resultados das práticas morais não são nada satisfatórios porque o </a:t>
            </a:r>
            <a:r>
              <a:rPr lang="pt-BR" sz="2000" u="sng" dirty="0">
                <a:effectLst/>
                <a:latin typeface="Verdana" panose="020B0604030504040204" pitchFamily="34" charset="0"/>
                <a:ea typeface="Meiryo" panose="020B0604030504040204" pitchFamily="34" charset="-128"/>
                <a:cs typeface="Meiryo" panose="020B0604030504040204" pitchFamily="34" charset="-128"/>
              </a:rPr>
              <a:t>método</a:t>
            </a:r>
            <a:r>
              <a:rPr lang="pt-BR" sz="2000" dirty="0">
                <a:effectLst/>
                <a:latin typeface="Verdana" panose="020B0604030504040204" pitchFamily="34" charset="0"/>
                <a:ea typeface="Meiryo" panose="020B0604030504040204" pitchFamily="34" charset="-128"/>
                <a:cs typeface="Meiryo" panose="020B0604030504040204" pitchFamily="34" charset="-128"/>
              </a:rPr>
              <a:t> dessas práticas é negligenciado. Grandes erros têm sido frequentemente cometidos, especialmente porque a moralidade comum, por vezes, sugere ao mundo que o fim justifica os meios. A moralidade suprema, contudo, não só requer que os </a:t>
            </a:r>
            <a:r>
              <a:rPr lang="pt-BR" sz="2000" u="sng" dirty="0">
                <a:effectLst/>
                <a:latin typeface="Verdana" panose="020B0604030504040204" pitchFamily="34" charset="0"/>
                <a:ea typeface="Meiryo" panose="020B0604030504040204" pitchFamily="34" charset="-128"/>
                <a:cs typeface="Meiryo" panose="020B0604030504040204" pitchFamily="34" charset="-128"/>
              </a:rPr>
              <a:t>motivos</a:t>
            </a:r>
            <a:r>
              <a:rPr lang="pt-BR" sz="2000" dirty="0">
                <a:effectLst/>
                <a:latin typeface="Verdana" panose="020B0604030504040204" pitchFamily="34" charset="0"/>
                <a:ea typeface="Meiryo" panose="020B0604030504040204" pitchFamily="34" charset="-128"/>
                <a:cs typeface="Meiryo" panose="020B0604030504040204" pitchFamily="34" charset="-128"/>
              </a:rPr>
              <a:t> e </a:t>
            </a:r>
            <a:r>
              <a:rPr lang="pt-BR" sz="2000" u="sng" dirty="0">
                <a:effectLst/>
                <a:latin typeface="Verdana" panose="020B0604030504040204" pitchFamily="34" charset="0"/>
                <a:ea typeface="Meiryo" panose="020B0604030504040204" pitchFamily="34" charset="-128"/>
                <a:cs typeface="Meiryo" panose="020B0604030504040204" pitchFamily="34" charset="-128"/>
              </a:rPr>
              <a:t>propósitos</a:t>
            </a:r>
            <a:r>
              <a:rPr lang="pt-BR" sz="2000" dirty="0">
                <a:effectLst/>
                <a:latin typeface="Verdana" panose="020B0604030504040204" pitchFamily="34" charset="0"/>
                <a:ea typeface="Meiryo" panose="020B0604030504040204" pitchFamily="34" charset="-128"/>
                <a:cs typeface="Meiryo" panose="020B0604030504040204" pitchFamily="34" charset="-128"/>
              </a:rPr>
              <a:t> sejam sinceros, mas também, espera que você mantenha os sentimentos e </a:t>
            </a:r>
            <a:r>
              <a:rPr lang="pt-BR" sz="2000" u="sng" dirty="0">
                <a:effectLst/>
                <a:latin typeface="Verdana" panose="020B0604030504040204" pitchFamily="34" charset="0"/>
                <a:ea typeface="Meiryo" panose="020B0604030504040204" pitchFamily="34" charset="-128"/>
                <a:cs typeface="Meiryo" panose="020B0604030504040204" pitchFamily="34" charset="-128"/>
              </a:rPr>
              <a:t>métodos</a:t>
            </a:r>
            <a:r>
              <a:rPr lang="pt-BR" sz="2000" dirty="0">
                <a:effectLst/>
                <a:latin typeface="Verdana" panose="020B0604030504040204" pitchFamily="34" charset="0"/>
                <a:ea typeface="Meiryo" panose="020B0604030504040204" pitchFamily="34" charset="-128"/>
                <a:cs typeface="Meiryo" panose="020B0604030504040204" pitchFamily="34" charset="-128"/>
              </a:rPr>
              <a:t> tão sinceros e perfeitos quanto possíveis, para que as suas práticas morais produzam efetivamente excelentes resultados.</a:t>
            </a:r>
            <a:endParaRPr lang="pt-BR" sz="2000" dirty="0">
              <a:latin typeface="Verdana" panose="020B0604030504040204" pitchFamily="34" charset="0"/>
              <a:ea typeface="Meiryo" panose="020B0604030504040204" pitchFamily="34" charset="-128"/>
              <a:cs typeface="Meiryo" panose="020B0604030504040204" pitchFamily="34" charset="-128"/>
            </a:endParaRPr>
          </a:p>
          <a:p>
            <a:pPr algn="r">
              <a:lnSpc>
                <a:spcPts val="3100"/>
              </a:lnSpc>
            </a:pPr>
            <a:r>
              <a:rPr lang="pt-BR" sz="1400" dirty="0">
                <a:effectLst/>
                <a:latin typeface="Verdana" panose="020B0604030504040204" pitchFamily="34" charset="0"/>
                <a:ea typeface="Meiryo" panose="020B0604030504040204" pitchFamily="34" charset="-128"/>
                <a:cs typeface="Meiryo" panose="020B0604030504040204" pitchFamily="34" charset="-128"/>
              </a:rPr>
              <a:t>(Ver Livro Um, Capítulo 14. XXI).</a:t>
            </a:r>
            <a:endParaRPr lang="pt-BR" sz="2000" dirty="0"/>
          </a:p>
        </p:txBody>
      </p:sp>
    </p:spTree>
    <p:extLst>
      <p:ext uri="{BB962C8B-B14F-4D97-AF65-F5344CB8AC3E}">
        <p14:creationId xmlns:p14="http://schemas.microsoft.com/office/powerpoint/2010/main" val="86071232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A8AC5FD1-CEEB-0810-D5AB-50184AB97A25}"/>
              </a:ext>
            </a:extLst>
          </p:cNvPr>
          <p:cNvSpPr txBox="1"/>
          <p:nvPr/>
        </p:nvSpPr>
        <p:spPr>
          <a:xfrm>
            <a:off x="139226" y="7159"/>
            <a:ext cx="8774349" cy="461665"/>
          </a:xfrm>
          <a:prstGeom prst="rect">
            <a:avLst/>
          </a:prstGeom>
          <a:noFill/>
        </p:spPr>
        <p:txBody>
          <a:bodyPr wrap="square">
            <a:spAutoFit/>
          </a:bodyPr>
          <a:lstStyle/>
          <a:p>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1a.</a:t>
            </a:r>
            <a:r>
              <a:rPr lang="pt-BR" sz="2400"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 </a:t>
            </a:r>
            <a:r>
              <a:rPr lang="pt-BR" sz="2400" b="1"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Máxima 25 </a:t>
            </a:r>
            <a:r>
              <a:rPr lang="pt-BR" dirty="0">
                <a:effectLst/>
                <a:highlight>
                  <a:srgbClr val="FFFF00"/>
                </a:highlight>
                <a:latin typeface="Verdana" panose="020B0604030504040204" pitchFamily="34" charset="0"/>
                <a:ea typeface="Meiryo" panose="020B0604030504040204" pitchFamily="34" charset="-128"/>
                <a:cs typeface="Meiryo" panose="020B0604030504040204" pitchFamily="34" charset="-128"/>
              </a:rPr>
              <a:t>(edição revisada em 1984)</a:t>
            </a:r>
            <a:endParaRPr lang="pt-BR" sz="2400" dirty="0"/>
          </a:p>
        </p:txBody>
      </p:sp>
      <p:sp>
        <p:nvSpPr>
          <p:cNvPr id="6" name="CaixaDeTexto 5">
            <a:extLst>
              <a:ext uri="{FF2B5EF4-FFF2-40B4-BE49-F238E27FC236}">
                <a16:creationId xmlns:a16="http://schemas.microsoft.com/office/drawing/2014/main" id="{DAC84045-DD9D-2672-4965-00C1390F043E}"/>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
        <p:nvSpPr>
          <p:cNvPr id="4" name="CaixaDeTexto 3">
            <a:extLst>
              <a:ext uri="{FF2B5EF4-FFF2-40B4-BE49-F238E27FC236}">
                <a16:creationId xmlns:a16="http://schemas.microsoft.com/office/drawing/2014/main" id="{253AAAF7-3645-6AB2-B11D-D9BD7EF779BF}"/>
              </a:ext>
            </a:extLst>
          </p:cNvPr>
          <p:cNvSpPr txBox="1"/>
          <p:nvPr/>
        </p:nvSpPr>
        <p:spPr>
          <a:xfrm>
            <a:off x="139226" y="488280"/>
            <a:ext cx="8709902" cy="6036332"/>
          </a:xfrm>
          <a:prstGeom prst="rect">
            <a:avLst/>
          </a:prstGeom>
          <a:noFill/>
        </p:spPr>
        <p:txBody>
          <a:bodyPr wrap="square">
            <a:spAutoFit/>
          </a:bodyPr>
          <a:lstStyle/>
          <a:p>
            <a:pPr>
              <a:lnSpc>
                <a:spcPct val="115000"/>
              </a:lnSpc>
              <a:spcBef>
                <a:spcPts val="600"/>
              </a:spcBef>
              <a:spcAft>
                <a:spcPts val="600"/>
              </a:spcAft>
            </a:pPr>
            <a:r>
              <a:rPr lang="pt-BR" sz="2000" b="1" dirty="0">
                <a:solidFill>
                  <a:srgbClr val="000000"/>
                </a:solidFill>
                <a:effectLst/>
                <a:latin typeface="Verdana" panose="020B0604030504040204" pitchFamily="34" charset="0"/>
                <a:ea typeface="Meiryo" panose="020B0604030504040204" pitchFamily="34" charset="-128"/>
                <a:cs typeface="Meiryo" panose="020B0604030504040204" pitchFamily="34" charset="-128"/>
              </a:rPr>
              <a:t>Motivação, objetivo e método devem ser os mais sinceros </a:t>
            </a:r>
            <a:endParaRPr lang="pt-BR" sz="2000" dirty="0">
              <a:solidFill>
                <a:srgbClr val="000000"/>
              </a:solidFill>
              <a:effectLst/>
              <a:latin typeface="Verdana" panose="020B0604030504040204" pitchFamily="34" charset="0"/>
              <a:ea typeface="Meiryo" panose="020B0604030504040204" pitchFamily="34" charset="-128"/>
              <a:cs typeface="Meiryo" panose="020B0604030504040204" pitchFamily="34" charset="-128"/>
            </a:endParaRPr>
          </a:p>
          <a:p>
            <a:pPr algn="just">
              <a:lnSpc>
                <a:spcPts val="3000"/>
              </a:lnSpc>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Esta máxima diz respeito às condições necessárias para que as nossas práticas morais tenham resultados efetivamente satisfatórios.</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3000"/>
              </a:lnSpc>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 “</a:t>
            </a:r>
            <a:r>
              <a:rPr lang="x-none" sz="2300" b="1" u="sng"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motivação</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aqui mencionada refere-se à atitude mental no momento das nossas práticas morais. Na moral suprema, a motivação para as práticas morais é a de pagar as </a:t>
            </a:r>
            <a:r>
              <a:rPr lang="x-none" sz="2300" b="1" dirty="0">
                <a:solidFill>
                  <a:srgbClr val="000000"/>
                </a:solidFill>
                <a:effectLst/>
                <a:highlight>
                  <a:srgbClr val="FFFF00"/>
                </a:highlight>
                <a:latin typeface="Souvenir Lt BT" panose="02080503040505020303" pitchFamily="18" charset="0"/>
                <a:ea typeface="MS Mincho" panose="02020609040205080304" pitchFamily="49" charset="-128"/>
                <a:cs typeface="Times New Roman" panose="02020603050405020304" pitchFamily="18" charset="0"/>
              </a:rPr>
              <a:t>dívidas morais </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perante os inúmeros antecessores, à sociedade e à nação, e também, a de </a:t>
            </a:r>
            <a:r>
              <a:rPr lang="x-none" sz="2300" b="1" dirty="0">
                <a:solidFill>
                  <a:srgbClr val="000000"/>
                </a:solidFill>
                <a:effectLst/>
                <a:highlight>
                  <a:srgbClr val="FFFF00"/>
                </a:highlight>
                <a:latin typeface="Souvenir Lt BT" panose="02080503040505020303" pitchFamily="18" charset="0"/>
                <a:ea typeface="MS Mincho" panose="02020609040205080304" pitchFamily="49" charset="-128"/>
                <a:cs typeface="Times New Roman" panose="02020603050405020304" pitchFamily="18" charset="0"/>
              </a:rPr>
              <a:t>compensar as faltas e os erros cometidos </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desper</a:t>
            </a:r>
            <a:r>
              <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cebidamente.</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3000"/>
              </a:lnSpc>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 “</a:t>
            </a:r>
            <a:r>
              <a:rPr lang="x-none" sz="2300" b="1" u="sng"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objetivo</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 aqui mencionado – é a meta final das práticas morais, e na moral suprema a meta é a elevação do nosso próprio caráter. O referencial no julgamento de nossos atos – se é um bem ou o mal – são o objetivo e a motivação destes atos. Se o objetivo das ações não estiver corretamente direcionado – por mais que na aparência realizem boas ações – elas terão muito pouco valor.</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p:txBody>
      </p:sp>
    </p:spTree>
    <p:extLst>
      <p:ext uri="{BB962C8B-B14F-4D97-AF65-F5344CB8AC3E}">
        <p14:creationId xmlns:p14="http://schemas.microsoft.com/office/powerpoint/2010/main" val="165902806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E757CD05-C6B0-9CB4-711D-FA3358723CB4}"/>
              </a:ext>
            </a:extLst>
          </p:cNvPr>
          <p:cNvSpPr txBox="1"/>
          <p:nvPr/>
        </p:nvSpPr>
        <p:spPr>
          <a:xfrm>
            <a:off x="184826" y="0"/>
            <a:ext cx="8822987" cy="6682663"/>
          </a:xfrm>
          <a:prstGeom prst="rect">
            <a:avLst/>
          </a:prstGeom>
          <a:noFill/>
        </p:spPr>
        <p:txBody>
          <a:bodyPr wrap="square">
            <a:spAutoFit/>
          </a:bodyPr>
          <a:lstStyle/>
          <a:p>
            <a:pPr algn="just">
              <a:lnSpc>
                <a:spcPts val="3000"/>
              </a:lnSpc>
              <a:spcAft>
                <a:spcPts val="600"/>
              </a:spcAft>
            </a:pP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Além de ressaltar a importância do motivo e do objetivo de nossas ações, a moralogia nos ensina que devemos também dedicar atenção – com sinceridade – ao</a:t>
            </a:r>
            <a:r>
              <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a:t>
            </a:r>
            <a:r>
              <a:rPr lang="x-none" sz="2300" b="1" u="sng"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método</a:t>
            </a:r>
            <a:r>
              <a:rPr lang="pt-BR" sz="2300" b="1" u="sng"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s</a:t>
            </a:r>
            <a:r>
              <a:rPr lang="x-none"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rPr>
              <a:t>”. Isso significa levar em consideração a época, a oportunidade, o lugar e as circunstâncias em que a pessoa se encontra, interagindo com bondade e humildade, sempre se colocando na situação dela para que ela mesma manifeste o seu senso moral; e este seria o método mais condizente com o espírito da moral suprema.</a:t>
            </a:r>
            <a:endParaRPr lang="pt-BR" sz="2300" dirty="0">
              <a:solidFill>
                <a:srgbClr val="000000"/>
              </a:solidFill>
              <a:effectLst/>
              <a:latin typeface="Souvenir Lt BT" panose="02080503040505020303" pitchFamily="18" charset="0"/>
              <a:ea typeface="MS Mincho" panose="02020609040205080304" pitchFamily="49" charset="-128"/>
              <a:cs typeface="Times New Roman" panose="02020603050405020304" pitchFamily="18" charset="0"/>
            </a:endParaRPr>
          </a:p>
          <a:p>
            <a:pPr algn="just">
              <a:lnSpc>
                <a:spcPts val="3000"/>
              </a:lnSpc>
            </a:pPr>
            <a:r>
              <a:rPr lang="pt-BR" sz="2300" dirty="0">
                <a:effectLst/>
                <a:latin typeface="Souvenir Lt BT" panose="02080503040505020303" pitchFamily="18" charset="0"/>
                <a:ea typeface="Meiryo" panose="020B0604030504040204" pitchFamily="34" charset="-128"/>
                <a:cs typeface="Meiryo" panose="020B0604030504040204" pitchFamily="34" charset="-128"/>
              </a:rPr>
              <a:t>Na nossa vida cotidiana é muito importante que dediquemos toda a nossa sinceridade na motivação, no objetivo e no método. Suponha, por exemplo, que você foi consultado sobre um problema familiar ou profissional. Nesse caso, a solução do problema – em última análise – vai depender da própria pessoa que fez a consulta. Por isso, é fundamental orientá-la para a reflexão dela mesma no sentido de elevar a sua moralidade e resolver o problema com a sua própria energia. Se essa pessoa conseguir elevar o caráter, os problemas dela serão solucionados com naturalidade.</a:t>
            </a:r>
            <a:endParaRPr lang="pt-BR" sz="2300" dirty="0">
              <a:latin typeface="Souvenir Lt BT" panose="02080503040505020303" pitchFamily="18" charset="0"/>
            </a:endParaRPr>
          </a:p>
        </p:txBody>
      </p:sp>
      <p:sp>
        <p:nvSpPr>
          <p:cNvPr id="4" name="CaixaDeTexto 3">
            <a:extLst>
              <a:ext uri="{FF2B5EF4-FFF2-40B4-BE49-F238E27FC236}">
                <a16:creationId xmlns:a16="http://schemas.microsoft.com/office/drawing/2014/main" id="{B2E54E7B-7E15-A7E4-F9A9-937D04AF8283}"/>
              </a:ext>
            </a:extLst>
          </p:cNvPr>
          <p:cNvSpPr txBox="1"/>
          <p:nvPr/>
        </p:nvSpPr>
        <p:spPr>
          <a:xfrm>
            <a:off x="6934200" y="6441460"/>
            <a:ext cx="2038350" cy="369332"/>
          </a:xfrm>
          <a:prstGeom prst="rect">
            <a:avLst/>
          </a:prstGeom>
          <a:solidFill>
            <a:schemeClr val="accent4">
              <a:lumMod val="20000"/>
              <a:lumOff val="80000"/>
            </a:schemeClr>
          </a:solidFill>
        </p:spPr>
        <p:txBody>
          <a:bodyPr wrap="square" rtlCol="0">
            <a:spAutoFit/>
          </a:bodyPr>
          <a:lstStyle/>
          <a:p>
            <a:r>
              <a:rPr lang="pt-BR" b="1" dirty="0">
                <a:latin typeface="Verdana" panose="020B0604030504040204" pitchFamily="34" charset="0"/>
                <a:ea typeface="Verdana" panose="020B0604030504040204" pitchFamily="34" charset="0"/>
              </a:rPr>
              <a:t>...continua...</a:t>
            </a:r>
          </a:p>
        </p:txBody>
      </p:sp>
    </p:spTree>
    <p:extLst>
      <p:ext uri="{BB962C8B-B14F-4D97-AF65-F5344CB8AC3E}">
        <p14:creationId xmlns:p14="http://schemas.microsoft.com/office/powerpoint/2010/main" val="357714382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aixaDeTexto 2">
            <a:extLst>
              <a:ext uri="{FF2B5EF4-FFF2-40B4-BE49-F238E27FC236}">
                <a16:creationId xmlns:a16="http://schemas.microsoft.com/office/drawing/2014/main" id="{B858B84E-3709-F0CD-A5AE-90CE4E352965}"/>
              </a:ext>
            </a:extLst>
          </p:cNvPr>
          <p:cNvSpPr txBox="1"/>
          <p:nvPr/>
        </p:nvSpPr>
        <p:spPr>
          <a:xfrm>
            <a:off x="175098" y="513456"/>
            <a:ext cx="8793804" cy="6109365"/>
          </a:xfrm>
          <a:prstGeom prst="rect">
            <a:avLst/>
          </a:prstGeom>
          <a:noFill/>
        </p:spPr>
        <p:txBody>
          <a:bodyPr wrap="square">
            <a:spAutoFit/>
          </a:bodyPr>
          <a:lstStyle/>
          <a:p>
            <a:pPr algn="just">
              <a:spcAft>
                <a:spcPts val="600"/>
              </a:spcAft>
            </a:pPr>
            <a:r>
              <a:rPr lang="x-none"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Mas, é necessário, ao mesmo tempo, que de nossa parte os motivos, objetivos e os métodos utilizados sejam moralmente corretos. Ou seja, a nossa motivação é a de pagar as dívidas morais e reparar as nossas faltas e erros cometidos e, o objetivo é a busca da excelência do caráter, dedicando toda a sinceridade no método a ser adotado. Agindo dessa forma conseguiremos bons resultados evitando-se que surjam sentimentos como o de impor a nossa vontade ou de controlar os outros. Mesmo que o resultado não seja eventualmente satisfatório, não devemos censurar ou criticar as pessoas; ao contrário, podemos refletir que isso se deveu à falta de nossa sinceridade e esforçarmo-nos cada vez mais na oração pela felicidade delas.</a:t>
            </a:r>
            <a:endPar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endParaRPr>
          </a:p>
          <a:p>
            <a:pPr algn="just"/>
            <a:r>
              <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Dessa forma, se dedicarmo-nos às práticas morais com a verdadeira sinceridade na </a:t>
            </a:r>
            <a:r>
              <a:rPr lang="pt-BR" sz="2300" b="1"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motivação</a:t>
            </a:r>
            <a:r>
              <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 no </a:t>
            </a:r>
            <a:r>
              <a:rPr lang="pt-BR" sz="2300" b="1"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objetivo</a:t>
            </a:r>
            <a:r>
              <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 e nos </a:t>
            </a:r>
            <a:r>
              <a:rPr lang="pt-BR" sz="2300" b="1"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métodos</a:t>
            </a:r>
            <a:r>
              <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 </a:t>
            </a:r>
            <a:r>
              <a:rPr lang="pt-BR" sz="2300" dirty="0" err="1">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certa-mente</a:t>
            </a:r>
            <a:r>
              <a:rPr lang="pt-BR" sz="2300" dirty="0">
                <a:solidFill>
                  <a:srgbClr val="000000"/>
                </a:solidFill>
                <a:latin typeface="Souvenir Lt BT" panose="02080503040505020303" pitchFamily="18" charset="0"/>
                <a:ea typeface="MS Mincho" panose="02020609040205080304" pitchFamily="49" charset="-128"/>
                <a:cs typeface="Times New Roman" panose="02020603050405020304" pitchFamily="18" charset="0"/>
              </a:rPr>
              <a:t> aparecerão bons resultados, não só para nós, mas para a outra pessoa e também para terceiros.</a:t>
            </a:r>
          </a:p>
          <a:p>
            <a:pPr algn="r"/>
            <a:r>
              <a:rPr lang="pt-BR" sz="2000" dirty="0">
                <a:effectLst/>
                <a:latin typeface="Souvenir Lt BT" panose="02080503040505020303" pitchFamily="18" charset="0"/>
                <a:ea typeface="Meiryo" panose="020B0604030504040204" pitchFamily="34" charset="-128"/>
                <a:cs typeface="Meiryo" panose="020B0604030504040204" pitchFamily="34" charset="-128"/>
              </a:rPr>
              <a:t> </a:t>
            </a:r>
            <a:r>
              <a:rPr lang="pt-BR" sz="1600" dirty="0">
                <a:effectLst/>
                <a:latin typeface="Souvenir Lt BT" panose="02080503040505020303" pitchFamily="18" charset="0"/>
                <a:ea typeface="Meiryo" panose="020B0604030504040204" pitchFamily="34" charset="-128"/>
                <a:cs typeface="Meiryo" panose="020B0604030504040204" pitchFamily="34" charset="-128"/>
              </a:rPr>
              <a:t>Do </a:t>
            </a:r>
            <a:r>
              <a:rPr lang="pt-BR" sz="1600" i="1" dirty="0" err="1">
                <a:effectLst/>
                <a:latin typeface="Souvenir Lt BT" panose="02080503040505020303" pitchFamily="18" charset="0"/>
                <a:ea typeface="Meiryo" panose="020B0604030504040204" pitchFamily="34" charset="-128"/>
                <a:cs typeface="Meiryo" panose="020B0604030504040204" pitchFamily="34" charset="-128"/>
              </a:rPr>
              <a:t>Kakuguen</a:t>
            </a:r>
            <a:r>
              <a:rPr lang="pt-BR" sz="1600" dirty="0">
                <a:effectLst/>
                <a:latin typeface="Souvenir Lt BT" panose="02080503040505020303" pitchFamily="18" charset="0"/>
                <a:ea typeface="Meiryo" panose="020B0604030504040204" pitchFamily="34" charset="-128"/>
                <a:cs typeface="Meiryo" panose="020B0604030504040204" pitchFamily="34" charset="-128"/>
              </a:rPr>
              <a:t>, págs. 66~67 </a:t>
            </a:r>
            <a:endParaRPr lang="pt-BR" sz="2000" dirty="0">
              <a:latin typeface="Souvenir Lt BT" panose="02080503040505020303" pitchFamily="18" charset="0"/>
            </a:endParaRPr>
          </a:p>
        </p:txBody>
      </p:sp>
    </p:spTree>
    <p:extLst>
      <p:ext uri="{BB962C8B-B14F-4D97-AF65-F5344CB8AC3E}">
        <p14:creationId xmlns:p14="http://schemas.microsoft.com/office/powerpoint/2010/main" val="2546786195"/>
      </p:ext>
    </p:extLst>
  </p:cSld>
  <p:clrMapOvr>
    <a:masterClrMapping/>
  </p:clrMapOvr>
</p:sld>
</file>

<file path=ppt/theme/theme1.xml><?xml version="1.0" encoding="utf-8"?>
<a:theme xmlns:a="http://schemas.openxmlformats.org/drawingml/2006/main" name="Tema do Office">
  <a:themeElements>
    <a:clrScheme name="Tema do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Tema do 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Tema do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ema do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Tema do Office">
  <a:themeElements>
    <a:clrScheme name="Escritório">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Escritório">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scritório">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29940</TotalTime>
  <Words>5002</Words>
  <Application>Microsoft Office PowerPoint</Application>
  <PresentationFormat>Apresentação na tela (4:3)</PresentationFormat>
  <Paragraphs>156</Paragraphs>
  <Slides>30</Slides>
  <Notes>0</Notes>
  <HiddenSlides>0</HiddenSlides>
  <MMClips>0</MMClips>
  <ScaleCrop>false</ScaleCrop>
  <HeadingPairs>
    <vt:vector size="6" baseType="variant">
      <vt:variant>
        <vt:lpstr>Fontes usadas</vt:lpstr>
      </vt:variant>
      <vt:variant>
        <vt:i4>7</vt:i4>
      </vt:variant>
      <vt:variant>
        <vt:lpstr>Tema</vt:lpstr>
      </vt:variant>
      <vt:variant>
        <vt:i4>1</vt:i4>
      </vt:variant>
      <vt:variant>
        <vt:lpstr>Títulos de slides</vt:lpstr>
      </vt:variant>
      <vt:variant>
        <vt:i4>30</vt:i4>
      </vt:variant>
    </vt:vector>
  </HeadingPairs>
  <TitlesOfParts>
    <vt:vector size="38" baseType="lpstr">
      <vt:lpstr>Meiryo</vt:lpstr>
      <vt:lpstr>Arial</vt:lpstr>
      <vt:lpstr>Arial Nova Cond Light</vt:lpstr>
      <vt:lpstr>Calibri</vt:lpstr>
      <vt:lpstr>Calibri Light</vt:lpstr>
      <vt:lpstr>Souvenir Lt BT</vt:lpstr>
      <vt:lpstr>Verdana</vt:lpstr>
      <vt:lpstr>Tema do Office</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lpstr>Apresentação do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Apresentação do PowerPoint</dc:title>
  <dc:creator>Hiroaki Makibara2</dc:creator>
  <cp:lastModifiedBy>Hiroaki Makibara2</cp:lastModifiedBy>
  <cp:revision>545</cp:revision>
  <cp:lastPrinted>2021-02-15T17:48:40Z</cp:lastPrinted>
  <dcterms:created xsi:type="dcterms:W3CDTF">2020-12-25T17:38:58Z</dcterms:created>
  <dcterms:modified xsi:type="dcterms:W3CDTF">2024-07-01T12:38:00Z</dcterms:modified>
</cp:coreProperties>
</file>