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6" r:id="rId2"/>
    <p:sldId id="269" r:id="rId3"/>
    <p:sldId id="260" r:id="rId4"/>
    <p:sldId id="257" r:id="rId5"/>
    <p:sldId id="261" r:id="rId6"/>
    <p:sldId id="263" r:id="rId7"/>
    <p:sldId id="279" r:id="rId8"/>
    <p:sldId id="281" r:id="rId9"/>
    <p:sldId id="283" r:id="rId10"/>
    <p:sldId id="280" r:id="rId11"/>
    <p:sldId id="282" r:id="rId12"/>
    <p:sldId id="338" r:id="rId13"/>
    <p:sldId id="273" r:id="rId14"/>
    <p:sldId id="284" r:id="rId15"/>
    <p:sldId id="285" r:id="rId16"/>
    <p:sldId id="259" r:id="rId17"/>
    <p:sldId id="33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130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DAE279-2974-47E5-86B8-74E72E334725}" type="datetimeFigureOut">
              <a:rPr lang="pt-BR" smtClean="0"/>
              <a:t>01/03/2021</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E35C61-6C20-4B0A-93FD-60CDAA51D7A3}" type="slidenum">
              <a:rPr lang="pt-BR" smtClean="0"/>
              <a:t>‹nº›</a:t>
            </a:fld>
            <a:endParaRPr lang="pt-BR"/>
          </a:p>
        </p:txBody>
      </p:sp>
    </p:spTree>
    <p:extLst>
      <p:ext uri="{BB962C8B-B14F-4D97-AF65-F5344CB8AC3E}">
        <p14:creationId xmlns:p14="http://schemas.microsoft.com/office/powerpoint/2010/main" val="1318047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01/03/2021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50244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01/03/2021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9143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01/03/2021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9043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01/03/2021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39176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A4325C2-B86C-43CF-86DC-121F4CA9B9E5}" type="datetimeFigureOut">
              <a:rPr lang="pt-BR" smtClean="0"/>
              <a:t>01/03/2021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60008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A4325C2-B86C-43CF-86DC-121F4CA9B9E5}" type="datetimeFigureOut">
              <a:rPr lang="pt-BR" smtClean="0"/>
              <a:t>01/03/2021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215616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A4325C2-B86C-43CF-86DC-121F4CA9B9E5}" type="datetimeFigureOut">
              <a:rPr lang="pt-BR" smtClean="0"/>
              <a:t>01/03/2021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5590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A4325C2-B86C-43CF-86DC-121F4CA9B9E5}" type="datetimeFigureOut">
              <a:rPr lang="pt-BR" smtClean="0"/>
              <a:t>01/03/2021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45315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325C2-B86C-43CF-86DC-121F4CA9B9E5}" type="datetimeFigureOut">
              <a:rPr lang="pt-BR" smtClean="0"/>
              <a:t>01/03/2021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8810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01/03/2021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15848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01/03/2021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43293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325C2-B86C-43CF-86DC-121F4CA9B9E5}" type="datetimeFigureOut">
              <a:rPr lang="pt-BR" smtClean="0"/>
              <a:t>01/03/2021</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8070-5751-4095-A211-DAC6F79A98EC}" type="slidenum">
              <a:rPr lang="pt-BR" smtClean="0"/>
              <a:t>‹nº›</a:t>
            </a:fld>
            <a:endParaRPr lang="pt-BR"/>
          </a:p>
        </p:txBody>
      </p:sp>
    </p:spTree>
    <p:extLst>
      <p:ext uri="{BB962C8B-B14F-4D97-AF65-F5344CB8AC3E}">
        <p14:creationId xmlns:p14="http://schemas.microsoft.com/office/powerpoint/2010/main" val="382880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A84BE3BA-E318-4489-A45B-69C2C627B5F0}"/>
              </a:ext>
            </a:extLst>
          </p:cNvPr>
          <p:cNvGrpSpPr/>
          <p:nvPr/>
        </p:nvGrpSpPr>
        <p:grpSpPr>
          <a:xfrm>
            <a:off x="5082392" y="79514"/>
            <a:ext cx="4061608" cy="6752707"/>
            <a:chOff x="5082392" y="79514"/>
            <a:chExt cx="4061608" cy="6752707"/>
          </a:xfrm>
        </p:grpSpPr>
        <p:pic>
          <p:nvPicPr>
            <p:cNvPr id="5" name="Imagem 4" descr="Texto, Carta&#10;&#10;Descrição gerada automaticamente">
              <a:extLst>
                <a:ext uri="{FF2B5EF4-FFF2-40B4-BE49-F238E27FC236}">
                  <a16:creationId xmlns:a16="http://schemas.microsoft.com/office/drawing/2014/main" xmlns="" id="{BACD822C-1F6C-4B4D-A562-3111729DF3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424" y="79514"/>
              <a:ext cx="2492576" cy="3617843"/>
            </a:xfrm>
            <a:prstGeom prst="rect">
              <a:avLst/>
            </a:prstGeom>
          </p:spPr>
        </p:pic>
        <p:pic>
          <p:nvPicPr>
            <p:cNvPr id="6" name="Imagem 5" descr="Uma imagem contendo Diagrama&#10;&#10;Descrição gerada automaticamente">
              <a:extLst>
                <a:ext uri="{FF2B5EF4-FFF2-40B4-BE49-F238E27FC236}">
                  <a16:creationId xmlns:a16="http://schemas.microsoft.com/office/drawing/2014/main" xmlns="" id="{111886DF-980C-49FE-BA53-0439F011C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2392" y="3011556"/>
              <a:ext cx="2749643" cy="3820665"/>
            </a:xfrm>
            <a:prstGeom prst="rect">
              <a:avLst/>
            </a:prstGeom>
          </p:spPr>
        </p:pic>
      </p:grpSp>
      <p:sp>
        <p:nvSpPr>
          <p:cNvPr id="2" name="Seta: Curva para a Direita 1">
            <a:extLst>
              <a:ext uri="{FF2B5EF4-FFF2-40B4-BE49-F238E27FC236}">
                <a16:creationId xmlns:a16="http://schemas.microsoft.com/office/drawing/2014/main" xmlns="" id="{50D5BECD-2FAC-419F-AF95-589CA061A93D}"/>
              </a:ext>
            </a:extLst>
          </p:cNvPr>
          <p:cNvSpPr/>
          <p:nvPr/>
        </p:nvSpPr>
        <p:spPr>
          <a:xfrm rot="3352879">
            <a:off x="5481005" y="1268642"/>
            <a:ext cx="1024370" cy="1792886"/>
          </a:xfrm>
          <a:prstGeom prst="curvedRightArrow">
            <a:avLst>
              <a:gd name="adj1" fmla="val 29318"/>
              <a:gd name="adj2" fmla="val 72175"/>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779"/>
            <a:ext cx="4869493" cy="6858000"/>
          </a:xfrm>
          <a:prstGeom prst="rect">
            <a:avLst/>
          </a:prstGeom>
        </p:spPr>
      </p:pic>
    </p:spTree>
    <p:extLst>
      <p:ext uri="{BB962C8B-B14F-4D97-AF65-F5344CB8AC3E}">
        <p14:creationId xmlns:p14="http://schemas.microsoft.com/office/powerpoint/2010/main" val="89262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FC7E90A9-6E32-4B91-AE93-D42CA9125A21}"/>
              </a:ext>
            </a:extLst>
          </p:cNvPr>
          <p:cNvSpPr txBox="1"/>
          <p:nvPr/>
        </p:nvSpPr>
        <p:spPr>
          <a:xfrm>
            <a:off x="139148" y="99391"/>
            <a:ext cx="8915399" cy="6636176"/>
          </a:xfrm>
          <a:prstGeom prst="rect">
            <a:avLst/>
          </a:prstGeom>
          <a:noFill/>
        </p:spPr>
        <p:txBody>
          <a:bodyPr wrap="square" rtlCol="0">
            <a:spAutoFit/>
          </a:bodyPr>
          <a:lstStyle/>
          <a:p>
            <a:r>
              <a:rPr lang="pt-BR" sz="2800" b="1" dirty="0">
                <a:highlight>
                  <a:srgbClr val="FFFF00"/>
                </a:highlight>
              </a:rPr>
              <a:t>3. Citações de </a:t>
            </a:r>
            <a:r>
              <a:rPr lang="pt-BR" sz="2800" b="1" i="1" dirty="0">
                <a:highlight>
                  <a:srgbClr val="FFFF00"/>
                </a:highlight>
              </a:rPr>
              <a:t>Hiroike</a:t>
            </a:r>
            <a:r>
              <a:rPr lang="pt-BR" sz="2800" b="1" dirty="0">
                <a:highlight>
                  <a:srgbClr val="FFFF00"/>
                </a:highlight>
              </a:rPr>
              <a:t>, no livro </a:t>
            </a:r>
            <a:r>
              <a:rPr lang="pt-BR" sz="2800" b="1" i="1" dirty="0" err="1">
                <a:highlight>
                  <a:srgbClr val="FFFF00"/>
                </a:highlight>
              </a:rPr>
              <a:t>Goroku</a:t>
            </a:r>
            <a:endParaRPr lang="pt-BR" sz="2800" b="1" dirty="0">
              <a:highlight>
                <a:srgbClr val="FFFF00"/>
              </a:highlight>
            </a:endParaRPr>
          </a:p>
          <a:p>
            <a:pPr>
              <a:lnSpc>
                <a:spcPct val="115000"/>
              </a:lnSpc>
              <a:spcAft>
                <a:spcPts val="1000"/>
              </a:spcAft>
            </a:pPr>
            <a:endParaRPr lang="pt-BR" sz="1100" b="1"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pPr>
            <a:r>
              <a:rPr lang="pt-BR" sz="1800" b="1"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Pág. 35, Adversidades na vida:</a:t>
            </a:r>
            <a:r>
              <a:rPr lang="pt-BR" sz="1800"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  </a:t>
            </a:r>
          </a:p>
          <a:p>
            <a:pPr>
              <a:lnSpc>
                <a:spcPct val="115000"/>
              </a:lnSpc>
              <a:spcAft>
                <a:spcPts val="1000"/>
              </a:spcAft>
            </a:pPr>
            <a:r>
              <a:rPr lang="pt-BR" sz="1800" dirty="0">
                <a:effectLst/>
                <a:latin typeface="Verdana" panose="020B0604030504040204" pitchFamily="34" charset="0"/>
                <a:ea typeface="Verdana" panose="020B0604030504040204" pitchFamily="34" charset="0"/>
                <a:cs typeface="Times New Roman" panose="02020603050405020304" pitchFamily="18" charset="0"/>
              </a:rPr>
              <a:t>“– Mesmo diante de dificuldades que pareçam insuperáveis, de situações vexatórias ou de prejuízos, faça uma autorreflexão autêntica e, uma vez superada essa fase, seja uma pessoa de destaque dentre todas as demais. </a:t>
            </a:r>
          </a:p>
          <a:p>
            <a:pPr>
              <a:lnSpc>
                <a:spcPct val="115000"/>
              </a:lnSpc>
              <a:spcAft>
                <a:spcPts val="600"/>
              </a:spcAft>
            </a:pPr>
            <a:r>
              <a:rPr lang="pt-BR" sz="1800" dirty="0">
                <a:effectLst/>
                <a:latin typeface="Verdana" panose="020B0604030504040204" pitchFamily="34" charset="0"/>
                <a:ea typeface="Verdana" panose="020B0604030504040204" pitchFamily="34" charset="0"/>
                <a:cs typeface="Times New Roman" panose="02020603050405020304" pitchFamily="18" charset="0"/>
              </a:rPr>
              <a:t>Se não conseguir suportá-las (as dificuldades), e passar a manifestar raiva, mágoa e revolta, então, não conseguirá alcançar a excelência do seu caráter.” (Fonte: Diário, em 23-nov-1933, 2</a:t>
            </a:r>
            <a:r>
              <a:rPr lang="pt-BR" sz="1800" u="sng" baseline="30000" dirty="0">
                <a:effectLst/>
                <a:latin typeface="Verdana" panose="020B0604030504040204" pitchFamily="34" charset="0"/>
                <a:ea typeface="Verdana" panose="020B0604030504040204" pitchFamily="34" charset="0"/>
                <a:cs typeface="Times New Roman" panose="02020603050405020304" pitchFamily="18" charset="0"/>
              </a:rPr>
              <a:t>o</a:t>
            </a:r>
            <a:r>
              <a:rPr lang="pt-BR" sz="1800" dirty="0">
                <a:effectLst/>
                <a:latin typeface="Verdana" panose="020B0604030504040204" pitchFamily="34" charset="0"/>
                <a:ea typeface="Verdana" panose="020B0604030504040204" pitchFamily="34" charset="0"/>
                <a:cs typeface="Times New Roman" panose="02020603050405020304" pitchFamily="18" charset="0"/>
              </a:rPr>
              <a:t> Ensinamento no rio </a:t>
            </a:r>
            <a:r>
              <a:rPr lang="pt-BR" sz="1800" dirty="0" err="1">
                <a:effectLst/>
                <a:latin typeface="Verdana" panose="020B0604030504040204" pitchFamily="34" charset="0"/>
                <a:ea typeface="Verdana" panose="020B0604030504040204" pitchFamily="34" charset="0"/>
                <a:cs typeface="Times New Roman" panose="02020603050405020304" pitchFamily="18" charset="0"/>
              </a:rPr>
              <a:t>Isuzuka</a:t>
            </a:r>
            <a:r>
              <a:rPr lang="pt-BR" sz="1800" dirty="0">
                <a:effectLst/>
                <a:latin typeface="Verdana" panose="020B0604030504040204" pitchFamily="34" charset="0"/>
                <a:ea typeface="Verdana" panose="020B0604030504040204" pitchFamily="34" charset="0"/>
                <a:cs typeface="Times New Roman" panose="02020603050405020304" pitchFamily="18" charset="0"/>
              </a:rPr>
              <a:t> em </a:t>
            </a:r>
            <a:r>
              <a:rPr lang="pt-BR" sz="1800" dirty="0" err="1">
                <a:effectLst/>
                <a:latin typeface="Verdana" panose="020B0604030504040204" pitchFamily="34" charset="0"/>
                <a:ea typeface="Verdana" panose="020B0604030504040204" pitchFamily="34" charset="0"/>
                <a:cs typeface="Times New Roman" panose="02020603050405020304" pitchFamily="18" charset="0"/>
              </a:rPr>
              <a:t>Ise</a:t>
            </a:r>
            <a:r>
              <a:rPr lang="pt-BR" sz="1800" dirty="0">
                <a:effectLst/>
                <a:latin typeface="Verdana" panose="020B0604030504040204" pitchFamily="34" charset="0"/>
                <a:ea typeface="Verdana" panose="020B0604030504040204" pitchFamily="34" charset="0"/>
                <a:cs typeface="Times New Roman" panose="02020603050405020304" pitchFamily="18" charset="0"/>
              </a:rPr>
              <a:t>).</a:t>
            </a:r>
          </a:p>
          <a:p>
            <a:pPr marL="252095">
              <a:lnSpc>
                <a:spcPct val="115000"/>
              </a:lnSpc>
              <a:spcAft>
                <a:spcPts val="1200"/>
              </a:spcAft>
            </a:pPr>
            <a:r>
              <a:rPr lang="pt-BR" sz="1800" dirty="0">
                <a:effectLst/>
                <a:latin typeface="Verdana" panose="020B0604030504040204" pitchFamily="34" charset="0"/>
                <a:ea typeface="Verdana" panose="020B0604030504040204" pitchFamily="34" charset="0"/>
                <a:cs typeface="Times New Roman" panose="02020603050405020304" pitchFamily="18" charset="0"/>
              </a:rPr>
              <a:t>Obs.: Nessa pág. 35 há diversas outras citações referentes ao tema “Adversidades na vida”.</a:t>
            </a:r>
          </a:p>
          <a:p>
            <a:pPr marL="252095">
              <a:lnSpc>
                <a:spcPct val="115000"/>
              </a:lnSpc>
              <a:spcAft>
                <a:spcPts val="1200"/>
              </a:spcAft>
            </a:pPr>
            <a:endParaRPr lang="pt-BR" sz="4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pPr>
            <a:r>
              <a:rPr lang="pt-BR" sz="1800" b="1"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Pág. 203, Métodos para o melhoramento do destino na vida:</a:t>
            </a:r>
            <a:r>
              <a:rPr lang="pt-BR" sz="1800"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 </a:t>
            </a:r>
          </a:p>
          <a:p>
            <a:pPr>
              <a:lnSpc>
                <a:spcPct val="115000"/>
              </a:lnSpc>
              <a:spcAft>
                <a:spcPts val="1000"/>
              </a:spcAft>
            </a:pPr>
            <a:r>
              <a:rPr lang="pt-BR" sz="1800" dirty="0">
                <a:effectLst/>
                <a:latin typeface="Verdana" panose="020B0604030504040204" pitchFamily="34" charset="0"/>
                <a:ea typeface="Verdana" panose="020B0604030504040204" pitchFamily="34" charset="0"/>
                <a:cs typeface="Times New Roman" panose="02020603050405020304" pitchFamily="18" charset="0"/>
              </a:rPr>
              <a:t>“– </a:t>
            </a:r>
            <a:r>
              <a:rPr lang="pt-BR" dirty="0">
                <a:latin typeface="Verdana" panose="020B0604030504040204" pitchFamily="34" charset="0"/>
                <a:ea typeface="Verdana" panose="020B0604030504040204" pitchFamily="34" charset="0"/>
                <a:cs typeface="Times New Roman" panose="02020603050405020304" pitchFamily="18" charset="0"/>
              </a:rPr>
              <a:t>Aconteça o que acontecer, fique sempre conectado ao ensinamento e ao Ortolino Espiritual</a:t>
            </a:r>
            <a:r>
              <a:rPr lang="pt-BR" baseline="30000" dirty="0">
                <a:latin typeface="Verdana" panose="020B0604030504040204" pitchFamily="34" charset="0"/>
                <a:ea typeface="Verdana" panose="020B0604030504040204" pitchFamily="34" charset="0"/>
                <a:cs typeface="Times New Roman" panose="02020603050405020304" pitchFamily="18" charset="0"/>
              </a:rPr>
              <a:t>(*)</a:t>
            </a:r>
            <a:r>
              <a:rPr lang="pt-BR" dirty="0">
                <a:latin typeface="Verdana" panose="020B0604030504040204" pitchFamily="34" charset="0"/>
                <a:ea typeface="Verdana" panose="020B0604030504040204" pitchFamily="34" charset="0"/>
                <a:cs typeface="Times New Roman" panose="02020603050405020304" pitchFamily="18" charset="0"/>
              </a:rPr>
              <a:t>. Com isso, mesmo que encontre obstáculos pelo caminho, as portas do seu destino se abrirão, sem falta, e conquistará a felicidade.” (Sra. </a:t>
            </a:r>
            <a:r>
              <a:rPr lang="pt-BR" dirty="0" err="1">
                <a:latin typeface="Verdana" panose="020B0604030504040204" pitchFamily="34" charset="0"/>
                <a:ea typeface="Verdana" panose="020B0604030504040204" pitchFamily="34" charset="0"/>
                <a:cs typeface="Times New Roman" panose="02020603050405020304" pitchFamily="18" charset="0"/>
              </a:rPr>
              <a:t>Masako</a:t>
            </a:r>
            <a:r>
              <a:rPr lang="pt-BR" dirty="0">
                <a:latin typeface="Verdana" panose="020B0604030504040204" pitchFamily="34" charset="0"/>
                <a:ea typeface="Verdana" panose="020B0604030504040204" pitchFamily="34" charset="0"/>
                <a:cs typeface="Times New Roman" panose="02020603050405020304" pitchFamily="18" charset="0"/>
              </a:rPr>
              <a:t> </a:t>
            </a:r>
            <a:r>
              <a:rPr lang="pt-BR" dirty="0" err="1">
                <a:latin typeface="Verdana" panose="020B0604030504040204" pitchFamily="34" charset="0"/>
                <a:ea typeface="Verdana" panose="020B0604030504040204" pitchFamily="34" charset="0"/>
                <a:cs typeface="Times New Roman" panose="02020603050405020304" pitchFamily="18" charset="0"/>
              </a:rPr>
              <a:t>Matsuura</a:t>
            </a:r>
            <a:r>
              <a:rPr lang="pt-BR" dirty="0">
                <a:latin typeface="Verdana" panose="020B0604030504040204" pitchFamily="34" charset="0"/>
                <a:ea typeface="Verdana" panose="020B0604030504040204" pitchFamily="34" charset="0"/>
                <a:cs typeface="Times New Roman" panose="02020603050405020304" pitchFamily="18" charset="0"/>
              </a:rPr>
              <a:t>, Revista Reirou no 16, pág. 88).</a:t>
            </a:r>
          </a:p>
          <a:p>
            <a:pPr>
              <a:lnSpc>
                <a:spcPct val="115000"/>
              </a:lnSpc>
              <a:spcAft>
                <a:spcPts val="1000"/>
              </a:spcAft>
            </a:pPr>
            <a:r>
              <a:rPr lang="pt-BR" baseline="30000" dirty="0">
                <a:latin typeface="Verdana" panose="020B0604030504040204" pitchFamily="34" charset="0"/>
                <a:ea typeface="Verdana" panose="020B0604030504040204" pitchFamily="34" charset="0"/>
                <a:cs typeface="Times New Roman" panose="02020603050405020304" pitchFamily="18" charset="0"/>
              </a:rPr>
              <a:t>(*)</a:t>
            </a:r>
            <a:r>
              <a:rPr lang="pt-BR" dirty="0">
                <a:latin typeface="Verdana" panose="020B0604030504040204" pitchFamily="34" charset="0"/>
                <a:ea typeface="Verdana" panose="020B0604030504040204" pitchFamily="34" charset="0"/>
                <a:cs typeface="Times New Roman" panose="02020603050405020304" pitchFamily="18" charset="0"/>
              </a:rPr>
              <a:t> = Conjunto sucessório de benfeitores da nossa vida espiritual.</a:t>
            </a:r>
            <a:endParaRPr lang="pt-BR" dirty="0"/>
          </a:p>
        </p:txBody>
      </p:sp>
    </p:spTree>
    <p:extLst>
      <p:ext uri="{BB962C8B-B14F-4D97-AF65-F5344CB8AC3E}">
        <p14:creationId xmlns:p14="http://schemas.microsoft.com/office/powerpoint/2010/main" val="73368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D791EF65-EE3F-46EA-9EAC-CAB373494B42}"/>
              </a:ext>
            </a:extLst>
          </p:cNvPr>
          <p:cNvSpPr txBox="1"/>
          <p:nvPr/>
        </p:nvSpPr>
        <p:spPr>
          <a:xfrm>
            <a:off x="168965" y="228600"/>
            <a:ext cx="8806070" cy="6437403"/>
          </a:xfrm>
          <a:prstGeom prst="rect">
            <a:avLst/>
          </a:prstGeom>
          <a:noFill/>
        </p:spPr>
        <p:txBody>
          <a:bodyPr wrap="square" rtlCol="0">
            <a:spAutoFit/>
          </a:bodyPr>
          <a:lstStyle/>
          <a:p>
            <a:pPr algn="just">
              <a:lnSpc>
                <a:spcPct val="115000"/>
              </a:lnSpc>
              <a:spcAft>
                <a:spcPts val="1000"/>
              </a:spcAft>
            </a:pPr>
            <a:r>
              <a:rPr lang="pt-BR" sz="2800" b="1" dirty="0">
                <a:highlight>
                  <a:srgbClr val="FFFF00"/>
                </a:highlight>
              </a:rPr>
              <a:t>4. 366 dias com as palavras da Nova Moral</a:t>
            </a:r>
          </a:p>
          <a:p>
            <a:pPr>
              <a:lnSpc>
                <a:spcPct val="115000"/>
              </a:lnSpc>
              <a:spcAft>
                <a:spcPts val="1000"/>
              </a:spcAft>
            </a:pPr>
            <a:r>
              <a:rPr lang="pt-BR" sz="2000" b="1"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Pág. 151, Fracassos e frustrações dos grandes homens</a:t>
            </a:r>
            <a:endParaRPr lang="pt-BR" sz="2000"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200"/>
              </a:spcAft>
            </a:pPr>
            <a:r>
              <a:rPr lang="pt-BR" sz="2000" dirty="0">
                <a:effectLst/>
                <a:latin typeface="Verdana" panose="020B0604030504040204" pitchFamily="34" charset="0"/>
                <a:ea typeface="Verdana" panose="020B0604030504040204" pitchFamily="34" charset="0"/>
                <a:cs typeface="Times New Roman" panose="02020603050405020304" pitchFamily="18" charset="0"/>
              </a:rPr>
              <a:t>Todas as pessoas experimentam algum tipo de "fracasso". Não há pessoas que nunca falham. Sabemos muito bem disso, mas quando realmente falhamos, ficamos deprimidos e a recuperação nem sempre é simples. Mas, perder o espírito de luta, de enfrentar o desafio, por causa do medo de falhar novamente, é realmente uma pena.</a:t>
            </a:r>
          </a:p>
          <a:p>
            <a:pPr>
              <a:lnSpc>
                <a:spcPct val="115000"/>
              </a:lnSpc>
              <a:spcAft>
                <a:spcPts val="1200"/>
              </a:spcAft>
            </a:pPr>
            <a:r>
              <a:rPr lang="pt-BR" sz="2000" dirty="0">
                <a:effectLst/>
                <a:latin typeface="Verdana" panose="020B0604030504040204" pitchFamily="34" charset="0"/>
                <a:ea typeface="Verdana" panose="020B0604030504040204" pitchFamily="34" charset="0"/>
                <a:cs typeface="Times New Roman" panose="02020603050405020304" pitchFamily="18" charset="0"/>
              </a:rPr>
              <a:t>Antes de conquistar a invenção da lâmpada, o americano Thomas Edison (1847-1931</a:t>
            </a:r>
            <a:r>
              <a:rPr lang="pt-BR" sz="2000" dirty="0" smtClean="0">
                <a:effectLst/>
                <a:latin typeface="Verdana" panose="020B0604030504040204" pitchFamily="34" charset="0"/>
                <a:ea typeface="Verdana" panose="020B0604030504040204" pitchFamily="34" charset="0"/>
                <a:cs typeface="Times New Roman" panose="02020603050405020304" pitchFamily="18" charset="0"/>
              </a:rPr>
              <a:t>)</a:t>
            </a:r>
            <a:r>
              <a:rPr lang="pt-BR" sz="2000" b="1" baseline="30000" dirty="0" smtClean="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a:t>
            </a:r>
            <a:r>
              <a:rPr lang="pt-BR" sz="2000" dirty="0" smtClean="0">
                <a:effectLst/>
                <a:latin typeface="Verdana" panose="020B0604030504040204" pitchFamily="34" charset="0"/>
                <a:ea typeface="Verdana" panose="020B0604030504040204" pitchFamily="34" charset="0"/>
                <a:cs typeface="Times New Roman" panose="02020603050405020304" pitchFamily="18" charset="0"/>
              </a:rPr>
              <a:t> </a:t>
            </a:r>
            <a:r>
              <a:rPr lang="pt-BR" sz="2000" dirty="0">
                <a:effectLst/>
                <a:latin typeface="Verdana" panose="020B0604030504040204" pitchFamily="34" charset="0"/>
                <a:ea typeface="Verdana" panose="020B0604030504040204" pitchFamily="34" charset="0"/>
                <a:cs typeface="Times New Roman" panose="02020603050405020304" pitchFamily="18" charset="0"/>
              </a:rPr>
              <a:t>também passou por inúmeras experiências repetidamente fracassadas. No entanto, disse ele mais tarde: "Nunca fiquei desapontado ou com vontade de desistir."</a:t>
            </a:r>
          </a:p>
          <a:p>
            <a:pPr>
              <a:lnSpc>
                <a:spcPct val="115000"/>
              </a:lnSpc>
              <a:spcAft>
                <a:spcPts val="1200"/>
              </a:spcAft>
            </a:pPr>
            <a:r>
              <a:rPr lang="pt-BR" sz="2000" dirty="0">
                <a:effectLst/>
                <a:latin typeface="Verdana" panose="020B0604030504040204" pitchFamily="34" charset="0"/>
                <a:ea typeface="Verdana" panose="020B0604030504040204" pitchFamily="34" charset="0"/>
                <a:cs typeface="Times New Roman" panose="02020603050405020304" pitchFamily="18" charset="0"/>
              </a:rPr>
              <a:t>Outros grandes homens também vivenciaram muitos fracassos e frustrações enfrentando situações que nem sempre foram “um mar de rosas”. Mesmo assim, eles nunca desistiram, transformando os fracassos e frustrações numa alavanca para conquistar o sucesso.</a:t>
            </a:r>
            <a:endParaRPr lang="pt-BR" sz="2800" b="1" dirty="0">
              <a:highlight>
                <a:srgbClr val="FFFF00"/>
              </a:highlight>
            </a:endParaRPr>
          </a:p>
        </p:txBody>
      </p:sp>
    </p:spTree>
    <p:extLst>
      <p:ext uri="{BB962C8B-B14F-4D97-AF65-F5344CB8AC3E}">
        <p14:creationId xmlns:p14="http://schemas.microsoft.com/office/powerpoint/2010/main" val="398476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96389" y="862149"/>
            <a:ext cx="8151222" cy="5437771"/>
          </a:xfrm>
          <a:prstGeom prst="rect">
            <a:avLst/>
          </a:prstGeom>
          <a:noFill/>
        </p:spPr>
        <p:txBody>
          <a:bodyPr wrap="square" rtlCol="0">
            <a:spAutoFit/>
          </a:bodyPr>
          <a:lstStyle/>
          <a:p>
            <a:pPr>
              <a:lnSpc>
                <a:spcPct val="150000"/>
              </a:lnSpc>
            </a:pPr>
            <a:r>
              <a:rPr lang="pt-BR" b="1" baseline="30000" dirty="0">
                <a:solidFill>
                  <a:srgbClr val="FF0000"/>
                </a:solidFill>
                <a:latin typeface="Verdana" pitchFamily="34" charset="0"/>
                <a:ea typeface="Verdana" pitchFamily="34" charset="0"/>
                <a:cs typeface="Verdana" pitchFamily="34" charset="0"/>
              </a:rPr>
              <a:t>(*) </a:t>
            </a:r>
            <a:r>
              <a:rPr lang="pt-BR" dirty="0">
                <a:latin typeface="Verdana" pitchFamily="34" charset="0"/>
                <a:ea typeface="Verdana" pitchFamily="34" charset="0"/>
                <a:cs typeface="Verdana" pitchFamily="34" charset="0"/>
              </a:rPr>
              <a:t>Sobre a invenção da lâmpada incandescente,  Thomas Edison fez </a:t>
            </a:r>
            <a:r>
              <a:rPr lang="pt-BR" dirty="0" smtClean="0">
                <a:latin typeface="Verdana" pitchFamily="34" charset="0"/>
                <a:ea typeface="Verdana" pitchFamily="34" charset="0"/>
                <a:cs typeface="Verdana" pitchFamily="34" charset="0"/>
              </a:rPr>
              <a:t>~700 </a:t>
            </a:r>
            <a:r>
              <a:rPr lang="pt-BR" dirty="0">
                <a:latin typeface="Verdana" pitchFamily="34" charset="0"/>
                <a:ea typeface="Verdana" pitchFamily="34" charset="0"/>
                <a:cs typeface="Verdana" pitchFamily="34" charset="0"/>
              </a:rPr>
              <a:t>experimentos </a:t>
            </a:r>
            <a:r>
              <a:rPr lang="pt-BR" dirty="0" smtClean="0">
                <a:latin typeface="Verdana" pitchFamily="34" charset="0"/>
                <a:ea typeface="Verdana" pitchFamily="34" charset="0"/>
                <a:cs typeface="Verdana" pitchFamily="34" charset="0"/>
              </a:rPr>
              <a:t>infrutíferos, </a:t>
            </a:r>
            <a:r>
              <a:rPr lang="pt-BR" dirty="0">
                <a:latin typeface="Verdana" pitchFamily="34" charset="0"/>
                <a:ea typeface="Verdana" pitchFamily="34" charset="0"/>
                <a:cs typeface="Verdana" pitchFamily="34" charset="0"/>
              </a:rPr>
              <a:t>durante longos anos.  Um dia, um dos seus auxiliares, desanimado com tantos fracassos, sugeriu a Edison que desistisse de futuras tentativas, porque, depois de 700 tentativas, não havia avançado um só passo. Ao que ele respondeu: “– </a:t>
            </a:r>
            <a:r>
              <a:rPr lang="pt-BR" i="1" dirty="0">
                <a:latin typeface="Verdana" pitchFamily="34" charset="0"/>
                <a:ea typeface="Verdana" pitchFamily="34" charset="0"/>
                <a:cs typeface="Verdana" pitchFamily="34" charset="0"/>
              </a:rPr>
              <a:t>O quê? Não avançamos um só passo? Avançamos 700 passos rumo ao êxito final! </a:t>
            </a:r>
            <a:r>
              <a:rPr lang="pt-BR" i="1" dirty="0" smtClean="0">
                <a:latin typeface="Verdana" pitchFamily="34" charset="0"/>
                <a:ea typeface="Verdana" pitchFamily="34" charset="0"/>
                <a:cs typeface="Verdana" pitchFamily="34" charset="0"/>
              </a:rPr>
              <a:t>Descobrimos </a:t>
            </a:r>
            <a:r>
              <a:rPr lang="pt-BR" i="1" dirty="0">
                <a:latin typeface="Verdana" pitchFamily="34" charset="0"/>
                <a:ea typeface="Verdana" pitchFamily="34" charset="0"/>
                <a:cs typeface="Verdana" pitchFamily="34" charset="0"/>
              </a:rPr>
              <a:t>700 coisas que não </a:t>
            </a:r>
            <a:r>
              <a:rPr lang="pt-BR" i="1" dirty="0" smtClean="0">
                <a:latin typeface="Verdana" pitchFamily="34" charset="0"/>
                <a:ea typeface="Verdana" pitchFamily="34" charset="0"/>
                <a:cs typeface="Verdana" pitchFamily="34" charset="0"/>
              </a:rPr>
              <a:t>funcionam! </a:t>
            </a:r>
            <a:r>
              <a:rPr lang="pt-BR" i="1" dirty="0">
                <a:latin typeface="Verdana" pitchFamily="34" charset="0"/>
                <a:ea typeface="Verdana" pitchFamily="34" charset="0"/>
                <a:cs typeface="Verdana" pitchFamily="34" charset="0"/>
              </a:rPr>
              <a:t>Estamos para além de 700 ilusões que mantínhamos anos atrás e que hoje não nos iludem mais. E a isso você chama perda de tempo?</a:t>
            </a:r>
            <a:r>
              <a:rPr lang="pt-BR" dirty="0">
                <a:latin typeface="Verdana" pitchFamily="34" charset="0"/>
                <a:ea typeface="Verdana" pitchFamily="34" charset="0"/>
                <a:cs typeface="Verdana" pitchFamily="34" charset="0"/>
              </a:rPr>
              <a:t>”. Esse homem estava habituado a pensar positivamente. Este é segredo dos seus estupendos triunfos. Por isso, finalmente, em 1879, aos 32 anos, Edison concluiu a invenção da lâmpada elétrica, depois de realizar 1.200 tentativas</a:t>
            </a:r>
            <a:r>
              <a:rPr lang="pt-BR" dirty="0" smtClean="0">
                <a:latin typeface="Verdana" pitchFamily="34" charset="0"/>
                <a:ea typeface="Verdana" pitchFamily="34" charset="0"/>
                <a:cs typeface="Verdana" pitchFamily="34" charset="0"/>
              </a:rPr>
              <a:t>.</a:t>
            </a:r>
            <a:endParaRPr lang="pt-BR"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4321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DCEDFEAD-A6E2-4B93-9691-2D3474BBAD0E}"/>
              </a:ext>
            </a:extLst>
          </p:cNvPr>
          <p:cNvSpPr txBox="1"/>
          <p:nvPr/>
        </p:nvSpPr>
        <p:spPr>
          <a:xfrm>
            <a:off x="218661" y="318052"/>
            <a:ext cx="8686799" cy="6181757"/>
          </a:xfrm>
          <a:prstGeom prst="rect">
            <a:avLst/>
          </a:prstGeom>
          <a:noFill/>
        </p:spPr>
        <p:txBody>
          <a:bodyPr wrap="square" rtlCol="0">
            <a:spAutoFit/>
          </a:bodyPr>
          <a:lstStyle/>
          <a:p>
            <a:pPr>
              <a:lnSpc>
                <a:spcPct val="115000"/>
              </a:lnSpc>
              <a:spcAft>
                <a:spcPts val="600"/>
              </a:spcAft>
            </a:pPr>
            <a:r>
              <a:rPr lang="pt-BR" sz="2000" b="1"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Pág.189, Fracasso maravilhoso</a:t>
            </a:r>
          </a:p>
          <a:p>
            <a:pPr>
              <a:lnSpc>
                <a:spcPct val="115000"/>
              </a:lnSpc>
              <a:spcAft>
                <a:spcPts val="600"/>
              </a:spcAft>
            </a:pPr>
            <a:endParaRPr lang="pt-BR" sz="20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200"/>
              </a:spcAft>
            </a:pPr>
            <a:r>
              <a:rPr lang="pt-BR" sz="2000" dirty="0">
                <a:effectLst/>
                <a:latin typeface="Verdana" panose="020B0604030504040204" pitchFamily="34" charset="0"/>
                <a:ea typeface="Verdana" panose="020B0604030504040204" pitchFamily="34" charset="0"/>
                <a:cs typeface="Times New Roman" panose="02020603050405020304" pitchFamily="18" charset="0"/>
              </a:rPr>
              <a:t>Quando uma criança fracassa em alguma coisa, rapidamente os pais tentam corrigir a situação, ou repreendendo-a ou dando-lhe uma “mãozinha”, sem procurar entender totalmente a situação ou desconsiderando os sentimentos da criança.</a:t>
            </a:r>
          </a:p>
          <a:p>
            <a:pPr>
              <a:lnSpc>
                <a:spcPct val="115000"/>
              </a:lnSpc>
              <a:spcAft>
                <a:spcPts val="1200"/>
              </a:spcAft>
            </a:pPr>
            <a:r>
              <a:rPr lang="pt-BR" sz="2000" dirty="0">
                <a:effectLst/>
                <a:latin typeface="Verdana" panose="020B0604030504040204" pitchFamily="34" charset="0"/>
                <a:ea typeface="Verdana" panose="020B0604030504040204" pitchFamily="34" charset="0"/>
                <a:cs typeface="Times New Roman" panose="02020603050405020304" pitchFamily="18" charset="0"/>
              </a:rPr>
              <a:t>Quando a criança está tentando algo e procura superar um desafio, o eventual fracasso é, na verdade, um "</a:t>
            </a:r>
            <a:r>
              <a:rPr lang="pt-BR" sz="2000" b="1" dirty="0">
                <a:effectLst/>
                <a:latin typeface="Verdana" panose="020B0604030504040204" pitchFamily="34" charset="0"/>
                <a:ea typeface="Verdana" panose="020B0604030504040204" pitchFamily="34" charset="0"/>
                <a:cs typeface="Times New Roman" panose="02020603050405020304" pitchFamily="18" charset="0"/>
              </a:rPr>
              <a:t>fracasso maravilhoso</a:t>
            </a:r>
            <a:r>
              <a:rPr lang="pt-BR" sz="2000" dirty="0">
                <a:effectLst/>
                <a:latin typeface="Verdana" panose="020B0604030504040204" pitchFamily="34" charset="0"/>
                <a:ea typeface="Verdana" panose="020B0604030504040204" pitchFamily="34" charset="0"/>
                <a:cs typeface="Times New Roman" panose="02020603050405020304" pitchFamily="18" charset="0"/>
              </a:rPr>
              <a:t> ". É por isso que as palavras positivas, nesse caso, tornam-se importantes. No meio desse fracasso, pode haver uma pitada de crescimento. Os pais não podem deixar escapar esse detalhe e precisam desenvolver um olhar clínico aos seus filhos.</a:t>
            </a:r>
          </a:p>
          <a:p>
            <a:pPr>
              <a:lnSpc>
                <a:spcPct val="115000"/>
              </a:lnSpc>
              <a:spcAft>
                <a:spcPts val="1200"/>
              </a:spcAft>
            </a:pPr>
            <a:r>
              <a:rPr lang="pt-BR" sz="2000" dirty="0">
                <a:effectLst/>
                <a:latin typeface="Verdana" panose="020B0604030504040204" pitchFamily="34" charset="0"/>
                <a:ea typeface="Verdana" panose="020B0604030504040204" pitchFamily="34" charset="0"/>
                <a:cs typeface="Times New Roman" panose="02020603050405020304" pitchFamily="18" charset="0"/>
              </a:rPr>
              <a:t>As crianças ficam motivadas com a empatia e o reconhecimento à dedicação e esforço a esses pequenos detalhes. Só então essa "experiência de fracasso" ganhará vida promovendo o crescimento.</a:t>
            </a:r>
            <a:endParaRPr lang="pt-BR"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03257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702A021D-C09D-4339-896B-E29B7A4BA1D7}"/>
              </a:ext>
            </a:extLst>
          </p:cNvPr>
          <p:cNvSpPr txBox="1"/>
          <p:nvPr/>
        </p:nvSpPr>
        <p:spPr>
          <a:xfrm>
            <a:off x="89452" y="129209"/>
            <a:ext cx="8945218" cy="6445419"/>
          </a:xfrm>
          <a:prstGeom prst="rect">
            <a:avLst/>
          </a:prstGeom>
          <a:noFill/>
        </p:spPr>
        <p:txBody>
          <a:bodyPr wrap="square" rtlCol="0">
            <a:spAutoFit/>
          </a:bodyPr>
          <a:lstStyle/>
          <a:p>
            <a:pPr>
              <a:lnSpc>
                <a:spcPct val="115000"/>
              </a:lnSpc>
              <a:spcAft>
                <a:spcPts val="1000"/>
              </a:spcAft>
            </a:pPr>
            <a:r>
              <a:rPr lang="pt-BR" sz="2800" b="1" dirty="0">
                <a:highlight>
                  <a:srgbClr val="FFFF00"/>
                </a:highlight>
                <a:latin typeface="Verdana" panose="020B0604030504040204" pitchFamily="34" charset="0"/>
                <a:ea typeface="Verdana" panose="020B0604030504040204" pitchFamily="34" charset="0"/>
              </a:rPr>
              <a:t>5. Antropologia do </a:t>
            </a:r>
            <a:r>
              <a:rPr lang="pt-BR" sz="2800" b="1" dirty="0" err="1">
                <a:highlight>
                  <a:srgbClr val="FFFF00"/>
                </a:highlight>
                <a:latin typeface="Verdana" panose="020B0604030504040204" pitchFamily="34" charset="0"/>
                <a:ea typeface="Verdana" panose="020B0604030504040204" pitchFamily="34" charset="0"/>
              </a:rPr>
              <a:t>Sampouyoshi</a:t>
            </a:r>
            <a:endParaRPr lang="pt-BR" sz="2800" b="1" dirty="0">
              <a:highlight>
                <a:srgbClr val="FFFF00"/>
              </a:highlight>
              <a:latin typeface="Verdana" panose="020B0604030504040204" pitchFamily="34" charset="0"/>
              <a:ea typeface="Verdana" panose="020B0604030504040204" pitchFamily="34" charset="0"/>
            </a:endParaRPr>
          </a:p>
          <a:p>
            <a:pPr>
              <a:lnSpc>
                <a:spcPct val="115000"/>
              </a:lnSpc>
              <a:spcAft>
                <a:spcPts val="1200"/>
              </a:spcAft>
            </a:pPr>
            <a:r>
              <a:rPr lang="pt-BR" sz="20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Pág. 88: Provação celestial</a:t>
            </a:r>
            <a:endParaRPr lang="pt-BR" sz="2000" dirty="0">
              <a:effectLst/>
              <a:highlight>
                <a:srgbClr val="FFFF00"/>
              </a:highlight>
              <a:latin typeface="Calibri" panose="020F0502020204030204" pitchFamily="34" charset="0"/>
              <a:ea typeface="MS Mincho" panose="02020609040205080304" pitchFamily="49" charset="-128"/>
              <a:cs typeface="Times New Roman" panose="02020603050405020304" pitchFamily="18" charset="0"/>
            </a:endParaRPr>
          </a:p>
          <a:p>
            <a:pPr algn="just">
              <a:spcAft>
                <a:spcPts val="1200"/>
              </a:spcAft>
            </a:pPr>
            <a:r>
              <a:rPr lang="pt-BR" dirty="0">
                <a:effectLst/>
                <a:latin typeface="Verdana" panose="020B0604030504040204" pitchFamily="34" charset="0"/>
                <a:ea typeface="MS Mincho" panose="02020609040205080304" pitchFamily="49" charset="-128"/>
                <a:cs typeface="Times New Roman" panose="02020603050405020304" pitchFamily="18" charset="0"/>
              </a:rPr>
              <a:t>Dificuldades, dos mais variados tipos, são inerentes à vida. Diz-se que, enquanto estivermos vivos, preocupações e desorientações serão constantes. Estamos sempre diante de algum tipo de dificuldade, grande ou pequena, como por exemplo: desarmonia familiar; atrito com outras pessoas ou com a sociedade; problemas no ambiente de trabalho etc. </a:t>
            </a:r>
            <a:endParaRPr lang="pt-BR" dirty="0">
              <a:effectLst/>
              <a:latin typeface="Calibri" panose="020F0502020204030204" pitchFamily="34" charset="0"/>
              <a:ea typeface="MS Mincho" panose="02020609040205080304" pitchFamily="49" charset="-128"/>
              <a:cs typeface="Times New Roman" panose="02020603050405020304" pitchFamily="18" charset="0"/>
            </a:endParaRPr>
          </a:p>
          <a:p>
            <a:pPr algn="just">
              <a:spcAft>
                <a:spcPts val="1200"/>
              </a:spcAft>
            </a:pPr>
            <a:r>
              <a:rPr lang="pt-BR" dirty="0">
                <a:effectLst/>
                <a:latin typeface="Verdana" panose="020B0604030504040204" pitchFamily="34" charset="0"/>
                <a:ea typeface="MS Mincho" panose="02020609040205080304" pitchFamily="49" charset="-128"/>
                <a:cs typeface="Times New Roman" panose="02020603050405020304" pitchFamily="18" charset="0"/>
              </a:rPr>
              <a:t>Além disso, conforme a mudança de faixas etárias, a natureza das preocupações também sofre mudanças. </a:t>
            </a:r>
            <a:endParaRPr lang="pt-BR" dirty="0">
              <a:effectLst/>
              <a:latin typeface="Calibri" panose="020F0502020204030204" pitchFamily="34" charset="0"/>
              <a:ea typeface="MS Mincho" panose="02020609040205080304" pitchFamily="49" charset="-128"/>
              <a:cs typeface="Times New Roman" panose="02020603050405020304" pitchFamily="18" charset="0"/>
            </a:endParaRPr>
          </a:p>
          <a:p>
            <a:pPr algn="just">
              <a:spcAft>
                <a:spcPts val="1200"/>
              </a:spcAft>
            </a:pPr>
            <a:r>
              <a:rPr lang="pt-BR" dirty="0">
                <a:effectLst/>
                <a:latin typeface="Verdana" panose="020B0604030504040204" pitchFamily="34" charset="0"/>
                <a:ea typeface="MS Mincho" panose="02020609040205080304" pitchFamily="49" charset="-128"/>
                <a:cs typeface="Times New Roman" panose="02020603050405020304" pitchFamily="18" charset="0"/>
              </a:rPr>
              <a:t>Na juventude</a:t>
            </a:r>
            <a:r>
              <a:rPr lang="pt-BR" baseline="30000" dirty="0">
                <a:effectLst/>
                <a:latin typeface="Verdana" panose="020B0604030504040204" pitchFamily="34" charset="0"/>
                <a:ea typeface="MS Mincho" panose="02020609040205080304" pitchFamily="49" charset="-128"/>
                <a:cs typeface="Times New Roman" panose="02020603050405020304" pitchFamily="18" charset="0"/>
              </a:rPr>
              <a:t>(*)</a:t>
            </a:r>
            <a:r>
              <a:rPr lang="pt-BR" dirty="0">
                <a:effectLst/>
                <a:latin typeface="Verdana" panose="020B0604030504040204" pitchFamily="34" charset="0"/>
                <a:ea typeface="MS Mincho" panose="02020609040205080304" pitchFamily="49" charset="-128"/>
                <a:cs typeface="Times New Roman" panose="02020603050405020304" pitchFamily="18" charset="0"/>
              </a:rPr>
              <a:t> há o sofrimento devido à lacuna (</a:t>
            </a:r>
            <a:r>
              <a:rPr lang="pt-BR" i="1" dirty="0">
                <a:effectLst/>
                <a:latin typeface="Verdana" panose="020B0604030504040204" pitchFamily="34" charset="0"/>
                <a:ea typeface="MS Mincho" panose="02020609040205080304" pitchFamily="49" charset="-128"/>
                <a:cs typeface="Times New Roman" panose="02020603050405020304" pitchFamily="18" charset="0"/>
              </a:rPr>
              <a:t>gap</a:t>
            </a:r>
            <a:r>
              <a:rPr lang="pt-BR" dirty="0">
                <a:effectLst/>
                <a:latin typeface="Verdana" panose="020B0604030504040204" pitchFamily="34" charset="0"/>
                <a:ea typeface="MS Mincho" panose="02020609040205080304" pitchFamily="49" charset="-128"/>
                <a:cs typeface="Times New Roman" panose="02020603050405020304" pitchFamily="18" charset="0"/>
              </a:rPr>
              <a:t>) entre o ideal e a realidade. Na idade adulta</a:t>
            </a:r>
            <a:r>
              <a:rPr lang="pt-BR" baseline="30000" dirty="0">
                <a:effectLst/>
                <a:latin typeface="Verdana" panose="020B0604030504040204" pitchFamily="34" charset="0"/>
                <a:ea typeface="MS Mincho" panose="02020609040205080304" pitchFamily="49" charset="-128"/>
                <a:cs typeface="Times New Roman" panose="02020603050405020304" pitchFamily="18" charset="0"/>
              </a:rPr>
              <a:t>(**)</a:t>
            </a:r>
            <a:r>
              <a:rPr lang="pt-BR" dirty="0">
                <a:effectLst/>
                <a:latin typeface="Verdana" panose="020B0604030504040204" pitchFamily="34" charset="0"/>
                <a:ea typeface="MS Mincho" panose="02020609040205080304" pitchFamily="49" charset="-128"/>
                <a:cs typeface="Times New Roman" panose="02020603050405020304" pitchFamily="18" charset="0"/>
              </a:rPr>
              <a:t> há a pressão do peso da responsabilidade social. E, na idade mais avançada, surgem preocupações decorrentes de limitações das capacidades físicas e habilidades.</a:t>
            </a:r>
            <a:endParaRPr lang="pt-BR" dirty="0">
              <a:effectLst/>
              <a:latin typeface="Calibri" panose="020F0502020204030204" pitchFamily="34" charset="0"/>
              <a:ea typeface="MS Mincho" panose="02020609040205080304" pitchFamily="49" charset="-128"/>
              <a:cs typeface="Times New Roman" panose="02020603050405020304" pitchFamily="18" charset="0"/>
            </a:endParaRPr>
          </a:p>
          <a:p>
            <a:pPr algn="just">
              <a:spcAft>
                <a:spcPts val="2400"/>
              </a:spcAft>
            </a:pPr>
            <a:r>
              <a:rPr lang="pt-BR" dirty="0">
                <a:effectLst/>
                <a:latin typeface="Verdana" panose="020B0604030504040204" pitchFamily="34" charset="0"/>
                <a:ea typeface="MS Mincho" panose="02020609040205080304" pitchFamily="49" charset="-128"/>
                <a:cs typeface="Times New Roman" panose="02020603050405020304" pitchFamily="18" charset="0"/>
              </a:rPr>
              <a:t>Diante dessas situações tendemos a ficar pessimistas, viver reclamando ou cair em desespero. Há também pessoas que fogem dos seus erros e defeitos, se esquivam das culpas, e atacam os outros tentando culpá-los, ou transferem a culpa na sociedade. </a:t>
            </a:r>
          </a:p>
          <a:p>
            <a:pPr algn="just">
              <a:lnSpc>
                <a:spcPct val="115000"/>
              </a:lnSpc>
              <a:spcAft>
                <a:spcPts val="1200"/>
              </a:spcAft>
            </a:pPr>
            <a:r>
              <a:rPr lang="pt-BR" sz="1800" baseline="30000" dirty="0">
                <a:effectLst/>
                <a:latin typeface="Verdana" panose="020B0604030504040204" pitchFamily="34" charset="0"/>
                <a:ea typeface="MS Mincho" panose="02020609040205080304" pitchFamily="49" charset="-128"/>
                <a:cs typeface="Times New Roman" panose="02020603050405020304" pitchFamily="18" charset="0"/>
              </a:rPr>
              <a:t>	(*) </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14/15 anos a 24/25 anos  			</a:t>
            </a:r>
            <a:r>
              <a:rPr lang="pt-BR" sz="1800" baseline="30000" dirty="0">
                <a:effectLst/>
                <a:latin typeface="Verdana" panose="020B0604030504040204" pitchFamily="34" charset="0"/>
                <a:ea typeface="MS Mincho" panose="02020609040205080304" pitchFamily="49" charset="-128"/>
                <a:cs typeface="Times New Roman" panose="02020603050405020304" pitchFamily="18" charset="0"/>
              </a:rPr>
              <a:t>(**)</a:t>
            </a:r>
            <a:r>
              <a:rPr lang="pt-BR" sz="1800" dirty="0">
                <a:effectLst/>
                <a:latin typeface="Verdana" panose="020B0604030504040204" pitchFamily="34" charset="0"/>
                <a:ea typeface="MS Mincho" panose="02020609040205080304" pitchFamily="49" charset="-128"/>
                <a:cs typeface="Times New Roman" panose="02020603050405020304" pitchFamily="18" charset="0"/>
              </a:rPr>
              <a:t> 25 a ~60 anos</a:t>
            </a:r>
            <a:endParaRPr lang="pt-BR" dirty="0"/>
          </a:p>
        </p:txBody>
      </p:sp>
    </p:spTree>
    <p:extLst>
      <p:ext uri="{BB962C8B-B14F-4D97-AF65-F5344CB8AC3E}">
        <p14:creationId xmlns:p14="http://schemas.microsoft.com/office/powerpoint/2010/main" val="170164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E077A7BC-AA39-4D92-8FD6-4CBE0A63328E}"/>
              </a:ext>
            </a:extLst>
          </p:cNvPr>
          <p:cNvSpPr txBox="1"/>
          <p:nvPr/>
        </p:nvSpPr>
        <p:spPr>
          <a:xfrm>
            <a:off x="218662" y="357809"/>
            <a:ext cx="8726556" cy="6509474"/>
          </a:xfrm>
          <a:prstGeom prst="rect">
            <a:avLst/>
          </a:prstGeom>
          <a:noFill/>
        </p:spPr>
        <p:txBody>
          <a:bodyPr wrap="square" rtlCol="0">
            <a:spAutoFit/>
          </a:bodyPr>
          <a:lstStyle/>
          <a:p>
            <a:pPr algn="just">
              <a:lnSpc>
                <a:spcPct val="115000"/>
              </a:lnSpc>
              <a:spcAft>
                <a:spcPts val="1800"/>
              </a:spcAft>
            </a:pPr>
            <a:r>
              <a:rPr lang="pt-BR" sz="2000" dirty="0">
                <a:effectLst/>
                <a:latin typeface="Verdana" panose="020B0604030504040204" pitchFamily="34" charset="0"/>
                <a:ea typeface="MS Mincho" panose="02020609040205080304" pitchFamily="49" charset="-128"/>
                <a:cs typeface="Times New Roman" panose="02020603050405020304" pitchFamily="18" charset="0"/>
              </a:rPr>
              <a:t>Há também pessoas que se tornam indiferentes ou desmotivadas, mas, a realidade é que tudo isso não melhora a situação e não produz bons resultados.</a:t>
            </a:r>
            <a:endParaRPr lang="pt-BR" sz="20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1800"/>
              </a:spcAft>
            </a:pPr>
            <a:r>
              <a:rPr lang="pt-BR" sz="2000" dirty="0">
                <a:effectLst/>
                <a:latin typeface="Verdana" panose="020B0604030504040204" pitchFamily="34" charset="0"/>
                <a:ea typeface="MS Mincho" panose="02020609040205080304" pitchFamily="49" charset="-128"/>
                <a:cs typeface="Times New Roman" panose="02020603050405020304" pitchFamily="18" charset="0"/>
              </a:rPr>
              <a:t>Então, uma vez </a:t>
            </a:r>
            <a:r>
              <a:rPr lang="pt-BR" sz="2000" b="1" dirty="0">
                <a:effectLst/>
                <a:latin typeface="Verdana" panose="020B0604030504040204" pitchFamily="34" charset="0"/>
                <a:ea typeface="MS Mincho" panose="02020609040205080304" pitchFamily="49" charset="-128"/>
                <a:cs typeface="Times New Roman" panose="02020603050405020304" pitchFamily="18" charset="0"/>
              </a:rPr>
              <a:t>em situação de dificuldades</a:t>
            </a:r>
            <a:r>
              <a:rPr lang="pt-BR" sz="2000" dirty="0">
                <a:effectLst/>
                <a:latin typeface="Verdana" panose="020B0604030504040204" pitchFamily="34" charset="0"/>
                <a:ea typeface="MS Mincho" panose="02020609040205080304" pitchFamily="49" charset="-128"/>
                <a:cs typeface="Times New Roman" panose="02020603050405020304" pitchFamily="18" charset="0"/>
              </a:rPr>
              <a:t>, </a:t>
            </a:r>
            <a:r>
              <a:rPr lang="pt-BR" sz="2000" b="1" dirty="0">
                <a:effectLst/>
                <a:latin typeface="Verdana" panose="020B0604030504040204" pitchFamily="34" charset="0"/>
                <a:ea typeface="MS Mincho" panose="02020609040205080304" pitchFamily="49" charset="-128"/>
                <a:cs typeface="Times New Roman" panose="02020603050405020304" pitchFamily="18" charset="0"/>
              </a:rPr>
              <a:t>que tal pensarmos que se trata de uma provação </a:t>
            </a:r>
            <a:r>
              <a:rPr lang="pt-BR" sz="2000" dirty="0">
                <a:effectLst/>
                <a:latin typeface="Verdana" panose="020B0604030504040204" pitchFamily="34" charset="0"/>
                <a:ea typeface="MS Mincho" panose="02020609040205080304" pitchFamily="49" charset="-128"/>
                <a:cs typeface="Times New Roman" panose="02020603050405020304" pitchFamily="18" charset="0"/>
              </a:rPr>
              <a:t>(teste, prova) celestial (que veio do céu), visando o nosso crescimento e fortalecimento?</a:t>
            </a:r>
            <a:endParaRPr lang="pt-BR" sz="20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1800"/>
              </a:spcAft>
            </a:pPr>
            <a:r>
              <a:rPr lang="pt-BR" sz="2000" dirty="0">
                <a:effectLst/>
                <a:latin typeface="Verdana" panose="020B0604030504040204" pitchFamily="34" charset="0"/>
                <a:ea typeface="MS Mincho" panose="02020609040205080304" pitchFamily="49" charset="-128"/>
                <a:cs typeface="Times New Roman" panose="02020603050405020304" pitchFamily="18" charset="0"/>
              </a:rPr>
              <a:t>Qualquer tipo de experiência de vida vai, certamente e mais adiante, agregar resultados positivos.</a:t>
            </a:r>
            <a:endParaRPr lang="pt-BR" sz="20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1800"/>
              </a:spcAft>
            </a:pPr>
            <a:r>
              <a:rPr lang="pt-BR" sz="2000" dirty="0">
                <a:effectLst/>
                <a:latin typeface="Verdana" panose="020B0604030504040204" pitchFamily="34" charset="0"/>
                <a:ea typeface="MS Mincho" panose="02020609040205080304" pitchFamily="49" charset="-128"/>
                <a:cs typeface="Times New Roman" panose="02020603050405020304" pitchFamily="18" charset="0"/>
              </a:rPr>
              <a:t>Se pensarmos dessa forma, e </a:t>
            </a:r>
            <a:r>
              <a:rPr lang="pt-BR" sz="2000" b="1" dirty="0">
                <a:effectLst/>
                <a:latin typeface="Verdana" panose="020B0604030504040204" pitchFamily="34" charset="0"/>
                <a:ea typeface="MS Mincho" panose="02020609040205080304" pitchFamily="49" charset="-128"/>
                <a:cs typeface="Times New Roman" panose="02020603050405020304" pitchFamily="18" charset="0"/>
              </a:rPr>
              <a:t>acolhermos </a:t>
            </a:r>
            <a:r>
              <a:rPr lang="pt-BR" sz="2000" dirty="0">
                <a:effectLst/>
                <a:latin typeface="Verdana" panose="020B0604030504040204" pitchFamily="34" charset="0"/>
                <a:ea typeface="MS Mincho" panose="02020609040205080304" pitchFamily="49" charset="-128"/>
                <a:cs typeface="Times New Roman" panose="02020603050405020304" pitchFamily="18" charset="0"/>
              </a:rPr>
              <a:t>(aceitarmos) </a:t>
            </a:r>
            <a:r>
              <a:rPr lang="pt-BR" sz="2000" b="1" dirty="0">
                <a:effectLst/>
                <a:latin typeface="Verdana" panose="020B0604030504040204" pitchFamily="34" charset="0"/>
                <a:ea typeface="MS Mincho" panose="02020609040205080304" pitchFamily="49" charset="-128"/>
                <a:cs typeface="Times New Roman" panose="02020603050405020304" pitchFamily="18" charset="0"/>
              </a:rPr>
              <a:t>a situação com sentimento de gratidão, a experiência vivenciada deixará de ser um sofrimento.</a:t>
            </a:r>
            <a:r>
              <a:rPr lang="pt-BR" sz="2000" dirty="0">
                <a:effectLst/>
                <a:latin typeface="Verdana" panose="020B0604030504040204" pitchFamily="34" charset="0"/>
                <a:ea typeface="MS Mincho" panose="02020609040205080304" pitchFamily="49" charset="-128"/>
                <a:cs typeface="Times New Roman" panose="02020603050405020304" pitchFamily="18" charset="0"/>
              </a:rPr>
              <a:t> </a:t>
            </a:r>
            <a:endParaRPr lang="pt-BR" sz="20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1800"/>
              </a:spcAft>
            </a:pPr>
            <a:r>
              <a:rPr lang="pt-BR" sz="2000" dirty="0">
                <a:effectLst/>
                <a:latin typeface="Verdana" panose="020B0604030504040204" pitchFamily="34" charset="0"/>
                <a:ea typeface="MS Mincho" panose="02020609040205080304" pitchFamily="49" charset="-128"/>
                <a:cs typeface="Times New Roman" panose="02020603050405020304" pitchFamily="18" charset="0"/>
              </a:rPr>
              <a:t>E, ao superar as dificuldades, você descobrirá que cresceu e amadureceu mais um degrau. </a:t>
            </a:r>
            <a:endParaRPr lang="pt-BR" sz="2000" dirty="0">
              <a:effectLst/>
              <a:latin typeface="Calibri" panose="020F0502020204030204" pitchFamily="34" charset="0"/>
              <a:ea typeface="MS Mincho" panose="02020609040205080304" pitchFamily="49" charset="-128"/>
              <a:cs typeface="Times New Roman" panose="02020603050405020304" pitchFamily="18" charset="0"/>
            </a:endParaRPr>
          </a:p>
          <a:p>
            <a:pPr>
              <a:spcAft>
                <a:spcPts val="1800"/>
              </a:spcAft>
            </a:pPr>
            <a:endParaRPr lang="pt-BR" sz="2000" dirty="0"/>
          </a:p>
        </p:txBody>
      </p:sp>
    </p:spTree>
    <p:extLst>
      <p:ext uri="{BB962C8B-B14F-4D97-AF65-F5344CB8AC3E}">
        <p14:creationId xmlns:p14="http://schemas.microsoft.com/office/powerpoint/2010/main" val="851471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xmlns="" id="{ED32D573-0CE7-45DD-836D-EB61E5DE448B}"/>
              </a:ext>
            </a:extLst>
          </p:cNvPr>
          <p:cNvSpPr txBox="1"/>
          <p:nvPr/>
        </p:nvSpPr>
        <p:spPr>
          <a:xfrm>
            <a:off x="168219" y="39671"/>
            <a:ext cx="8582438" cy="523220"/>
          </a:xfrm>
          <a:prstGeom prst="rect">
            <a:avLst/>
          </a:prstGeom>
          <a:noFill/>
        </p:spPr>
        <p:txBody>
          <a:bodyPr wrap="square" rtlCol="0">
            <a:spAutoFit/>
          </a:bodyPr>
          <a:lstStyle/>
          <a:p>
            <a:pPr indent="-252000" algn="just"/>
            <a:r>
              <a:rPr lang="pt-BR" sz="2800" b="1" dirty="0">
                <a:highlight>
                  <a:srgbClr val="FFFF00"/>
                </a:highlight>
                <a:latin typeface="Verdana" panose="020B0604030504040204" pitchFamily="34" charset="0"/>
                <a:ea typeface="Verdana" panose="020B0604030504040204" pitchFamily="34" charset="0"/>
              </a:rPr>
              <a:t>6. Lembrete do curso:</a:t>
            </a:r>
          </a:p>
        </p:txBody>
      </p:sp>
      <p:grpSp>
        <p:nvGrpSpPr>
          <p:cNvPr id="34" name="Agrupar 33">
            <a:extLst>
              <a:ext uri="{FF2B5EF4-FFF2-40B4-BE49-F238E27FC236}">
                <a16:creationId xmlns:a16="http://schemas.microsoft.com/office/drawing/2014/main" xmlns="" id="{C6E2C7AF-9492-4CF3-B613-C66008CA733D}"/>
              </a:ext>
            </a:extLst>
          </p:cNvPr>
          <p:cNvGrpSpPr/>
          <p:nvPr/>
        </p:nvGrpSpPr>
        <p:grpSpPr>
          <a:xfrm>
            <a:off x="665922" y="1560444"/>
            <a:ext cx="3031434" cy="3041374"/>
            <a:chOff x="665922" y="1560444"/>
            <a:chExt cx="3031434" cy="3041374"/>
          </a:xfrm>
        </p:grpSpPr>
        <p:grpSp>
          <p:nvGrpSpPr>
            <p:cNvPr id="13" name="Agrupar 12">
              <a:extLst>
                <a:ext uri="{FF2B5EF4-FFF2-40B4-BE49-F238E27FC236}">
                  <a16:creationId xmlns:a16="http://schemas.microsoft.com/office/drawing/2014/main" xmlns="" id="{7DD2CE5A-6198-4680-9C82-6C3DCD481F08}"/>
                </a:ext>
              </a:extLst>
            </p:cNvPr>
            <p:cNvGrpSpPr/>
            <p:nvPr/>
          </p:nvGrpSpPr>
          <p:grpSpPr>
            <a:xfrm>
              <a:off x="665922" y="1560444"/>
              <a:ext cx="3031434" cy="3041374"/>
              <a:chOff x="665922" y="1560444"/>
              <a:chExt cx="3031434" cy="3041374"/>
            </a:xfrm>
          </p:grpSpPr>
          <p:sp>
            <p:nvSpPr>
              <p:cNvPr id="11" name="Elipse 10">
                <a:extLst>
                  <a:ext uri="{FF2B5EF4-FFF2-40B4-BE49-F238E27FC236}">
                    <a16:creationId xmlns:a16="http://schemas.microsoft.com/office/drawing/2014/main" xmlns="" id="{C1E242D0-3DA5-48AD-BB5D-E2CBFB0406DA}"/>
                  </a:ext>
                </a:extLst>
              </p:cNvPr>
              <p:cNvSpPr/>
              <p:nvPr/>
            </p:nvSpPr>
            <p:spPr>
              <a:xfrm>
                <a:off x="665922" y="1560444"/>
                <a:ext cx="3031434" cy="30413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a:extLst>
                  <a:ext uri="{FF2B5EF4-FFF2-40B4-BE49-F238E27FC236}">
                    <a16:creationId xmlns:a16="http://schemas.microsoft.com/office/drawing/2014/main" xmlns="" id="{4A4986C6-900A-4327-8C4D-E182F28EC5EE}"/>
                  </a:ext>
                </a:extLst>
              </p:cNvPr>
              <p:cNvSpPr/>
              <p:nvPr/>
            </p:nvSpPr>
            <p:spPr>
              <a:xfrm flipH="1">
                <a:off x="2852529" y="4164495"/>
                <a:ext cx="188843" cy="198783"/>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6" name="CaixaDeTexto 25">
              <a:extLst>
                <a:ext uri="{FF2B5EF4-FFF2-40B4-BE49-F238E27FC236}">
                  <a16:creationId xmlns:a16="http://schemas.microsoft.com/office/drawing/2014/main" xmlns="" id="{D4C670EC-FC9A-47F0-A3C6-38DE554BD8A6}"/>
                </a:ext>
              </a:extLst>
            </p:cNvPr>
            <p:cNvSpPr txBox="1"/>
            <p:nvPr/>
          </p:nvSpPr>
          <p:spPr>
            <a:xfrm>
              <a:off x="1394767" y="2462672"/>
              <a:ext cx="1646605" cy="461665"/>
            </a:xfrm>
            <a:prstGeom prst="rect">
              <a:avLst/>
            </a:prstGeom>
            <a:noFill/>
          </p:spPr>
          <p:txBody>
            <a:bodyPr wrap="none" rtlCol="0">
              <a:spAutoFit/>
            </a:bodyPr>
            <a:lstStyle/>
            <a:p>
              <a:r>
                <a:rPr lang="pt-BR" sz="2400" b="1" dirty="0">
                  <a:solidFill>
                    <a:schemeClr val="bg1"/>
                  </a:solidFill>
                  <a:latin typeface="Verdana" panose="020B0604030504040204" pitchFamily="34" charset="0"/>
                  <a:ea typeface="Verdana" panose="020B0604030504040204" pitchFamily="34" charset="0"/>
                </a:rPr>
                <a:t>Egoísmo</a:t>
              </a:r>
            </a:p>
          </p:txBody>
        </p:sp>
      </p:grpSp>
      <p:grpSp>
        <p:nvGrpSpPr>
          <p:cNvPr id="35" name="Agrupar 34">
            <a:extLst>
              <a:ext uri="{FF2B5EF4-FFF2-40B4-BE49-F238E27FC236}">
                <a16:creationId xmlns:a16="http://schemas.microsoft.com/office/drawing/2014/main" xmlns="" id="{4181A4E1-E7E4-4AEC-B389-5B34ADB7045C}"/>
              </a:ext>
            </a:extLst>
          </p:cNvPr>
          <p:cNvGrpSpPr/>
          <p:nvPr/>
        </p:nvGrpSpPr>
        <p:grpSpPr>
          <a:xfrm>
            <a:off x="2946950" y="1560444"/>
            <a:ext cx="5355536" cy="3041374"/>
            <a:chOff x="2946950" y="1560444"/>
            <a:chExt cx="5355536" cy="3041374"/>
          </a:xfrm>
        </p:grpSpPr>
        <p:grpSp>
          <p:nvGrpSpPr>
            <p:cNvPr id="14" name="Agrupar 13">
              <a:extLst>
                <a:ext uri="{FF2B5EF4-FFF2-40B4-BE49-F238E27FC236}">
                  <a16:creationId xmlns:a16="http://schemas.microsoft.com/office/drawing/2014/main" xmlns="" id="{889CAEEF-0DDF-4923-A118-8A94116A757E}"/>
                </a:ext>
              </a:extLst>
            </p:cNvPr>
            <p:cNvGrpSpPr/>
            <p:nvPr/>
          </p:nvGrpSpPr>
          <p:grpSpPr>
            <a:xfrm>
              <a:off x="5271052" y="1560444"/>
              <a:ext cx="3031434" cy="3041374"/>
              <a:chOff x="665922" y="1560444"/>
              <a:chExt cx="3031434" cy="3041374"/>
            </a:xfrm>
          </p:grpSpPr>
          <p:sp>
            <p:nvSpPr>
              <p:cNvPr id="15" name="Elipse 14">
                <a:extLst>
                  <a:ext uri="{FF2B5EF4-FFF2-40B4-BE49-F238E27FC236}">
                    <a16:creationId xmlns:a16="http://schemas.microsoft.com/office/drawing/2014/main" xmlns="" id="{7F129C8B-5CDD-4B79-A755-430F37470C68}"/>
                  </a:ext>
                </a:extLst>
              </p:cNvPr>
              <p:cNvSpPr/>
              <p:nvPr/>
            </p:nvSpPr>
            <p:spPr>
              <a:xfrm>
                <a:off x="665922" y="1560444"/>
                <a:ext cx="3031434" cy="30413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lipse 15">
                <a:extLst>
                  <a:ext uri="{FF2B5EF4-FFF2-40B4-BE49-F238E27FC236}">
                    <a16:creationId xmlns:a16="http://schemas.microsoft.com/office/drawing/2014/main" xmlns="" id="{EB1C781F-FBEF-418A-A86F-BCC497A88DE8}"/>
                  </a:ext>
                </a:extLst>
              </p:cNvPr>
              <p:cNvSpPr/>
              <p:nvPr/>
            </p:nvSpPr>
            <p:spPr>
              <a:xfrm flipH="1">
                <a:off x="1308653" y="2266120"/>
                <a:ext cx="2236304" cy="223630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cxnSp>
          <p:nvCxnSpPr>
            <p:cNvPr id="21" name="Conector reto 20">
              <a:extLst>
                <a:ext uri="{FF2B5EF4-FFF2-40B4-BE49-F238E27FC236}">
                  <a16:creationId xmlns:a16="http://schemas.microsoft.com/office/drawing/2014/main" xmlns="" id="{6F3A28E6-8E01-41B6-93CC-8CA7B5BDAF77}"/>
                </a:ext>
              </a:extLst>
            </p:cNvPr>
            <p:cNvCxnSpPr>
              <a:cxnSpLocks/>
            </p:cNvCxnSpPr>
            <p:nvPr/>
          </p:nvCxnSpPr>
          <p:spPr>
            <a:xfrm>
              <a:off x="2946950" y="4373217"/>
              <a:ext cx="3712267" cy="12920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CaixaDeTexto 26">
              <a:extLst>
                <a:ext uri="{FF2B5EF4-FFF2-40B4-BE49-F238E27FC236}">
                  <a16:creationId xmlns:a16="http://schemas.microsoft.com/office/drawing/2014/main" xmlns="" id="{2A5EFDD3-1F07-4893-AD32-3D5F739C3B46}"/>
                </a:ext>
              </a:extLst>
            </p:cNvPr>
            <p:cNvSpPr txBox="1"/>
            <p:nvPr/>
          </p:nvSpPr>
          <p:spPr>
            <a:xfrm>
              <a:off x="5974242" y="3176157"/>
              <a:ext cx="2097049" cy="400110"/>
            </a:xfrm>
            <a:prstGeom prst="rect">
              <a:avLst/>
            </a:prstGeom>
            <a:noFill/>
          </p:spPr>
          <p:txBody>
            <a:bodyPr wrap="none" rtlCol="0">
              <a:spAutoFit/>
            </a:bodyPr>
            <a:lstStyle/>
            <a:p>
              <a:r>
                <a:rPr lang="pt-BR" sz="2000" b="1" dirty="0">
                  <a:latin typeface="Verdana" panose="020B0604030504040204" pitchFamily="34" charset="0"/>
                  <a:ea typeface="Verdana" panose="020B0604030504040204" pitchFamily="34" charset="0"/>
                </a:rPr>
                <a:t>Benevolência</a:t>
              </a:r>
            </a:p>
          </p:txBody>
        </p:sp>
        <p:sp>
          <p:nvSpPr>
            <p:cNvPr id="29" name="Seta: para a Direita 28">
              <a:extLst>
                <a:ext uri="{FF2B5EF4-FFF2-40B4-BE49-F238E27FC236}">
                  <a16:creationId xmlns:a16="http://schemas.microsoft.com/office/drawing/2014/main" xmlns="" id="{29AFCD43-7ACD-41F8-86EA-3F8D89634227}"/>
                </a:ext>
              </a:extLst>
            </p:cNvPr>
            <p:cNvSpPr/>
            <p:nvPr/>
          </p:nvSpPr>
          <p:spPr>
            <a:xfrm rot="21081282">
              <a:off x="4843232" y="3695538"/>
              <a:ext cx="467139" cy="35780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Seta: para a Direita 30">
              <a:extLst>
                <a:ext uri="{FF2B5EF4-FFF2-40B4-BE49-F238E27FC236}">
                  <a16:creationId xmlns:a16="http://schemas.microsoft.com/office/drawing/2014/main" xmlns="" id="{08DE542C-3B35-4993-A5ED-EA94F0202B4A}"/>
                </a:ext>
              </a:extLst>
            </p:cNvPr>
            <p:cNvSpPr/>
            <p:nvPr/>
          </p:nvSpPr>
          <p:spPr>
            <a:xfrm rot="21081282">
              <a:off x="4176500" y="3823306"/>
              <a:ext cx="467139" cy="35780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Seta: para a Direita 31">
              <a:extLst>
                <a:ext uri="{FF2B5EF4-FFF2-40B4-BE49-F238E27FC236}">
                  <a16:creationId xmlns:a16="http://schemas.microsoft.com/office/drawing/2014/main" xmlns="" id="{91354F17-0FB8-4509-B0D2-FD0991170433}"/>
                </a:ext>
              </a:extLst>
            </p:cNvPr>
            <p:cNvSpPr/>
            <p:nvPr/>
          </p:nvSpPr>
          <p:spPr>
            <a:xfrm rot="21081282">
              <a:off x="3372634" y="3977362"/>
              <a:ext cx="467139" cy="35780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Seta: para a Direita 32">
              <a:extLst>
                <a:ext uri="{FF2B5EF4-FFF2-40B4-BE49-F238E27FC236}">
                  <a16:creationId xmlns:a16="http://schemas.microsoft.com/office/drawing/2014/main" xmlns="" id="{01C4D439-8149-4B86-B214-BCBB583C3A35}"/>
                </a:ext>
              </a:extLst>
            </p:cNvPr>
            <p:cNvSpPr/>
            <p:nvPr/>
          </p:nvSpPr>
          <p:spPr>
            <a:xfrm rot="21081282">
              <a:off x="5411146" y="3588987"/>
              <a:ext cx="467139" cy="35780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reto 17">
              <a:extLst>
                <a:ext uri="{FF2B5EF4-FFF2-40B4-BE49-F238E27FC236}">
                  <a16:creationId xmlns:a16="http://schemas.microsoft.com/office/drawing/2014/main" xmlns="" id="{5DD3A89C-9A22-4EA7-A8A0-C54A038D7AB8}"/>
                </a:ext>
              </a:extLst>
            </p:cNvPr>
            <p:cNvCxnSpPr>
              <a:cxnSpLocks/>
              <a:stCxn id="12" idx="0"/>
            </p:cNvCxnSpPr>
            <p:nvPr/>
          </p:nvCxnSpPr>
          <p:spPr>
            <a:xfrm flipV="1">
              <a:off x="2946950" y="2420178"/>
              <a:ext cx="3472899" cy="17443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6" name="CaixaDeTexto 35">
            <a:extLst>
              <a:ext uri="{FF2B5EF4-FFF2-40B4-BE49-F238E27FC236}">
                <a16:creationId xmlns:a16="http://schemas.microsoft.com/office/drawing/2014/main" xmlns="" id="{652F356C-CB2D-422B-9422-114F0DB2FBE8}"/>
              </a:ext>
            </a:extLst>
          </p:cNvPr>
          <p:cNvSpPr txBox="1"/>
          <p:nvPr/>
        </p:nvSpPr>
        <p:spPr>
          <a:xfrm>
            <a:off x="280781" y="4934424"/>
            <a:ext cx="8582438" cy="830997"/>
          </a:xfrm>
          <a:prstGeom prst="rect">
            <a:avLst/>
          </a:prstGeom>
          <a:noFill/>
        </p:spPr>
        <p:txBody>
          <a:bodyPr wrap="square" rtlCol="0">
            <a:spAutoFit/>
          </a:bodyPr>
          <a:lstStyle/>
          <a:p>
            <a:pPr algn="ctr"/>
            <a:r>
              <a:rPr lang="pt-BR" sz="2400" b="1" dirty="0">
                <a:latin typeface="Verdana" panose="020B0604030504040204" pitchFamily="34" charset="0"/>
                <a:ea typeface="Verdana" panose="020B0604030504040204" pitchFamily="34" charset="0"/>
              </a:rPr>
              <a:t>Controlar o sentimento de egoísmo e desenvolver o de benevolência</a:t>
            </a:r>
          </a:p>
        </p:txBody>
      </p:sp>
      <p:sp>
        <p:nvSpPr>
          <p:cNvPr id="37" name="CaixaDeTexto 36">
            <a:extLst>
              <a:ext uri="{FF2B5EF4-FFF2-40B4-BE49-F238E27FC236}">
                <a16:creationId xmlns:a16="http://schemas.microsoft.com/office/drawing/2014/main" xmlns="" id="{1E94F3E9-305C-4819-A422-410984C74EE7}"/>
              </a:ext>
            </a:extLst>
          </p:cNvPr>
          <p:cNvSpPr txBox="1"/>
          <p:nvPr/>
        </p:nvSpPr>
        <p:spPr>
          <a:xfrm>
            <a:off x="1394767" y="6182139"/>
            <a:ext cx="6546598" cy="400110"/>
          </a:xfrm>
          <a:prstGeom prst="rect">
            <a:avLst/>
          </a:prstGeom>
          <a:noFill/>
        </p:spPr>
        <p:txBody>
          <a:bodyPr wrap="square" rtlCol="0">
            <a:spAutoFit/>
          </a:bodyPr>
          <a:lstStyle/>
          <a:p>
            <a:r>
              <a:rPr lang="pt-BR" sz="2000" b="1" dirty="0">
                <a:latin typeface="Verdana" panose="020B0604030504040204" pitchFamily="34" charset="0"/>
                <a:ea typeface="Verdana" panose="020B0604030504040204" pitchFamily="34" charset="0"/>
              </a:rPr>
              <a:t>42: Nunca se desespere, mesmo em agonias</a:t>
            </a:r>
            <a:endParaRPr lang="pt-BR"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4114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ço Reservado para Número de Slid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38CD6AB-411C-4FC0-9C03-7B48D31F82A8}" type="slidenum">
              <a:rPr lang="pt-BR" altLang="ja-JP" sz="1200">
                <a:solidFill>
                  <a:srgbClr val="898989"/>
                </a:solidFill>
                <a:latin typeface="Arial" panose="020B0604020202020204" pitchFamily="34" charset="0"/>
              </a:rPr>
              <a:pPr/>
              <a:t>17</a:t>
            </a:fld>
            <a:endParaRPr lang="pt-BR" altLang="ja-JP" sz="1200">
              <a:solidFill>
                <a:srgbClr val="898989"/>
              </a:solidFill>
              <a:latin typeface="Arial" panose="020B0604020202020204" pitchFamily="34" charset="0"/>
            </a:endParaRPr>
          </a:p>
        </p:txBody>
      </p:sp>
      <p:sp>
        <p:nvSpPr>
          <p:cNvPr id="2" name="CaixaDeTexto 1">
            <a:extLst>
              <a:ext uri="{FF2B5EF4-FFF2-40B4-BE49-F238E27FC236}">
                <a16:creationId xmlns:a16="http://schemas.microsoft.com/office/drawing/2014/main" xmlns="" id="{9AF2E7B4-BD9B-4C2B-8661-B753EDC85C06}"/>
              </a:ext>
            </a:extLst>
          </p:cNvPr>
          <p:cNvSpPr txBox="1"/>
          <p:nvPr/>
        </p:nvSpPr>
        <p:spPr>
          <a:xfrm>
            <a:off x="4119149" y="2905780"/>
            <a:ext cx="678391" cy="523220"/>
          </a:xfrm>
          <a:prstGeom prst="rect">
            <a:avLst/>
          </a:prstGeom>
          <a:noFill/>
        </p:spPr>
        <p:txBody>
          <a:bodyPr wrap="none" rtlCol="0">
            <a:spAutoFit/>
          </a:bodyPr>
          <a:lstStyle/>
          <a:p>
            <a:r>
              <a:rPr lang="pt-BR" sz="2800" b="1" dirty="0"/>
              <a:t>fim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496388"/>
            <a:ext cx="9091748" cy="5538652"/>
            <a:chOff x="0" y="0"/>
            <a:chExt cx="9091748" cy="5538652"/>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43891" cy="458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426" y="39190"/>
              <a:ext cx="4559322" cy="549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19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xmlns="" id="{4B5BFDA7-578A-40B2-B58D-C82C36C404A0}"/>
              </a:ext>
            </a:extLst>
          </p:cNvPr>
          <p:cNvSpPr txBox="1"/>
          <p:nvPr/>
        </p:nvSpPr>
        <p:spPr>
          <a:xfrm>
            <a:off x="5483029" y="831658"/>
            <a:ext cx="3551541" cy="5016758"/>
          </a:xfrm>
          <a:prstGeom prst="rect">
            <a:avLst/>
          </a:prstGeom>
          <a:noFill/>
        </p:spPr>
        <p:txBody>
          <a:bodyPr wrap="square">
            <a:spAutoFit/>
          </a:bodyPr>
          <a:lstStyle/>
          <a:p>
            <a:r>
              <a:rPr lang="pt-BR" sz="3200" b="1" dirty="0">
                <a:solidFill>
                  <a:srgbClr val="FF0000"/>
                </a:solidFill>
              </a:rPr>
              <a:t>Material de referência para os Estudos:</a:t>
            </a:r>
          </a:p>
          <a:p>
            <a:endParaRPr lang="pt-BR" sz="3200" b="1" dirty="0">
              <a:solidFill>
                <a:srgbClr val="FF0000"/>
              </a:solidFill>
            </a:endParaRPr>
          </a:p>
          <a:p>
            <a:r>
              <a:rPr lang="pt-BR" sz="3200" b="1" dirty="0">
                <a:solidFill>
                  <a:srgbClr val="FF0000"/>
                </a:solidFill>
              </a:rPr>
              <a:t>Roteiro, de 1 página, com as referências para aprofundar os estudos desta Máxima </a:t>
            </a:r>
            <a:endParaRPr lang="pt-BR" sz="3200" dirty="0">
              <a:solidFill>
                <a:srgbClr val="FF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006" y="0"/>
            <a:ext cx="4598125" cy="668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7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xmlns="" id="{286A32E8-85C3-4392-A77B-1FE1898D1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497211" cy="3990975"/>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xmlns="" id="{89CE129A-F232-4876-A691-C329B2F775CE}"/>
              </a:ext>
            </a:extLst>
          </p:cNvPr>
          <p:cNvSpPr txBox="1"/>
          <p:nvPr/>
        </p:nvSpPr>
        <p:spPr>
          <a:xfrm>
            <a:off x="5529499" y="69476"/>
            <a:ext cx="3551541" cy="1938992"/>
          </a:xfrm>
          <a:prstGeom prst="rect">
            <a:avLst/>
          </a:prstGeom>
          <a:noFill/>
        </p:spPr>
        <p:txBody>
          <a:bodyPr wrap="square">
            <a:spAutoFit/>
          </a:bodyPr>
          <a:lstStyle/>
          <a:p>
            <a:r>
              <a:rPr lang="pt-BR" sz="2400" b="1" dirty="0">
                <a:solidFill>
                  <a:srgbClr val="FF0000"/>
                </a:solidFill>
              </a:rPr>
              <a:t>“Tratado da Ciência da Moral”, de </a:t>
            </a:r>
            <a:r>
              <a:rPr lang="pt-BR" sz="2400" b="1" dirty="0" err="1">
                <a:solidFill>
                  <a:srgbClr val="FF0000"/>
                </a:solidFill>
              </a:rPr>
              <a:t>Chikuro</a:t>
            </a:r>
            <a:r>
              <a:rPr lang="pt-BR" sz="2400" b="1" dirty="0">
                <a:solidFill>
                  <a:srgbClr val="FF0000"/>
                </a:solidFill>
              </a:rPr>
              <a:t> </a:t>
            </a:r>
            <a:r>
              <a:rPr lang="pt-BR" sz="2400" b="1" dirty="0" err="1">
                <a:solidFill>
                  <a:srgbClr val="FF0000"/>
                </a:solidFill>
              </a:rPr>
              <a:t>Hiroike</a:t>
            </a:r>
            <a:r>
              <a:rPr lang="pt-BR" sz="2400" b="1" dirty="0">
                <a:solidFill>
                  <a:srgbClr val="FF0000"/>
                </a:solidFill>
              </a:rPr>
              <a:t>, edição em japonês, 1ª edição em 1926, 11 volumes</a:t>
            </a:r>
            <a:endParaRPr lang="pt-BR" sz="2400" dirty="0">
              <a:solidFill>
                <a:srgbClr val="FF0000"/>
              </a:solidFill>
            </a:endParaRPr>
          </a:p>
        </p:txBody>
      </p:sp>
      <p:sp>
        <p:nvSpPr>
          <p:cNvPr id="10" name="CaixaDeTexto 9">
            <a:extLst>
              <a:ext uri="{FF2B5EF4-FFF2-40B4-BE49-F238E27FC236}">
                <a16:creationId xmlns:a16="http://schemas.microsoft.com/office/drawing/2014/main" xmlns="" id="{7645C441-FC11-403B-BCF8-A780D2B49233}"/>
              </a:ext>
            </a:extLst>
          </p:cNvPr>
          <p:cNvSpPr txBox="1"/>
          <p:nvPr/>
        </p:nvSpPr>
        <p:spPr>
          <a:xfrm>
            <a:off x="95249" y="4683419"/>
            <a:ext cx="4158699" cy="1938992"/>
          </a:xfrm>
          <a:prstGeom prst="rect">
            <a:avLst/>
          </a:prstGeom>
          <a:noFill/>
        </p:spPr>
        <p:txBody>
          <a:bodyPr wrap="square">
            <a:spAutoFit/>
          </a:bodyPr>
          <a:lstStyle/>
          <a:p>
            <a:r>
              <a:rPr lang="pt-BR" sz="2400" b="1" dirty="0">
                <a:solidFill>
                  <a:srgbClr val="FF0000"/>
                </a:solidFill>
              </a:rPr>
              <a:t>TOWARDS SUPREME MORALITY– </a:t>
            </a:r>
            <a:r>
              <a:rPr lang="en-US" sz="2400" b="1" dirty="0">
                <a:solidFill>
                  <a:srgbClr val="FF0000"/>
                </a:solidFill>
              </a:rPr>
              <a:t>An Attempt to Establish THE NEW SCIENCE OF MORALOGY</a:t>
            </a:r>
            <a:r>
              <a:rPr lang="pt-BR" sz="2400" b="1" dirty="0">
                <a:solidFill>
                  <a:srgbClr val="FF0000"/>
                </a:solidFill>
              </a:rPr>
              <a:t>, edição em inglês, 1ª edição em 2002, 4 volumes</a:t>
            </a:r>
            <a:endParaRPr lang="pt-BR" sz="2400" dirty="0">
              <a:solidFill>
                <a:srgbClr val="FF0000"/>
              </a:solidFill>
            </a:endParaRPr>
          </a:p>
        </p:txBody>
      </p:sp>
      <p:pic>
        <p:nvPicPr>
          <p:cNvPr id="1038" name="Picture 14">
            <a:extLst>
              <a:ext uri="{FF2B5EF4-FFF2-40B4-BE49-F238E27FC236}">
                <a16:creationId xmlns:a16="http://schemas.microsoft.com/office/drawing/2014/main" xmlns="" id="{822B47E9-17CE-4D8A-BD2B-DDD82D702B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27" t="4982" r="8026" b="5018"/>
          <a:stretch/>
        </p:blipFill>
        <p:spPr bwMode="auto">
          <a:xfrm>
            <a:off x="4253948" y="2508839"/>
            <a:ext cx="4794803" cy="4349161"/>
          </a:xfrm>
          <a:prstGeom prst="rect">
            <a:avLst/>
          </a:prstGeom>
          <a:noFill/>
          <a:extLst>
            <a:ext uri="{909E8E84-426E-40DD-AFC4-6F175D3DCCD1}">
              <a14:hiddenFill xmlns:a14="http://schemas.microsoft.com/office/drawing/2010/main">
                <a:solidFill>
                  <a:srgbClr val="FFFFFF"/>
                </a:solidFill>
              </a14:hiddenFill>
            </a:ext>
          </a:extLst>
        </p:spPr>
      </p:pic>
      <p:sp>
        <p:nvSpPr>
          <p:cNvPr id="3" name="Seta: para a Esquerda 2">
            <a:extLst>
              <a:ext uri="{FF2B5EF4-FFF2-40B4-BE49-F238E27FC236}">
                <a16:creationId xmlns:a16="http://schemas.microsoft.com/office/drawing/2014/main" xmlns="" id="{11427B1E-EFC1-4968-91D5-0BF682854204}"/>
              </a:ext>
            </a:extLst>
          </p:cNvPr>
          <p:cNvSpPr/>
          <p:nvPr/>
        </p:nvSpPr>
        <p:spPr>
          <a:xfrm>
            <a:off x="5645426" y="1961464"/>
            <a:ext cx="437321" cy="391804"/>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Esquerda 12">
            <a:extLst>
              <a:ext uri="{FF2B5EF4-FFF2-40B4-BE49-F238E27FC236}">
                <a16:creationId xmlns:a16="http://schemas.microsoft.com/office/drawing/2014/main" xmlns="" id="{8F1D69E3-6373-4CD7-9C5F-7692E597D95B}"/>
              </a:ext>
            </a:extLst>
          </p:cNvPr>
          <p:cNvSpPr/>
          <p:nvPr/>
        </p:nvSpPr>
        <p:spPr>
          <a:xfrm rot="10800000">
            <a:off x="3491948" y="4683419"/>
            <a:ext cx="437321" cy="391804"/>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9941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38"/>
                                        </p:tgtEl>
                                        <p:attrNameLst>
                                          <p:attrName>style.visibility</p:attrName>
                                        </p:attrNameLst>
                                      </p:cBhvr>
                                      <p:to>
                                        <p:strVal val="visible"/>
                                      </p:to>
                                    </p:set>
                                    <p:anim calcmode="lin" valueType="num">
                                      <p:cBhvr additive="base">
                                        <p:cTn id="21" dur="500" fill="hold"/>
                                        <p:tgtEl>
                                          <p:spTgt spid="1038"/>
                                        </p:tgtEl>
                                        <p:attrNameLst>
                                          <p:attrName>ppt_x</p:attrName>
                                        </p:attrNameLst>
                                      </p:cBhvr>
                                      <p:tavLst>
                                        <p:tav tm="0">
                                          <p:val>
                                            <p:strVal val="#ppt_x"/>
                                          </p:val>
                                        </p:tav>
                                        <p:tav tm="100000">
                                          <p:val>
                                            <p:strVal val="#ppt_x"/>
                                          </p:val>
                                        </p:tav>
                                      </p:tavLst>
                                    </p:anim>
                                    <p:anim calcmode="lin" valueType="num">
                                      <p:cBhvr additive="base">
                                        <p:cTn id="22"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943A0F1E-3D91-4C50-947D-35F833861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4" y="0"/>
            <a:ext cx="2789086" cy="4617692"/>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xmlns="" id="{E2419565-531F-4C5D-917F-F4111820ECC1}"/>
              </a:ext>
            </a:extLst>
          </p:cNvPr>
          <p:cNvSpPr txBox="1"/>
          <p:nvPr/>
        </p:nvSpPr>
        <p:spPr>
          <a:xfrm>
            <a:off x="0" y="4866699"/>
            <a:ext cx="4327663" cy="677108"/>
          </a:xfrm>
          <a:prstGeom prst="rect">
            <a:avLst/>
          </a:prstGeom>
          <a:solidFill>
            <a:schemeClr val="accent4">
              <a:lumMod val="20000"/>
              <a:lumOff val="80000"/>
            </a:schemeClr>
          </a:solidFill>
        </p:spPr>
        <p:txBody>
          <a:bodyPr wrap="square" rtlCol="0">
            <a:spAutoFit/>
          </a:bodyPr>
          <a:lstStyle/>
          <a:p>
            <a:r>
              <a:rPr lang="ja-JP" sz="1800" b="1" dirty="0">
                <a:effectLst/>
                <a:latin typeface="MS Gothic" panose="020B0609070205080204" pitchFamily="49" charset="-128"/>
                <a:ea typeface="FC平成明朝体" pitchFamily="17" charset="-128"/>
                <a:cs typeface="Times New Roman" panose="02020603050405020304" pitchFamily="18" charset="0"/>
              </a:rPr>
              <a:t>ニューモラル 心を育てる言葉</a:t>
            </a:r>
            <a:r>
              <a:rPr lang="pt-BR" sz="2000" dirty="0">
                <a:effectLst/>
                <a:latin typeface="Calibri" panose="020F0502020204030204" pitchFamily="34" charset="0"/>
                <a:ea typeface="FC平成明朝体" pitchFamily="17" charset="-128"/>
                <a:cs typeface="Times New Roman" panose="02020603050405020304" pitchFamily="18" charset="0"/>
              </a:rPr>
              <a:t>366</a:t>
            </a:r>
            <a:r>
              <a:rPr lang="ja-JP" sz="1800" b="1" dirty="0">
                <a:effectLst/>
                <a:latin typeface="MS Gothic" panose="020B0609070205080204" pitchFamily="49" charset="-128"/>
                <a:ea typeface="FC平成明朝体" pitchFamily="17" charset="-128"/>
                <a:cs typeface="Times New Roman" panose="02020603050405020304" pitchFamily="18" charset="0"/>
              </a:rPr>
              <a:t>日</a:t>
            </a:r>
            <a:endParaRPr lang="pt-BR" altLang="ja-JP" sz="1800" b="1" dirty="0">
              <a:effectLst/>
              <a:latin typeface="MS Gothic" panose="020B0609070205080204" pitchFamily="49" charset="-128"/>
              <a:ea typeface="FC平成明朝体" pitchFamily="17" charset="-128"/>
              <a:cs typeface="Times New Roman" panose="02020603050405020304" pitchFamily="18" charset="0"/>
            </a:endParaRPr>
          </a:p>
          <a:p>
            <a:r>
              <a:rPr lang="pt-BR" sz="1800" b="1" dirty="0">
                <a:effectLst/>
                <a:latin typeface="Calibri" panose="020F0502020204030204" pitchFamily="34" charset="0"/>
                <a:ea typeface="MS Mincho" panose="02020609040205080304" pitchFamily="49" charset="-128"/>
                <a:cs typeface="Times New Roman" panose="02020603050405020304" pitchFamily="18" charset="0"/>
              </a:rPr>
              <a:t>366 dias com as palavras da Nova Moral</a:t>
            </a:r>
            <a:endParaRPr lang="pt-BR" dirty="0"/>
          </a:p>
        </p:txBody>
      </p:sp>
      <p:grpSp>
        <p:nvGrpSpPr>
          <p:cNvPr id="11" name="Agrupar 10">
            <a:extLst>
              <a:ext uri="{FF2B5EF4-FFF2-40B4-BE49-F238E27FC236}">
                <a16:creationId xmlns:a16="http://schemas.microsoft.com/office/drawing/2014/main" xmlns="" id="{5DD1F9D6-8F54-43DC-919D-40B0D9B6919C}"/>
              </a:ext>
            </a:extLst>
          </p:cNvPr>
          <p:cNvGrpSpPr/>
          <p:nvPr/>
        </p:nvGrpSpPr>
        <p:grpSpPr>
          <a:xfrm>
            <a:off x="5767031" y="1658983"/>
            <a:ext cx="3207152" cy="3841093"/>
            <a:chOff x="4076530" y="2426109"/>
            <a:chExt cx="5140089" cy="6195590"/>
          </a:xfrm>
        </p:grpSpPr>
        <p:pic>
          <p:nvPicPr>
            <p:cNvPr id="8" name="Imagem 7">
              <a:extLst>
                <a:ext uri="{FF2B5EF4-FFF2-40B4-BE49-F238E27FC236}">
                  <a16:creationId xmlns:a16="http://schemas.microsoft.com/office/drawing/2014/main" xmlns="" id="{FF997C51-21E8-487C-BAC9-A659DA124074}"/>
                </a:ext>
              </a:extLst>
            </p:cNvPr>
            <p:cNvPicPr/>
            <p:nvPr/>
          </p:nvPicPr>
          <p:blipFill>
            <a:blip r:embed="rId3">
              <a:extLst>
                <a:ext uri="{28A0092B-C50C-407E-A947-70E740481C1C}">
                  <a14:useLocalDpi xmlns:a14="http://schemas.microsoft.com/office/drawing/2010/main" val="0"/>
                </a:ext>
              </a:extLst>
            </a:blip>
            <a:stretch>
              <a:fillRect/>
            </a:stretch>
          </p:blipFill>
          <p:spPr>
            <a:xfrm>
              <a:off x="5029459" y="2426109"/>
              <a:ext cx="3935931" cy="4885126"/>
            </a:xfrm>
            <a:prstGeom prst="rect">
              <a:avLst/>
            </a:prstGeom>
            <a:ln w="28575">
              <a:solidFill>
                <a:srgbClr val="0070C0"/>
              </a:solidFill>
            </a:ln>
          </p:spPr>
        </p:pic>
        <p:sp>
          <p:nvSpPr>
            <p:cNvPr id="6" name="CaixaDeTexto 5">
              <a:extLst>
                <a:ext uri="{FF2B5EF4-FFF2-40B4-BE49-F238E27FC236}">
                  <a16:creationId xmlns:a16="http://schemas.microsoft.com/office/drawing/2014/main" xmlns="" id="{7D5D8D65-6FCB-4A5C-8F58-FC524D67F5E3}"/>
                </a:ext>
              </a:extLst>
            </p:cNvPr>
            <p:cNvSpPr txBox="1"/>
            <p:nvPr/>
          </p:nvSpPr>
          <p:spPr>
            <a:xfrm>
              <a:off x="4076530" y="7579183"/>
              <a:ext cx="5140089" cy="1042516"/>
            </a:xfrm>
            <a:prstGeom prst="rect">
              <a:avLst/>
            </a:prstGeom>
            <a:solidFill>
              <a:schemeClr val="accent4">
                <a:lumMod val="20000"/>
                <a:lumOff val="80000"/>
              </a:schemeClr>
            </a:solidFill>
          </p:spPr>
          <p:txBody>
            <a:bodyPr wrap="square" rtlCol="0">
              <a:spAutoFit/>
            </a:bodyPr>
            <a:lstStyle/>
            <a:p>
              <a:r>
                <a:rPr lang="ja-JP" sz="1800" b="1" dirty="0">
                  <a:effectLst/>
                  <a:latin typeface="MS Gothic" panose="020B0609070205080204" pitchFamily="49" charset="-128"/>
                  <a:ea typeface="FC平成明朝体" pitchFamily="17" charset="-128"/>
                  <a:cs typeface="Times New Roman" panose="02020603050405020304" pitchFamily="18" charset="0"/>
                </a:rPr>
                <a:t>三方よしの人間学</a:t>
              </a:r>
              <a:endParaRPr lang="pt-BR" altLang="ja-JP" sz="1800" b="1" dirty="0">
                <a:effectLst/>
                <a:latin typeface="MS Gothic" panose="020B0609070205080204" pitchFamily="49" charset="-128"/>
                <a:ea typeface="FC平成明朝体" pitchFamily="17" charset="-128"/>
                <a:cs typeface="Times New Roman" panose="02020603050405020304" pitchFamily="18" charset="0"/>
              </a:endParaRPr>
            </a:p>
            <a:p>
              <a:r>
                <a:rPr lang="pt-BR" sz="1800" b="1" dirty="0">
                  <a:effectLst/>
                  <a:latin typeface="Calibri" panose="020F0502020204030204" pitchFamily="34" charset="0"/>
                  <a:ea typeface="MS Mincho" panose="02020609040205080304" pitchFamily="49" charset="-128"/>
                  <a:cs typeface="Times New Roman" panose="02020603050405020304" pitchFamily="18" charset="0"/>
                </a:rPr>
                <a:t>Antropologia do </a:t>
              </a:r>
              <a:r>
                <a:rPr lang="pt-BR" sz="1800" b="1" i="1" dirty="0" err="1">
                  <a:effectLst/>
                  <a:latin typeface="Calibri" panose="020F0502020204030204" pitchFamily="34" charset="0"/>
                  <a:ea typeface="MS Mincho" panose="02020609040205080304" pitchFamily="49" charset="-128"/>
                  <a:cs typeface="Times New Roman" panose="02020603050405020304" pitchFamily="18" charset="0"/>
                </a:rPr>
                <a:t>Sampouyoshi</a:t>
              </a:r>
              <a:endParaRPr lang="pt-BR" dirty="0"/>
            </a:p>
          </p:txBody>
        </p:sp>
      </p:grpSp>
      <p:pic>
        <p:nvPicPr>
          <p:cNvPr id="7" name="Picture 10">
            <a:extLst>
              <a:ext uri="{FF2B5EF4-FFF2-40B4-BE49-F238E27FC236}">
                <a16:creationId xmlns:a16="http://schemas.microsoft.com/office/drawing/2014/main" xmlns="" id="{048B85A5-35B9-4C25-9A95-2F1B8B3CD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088" y="486146"/>
            <a:ext cx="2226942" cy="3190461"/>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xmlns="" id="{4429FBC6-38A2-4D35-9684-E6748A529A66}"/>
              </a:ext>
            </a:extLst>
          </p:cNvPr>
          <p:cNvSpPr txBox="1"/>
          <p:nvPr/>
        </p:nvSpPr>
        <p:spPr>
          <a:xfrm>
            <a:off x="2903378" y="3676607"/>
            <a:ext cx="3353731" cy="646331"/>
          </a:xfrm>
          <a:prstGeom prst="rect">
            <a:avLst/>
          </a:prstGeom>
          <a:solidFill>
            <a:schemeClr val="accent4">
              <a:lumMod val="20000"/>
              <a:lumOff val="80000"/>
            </a:schemeClr>
          </a:solidFill>
        </p:spPr>
        <p:txBody>
          <a:bodyPr wrap="square" rtlCol="0">
            <a:spAutoFit/>
          </a:bodyPr>
          <a:lstStyle/>
          <a:p>
            <a:r>
              <a:rPr lang="ja-JP" altLang="pt-BR" b="1" dirty="0">
                <a:solidFill>
                  <a:srgbClr val="0F1111"/>
                </a:solidFill>
                <a:latin typeface="Hiragino Kaku Gothic ProN"/>
                <a:ea typeface="FC平成明朝体" pitchFamily="17" charset="-128"/>
              </a:rPr>
              <a:t>改訂</a:t>
            </a:r>
            <a:r>
              <a:rPr lang="ja-JP" altLang="pt-BR" b="1" i="0" dirty="0">
                <a:solidFill>
                  <a:srgbClr val="0F1111"/>
                </a:solidFill>
                <a:effectLst/>
                <a:latin typeface="Hiragino Kaku Gothic ProN"/>
                <a:ea typeface="FC平成明朝体" pitchFamily="17" charset="-128"/>
              </a:rPr>
              <a:t>廣池千九郎語録</a:t>
            </a:r>
            <a:endParaRPr lang="pt-BR" altLang="ja-JP" b="1" i="0" dirty="0">
              <a:solidFill>
                <a:srgbClr val="0F1111"/>
              </a:solidFill>
              <a:effectLst/>
              <a:latin typeface="Hiragino Kaku Gothic ProN"/>
              <a:ea typeface="FC平成明朝体" pitchFamily="17" charset="-128"/>
            </a:endParaRPr>
          </a:p>
          <a:p>
            <a:r>
              <a:rPr lang="pt-BR" altLang="ja-JP" b="1" dirty="0">
                <a:solidFill>
                  <a:srgbClr val="0F1111"/>
                </a:solidFill>
                <a:latin typeface="Hiragino Kaku Gothic ProN"/>
              </a:rPr>
              <a:t>Citações</a:t>
            </a:r>
            <a:r>
              <a:rPr lang="ja-JP" altLang="pt-BR" b="1" dirty="0">
                <a:solidFill>
                  <a:srgbClr val="0F1111"/>
                </a:solidFill>
                <a:latin typeface="Hiragino Kaku Gothic ProN"/>
              </a:rPr>
              <a:t> </a:t>
            </a:r>
            <a:r>
              <a:rPr lang="pt-BR" altLang="ja-JP" b="1" dirty="0">
                <a:solidFill>
                  <a:srgbClr val="0F1111"/>
                </a:solidFill>
                <a:latin typeface="Hiragino Kaku Gothic ProN"/>
              </a:rPr>
              <a:t>de</a:t>
            </a:r>
            <a:r>
              <a:rPr lang="ja-JP" altLang="pt-BR" b="1" dirty="0">
                <a:solidFill>
                  <a:srgbClr val="0F1111"/>
                </a:solidFill>
                <a:latin typeface="Hiragino Kaku Gothic ProN"/>
              </a:rPr>
              <a:t> </a:t>
            </a:r>
            <a:r>
              <a:rPr lang="pt-BR" altLang="ja-JP" b="1" dirty="0" err="1">
                <a:solidFill>
                  <a:srgbClr val="0F1111"/>
                </a:solidFill>
                <a:latin typeface="Hiragino Kaku Gothic ProN"/>
              </a:rPr>
              <a:t>Chikuro</a:t>
            </a:r>
            <a:r>
              <a:rPr lang="ja-JP" altLang="pt-BR" b="1" dirty="0">
                <a:solidFill>
                  <a:srgbClr val="0F1111"/>
                </a:solidFill>
                <a:latin typeface="Hiragino Kaku Gothic ProN"/>
              </a:rPr>
              <a:t> </a:t>
            </a:r>
            <a:r>
              <a:rPr lang="pt-BR" altLang="ja-JP" b="1" dirty="0" err="1">
                <a:solidFill>
                  <a:srgbClr val="0F1111"/>
                </a:solidFill>
                <a:latin typeface="Hiragino Kaku Gothic ProN"/>
              </a:rPr>
              <a:t>Hiroike</a:t>
            </a:r>
            <a:endParaRPr lang="pt-BR" dirty="0"/>
          </a:p>
        </p:txBody>
      </p:sp>
    </p:spTree>
    <p:extLst>
      <p:ext uri="{BB962C8B-B14F-4D97-AF65-F5344CB8AC3E}">
        <p14:creationId xmlns:p14="http://schemas.microsoft.com/office/powerpoint/2010/main" val="284130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7115CFAD-515D-4BDB-983B-8868241B8E8F}"/>
              </a:ext>
            </a:extLst>
          </p:cNvPr>
          <p:cNvSpPr txBox="1"/>
          <p:nvPr/>
        </p:nvSpPr>
        <p:spPr>
          <a:xfrm>
            <a:off x="109331" y="0"/>
            <a:ext cx="8925338" cy="6866495"/>
          </a:xfrm>
          <a:prstGeom prst="rect">
            <a:avLst/>
          </a:prstGeom>
          <a:noFill/>
        </p:spPr>
        <p:txBody>
          <a:bodyPr wrap="square">
            <a:spAutoFit/>
          </a:bodyPr>
          <a:lstStyle/>
          <a:p>
            <a:pPr lvl="0" algn="just">
              <a:lnSpc>
                <a:spcPct val="115000"/>
              </a:lnSpc>
              <a:spcAft>
                <a:spcPts val="600"/>
              </a:spcAft>
            </a:pPr>
            <a:r>
              <a:rPr lang="pt-BR" sz="2800" b="1" dirty="0">
                <a:highlight>
                  <a:srgbClr val="00FFFF"/>
                </a:highlight>
              </a:rPr>
              <a:t>Comentários sobre a Máxima n</a:t>
            </a:r>
            <a:r>
              <a:rPr lang="pt-BR" sz="2800" b="1" u="sng" baseline="30000" dirty="0">
                <a:highlight>
                  <a:srgbClr val="00FFFF"/>
                </a:highlight>
              </a:rPr>
              <a:t>o</a:t>
            </a:r>
            <a:r>
              <a:rPr lang="pt-BR" sz="2800" b="1" baseline="30000" dirty="0">
                <a:highlight>
                  <a:srgbClr val="00FFFF"/>
                </a:highlight>
              </a:rPr>
              <a:t>  </a:t>
            </a:r>
            <a:r>
              <a:rPr lang="pt-BR" sz="2800" b="1" dirty="0">
                <a:highlight>
                  <a:srgbClr val="00FFFF"/>
                </a:highlight>
              </a:rPr>
              <a:t>42</a:t>
            </a:r>
          </a:p>
          <a:p>
            <a:r>
              <a:rPr lang="pt-BR" sz="2800" b="1" dirty="0">
                <a:highlight>
                  <a:srgbClr val="FFFF00"/>
                </a:highlight>
              </a:rPr>
              <a:t>1. </a:t>
            </a:r>
            <a:r>
              <a:rPr lang="pt-BR" sz="2400" b="1" dirty="0">
                <a:highlight>
                  <a:srgbClr val="FFFF00"/>
                </a:highlight>
              </a:rPr>
              <a:t>Nunca se desespere, mesmo em agonias </a:t>
            </a:r>
            <a:r>
              <a:rPr lang="pt-PT" sz="2400" dirty="0"/>
              <a:t>(Tratado... vol. 9, em japonês. Chikuro Hiroike, </a:t>
            </a:r>
            <a:r>
              <a:rPr lang="pt-PT" sz="2400" u="sng" dirty="0"/>
              <a:t>Redação original de 1926</a:t>
            </a:r>
            <a:r>
              <a:rPr lang="pt-PT" sz="2400" dirty="0"/>
              <a:t>)</a:t>
            </a:r>
            <a:endParaRPr lang="pt-BR" sz="2400" dirty="0"/>
          </a:p>
          <a:p>
            <a:r>
              <a:rPr lang="pt-BR" sz="2000" dirty="0"/>
              <a:t> </a:t>
            </a:r>
          </a:p>
          <a:p>
            <a:pPr>
              <a:spcAft>
                <a:spcPts val="600"/>
              </a:spcAft>
            </a:pPr>
            <a:r>
              <a:rPr lang="pt-BR" dirty="0">
                <a:latin typeface="Verdana" pitchFamily="34" charset="0"/>
                <a:ea typeface="Verdana" pitchFamily="34" charset="0"/>
                <a:cs typeface="Verdana" pitchFamily="34" charset="0"/>
              </a:rPr>
              <a:t>As pessoas da antiguidade comparavam a vida do homem a uma viagem. </a:t>
            </a:r>
          </a:p>
          <a:p>
            <a:pPr>
              <a:spcAft>
                <a:spcPts val="600"/>
              </a:spcAft>
            </a:pPr>
            <a:r>
              <a:rPr lang="pt-BR" dirty="0">
                <a:latin typeface="Verdana" pitchFamily="34" charset="0"/>
                <a:ea typeface="Verdana" pitchFamily="34" charset="0"/>
                <a:cs typeface="Verdana" pitchFamily="34" charset="0"/>
              </a:rPr>
              <a:t>Analogamente à jornada de um viajante, com oceanos e montanhas, rios e vales sem pontes e arbustos com espinhos no caminho, a jornada da vida também tem várias dificuldades. </a:t>
            </a:r>
          </a:p>
          <a:p>
            <a:pPr>
              <a:spcAft>
                <a:spcPts val="600"/>
              </a:spcAft>
            </a:pPr>
            <a:r>
              <a:rPr lang="pt-BR" dirty="0">
                <a:latin typeface="Verdana" pitchFamily="34" charset="0"/>
                <a:ea typeface="Verdana" pitchFamily="34" charset="0"/>
                <a:cs typeface="Verdana" pitchFamily="34" charset="0"/>
              </a:rPr>
              <a:t>Por mais que um homem seja sábio ou pessoa de bem, ele não poderá alcançar seus objetivos enquanto não superar vários tipos de obstáculos. </a:t>
            </a:r>
          </a:p>
          <a:p>
            <a:pPr>
              <a:spcAft>
                <a:spcPts val="600"/>
              </a:spcAft>
            </a:pPr>
            <a:r>
              <a:rPr lang="pt-BR" dirty="0">
                <a:latin typeface="Verdana" pitchFamily="34" charset="0"/>
                <a:ea typeface="Verdana" pitchFamily="34" charset="0"/>
                <a:cs typeface="Verdana" pitchFamily="34" charset="0"/>
              </a:rPr>
              <a:t>Por isso, diante de dificuldades, é uma tolice ficar reagindo com reclamações, revolta contra os superiores ou caindo no estado de desespero e descontrole. </a:t>
            </a:r>
          </a:p>
          <a:p>
            <a:pPr>
              <a:spcAft>
                <a:spcPts val="600"/>
              </a:spcAft>
            </a:pPr>
            <a:r>
              <a:rPr lang="pt-BR" dirty="0">
                <a:latin typeface="Verdana" pitchFamily="34" charset="0"/>
                <a:ea typeface="Verdana" pitchFamily="34" charset="0"/>
                <a:cs typeface="Verdana" pitchFamily="34" charset="0"/>
              </a:rPr>
              <a:t>Estudos científicos modernos indicam que </a:t>
            </a:r>
            <a:r>
              <a:rPr lang="pt-BR" b="1" dirty="0">
                <a:latin typeface="Verdana" pitchFamily="34" charset="0"/>
                <a:ea typeface="Verdana" pitchFamily="34" charset="0"/>
                <a:cs typeface="Verdana" pitchFamily="34" charset="0"/>
              </a:rPr>
              <a:t>o destino da vida de cada pessoa é</a:t>
            </a:r>
            <a:r>
              <a:rPr lang="pt-BR" dirty="0">
                <a:latin typeface="Verdana" pitchFamily="34" charset="0"/>
                <a:ea typeface="Verdana" pitchFamily="34" charset="0"/>
                <a:cs typeface="Verdana" pitchFamily="34" charset="0"/>
              </a:rPr>
              <a:t> – em grande parte – </a:t>
            </a:r>
            <a:r>
              <a:rPr lang="pt-BR" b="1" dirty="0">
                <a:latin typeface="Verdana" pitchFamily="34" charset="0"/>
                <a:ea typeface="Verdana" pitchFamily="34" charset="0"/>
                <a:cs typeface="Verdana" pitchFamily="34" charset="0"/>
              </a:rPr>
              <a:t>criado por ela mesma</a:t>
            </a:r>
            <a:r>
              <a:rPr lang="pt-BR" dirty="0">
                <a:latin typeface="Verdana" pitchFamily="34" charset="0"/>
                <a:ea typeface="Verdana" pitchFamily="34" charset="0"/>
                <a:cs typeface="Verdana" pitchFamily="34" charset="0"/>
              </a:rPr>
              <a:t>, de forma que doravante, para o restante do destino – mesmo que sujeito a causas externas – a própria pessoa terá que </a:t>
            </a:r>
            <a:r>
              <a:rPr lang="pt-BR" b="1" dirty="0">
                <a:latin typeface="Verdana" pitchFamily="34" charset="0"/>
                <a:ea typeface="Verdana" pitchFamily="34" charset="0"/>
                <a:cs typeface="Verdana" pitchFamily="34" charset="0"/>
              </a:rPr>
              <a:t>assumir a responsabilidade</a:t>
            </a:r>
            <a:r>
              <a:rPr lang="pt-BR" dirty="0">
                <a:latin typeface="Verdana" pitchFamily="34" charset="0"/>
                <a:ea typeface="Verdana" pitchFamily="34" charset="0"/>
                <a:cs typeface="Verdana" pitchFamily="34" charset="0"/>
              </a:rPr>
              <a:t>. Por isso, cair em desespero, nessa situação, é uma tolice ainda maior. </a:t>
            </a:r>
          </a:p>
          <a:p>
            <a:pPr>
              <a:spcAft>
                <a:spcPts val="600"/>
              </a:spcAft>
            </a:pPr>
            <a:r>
              <a:rPr lang="pt-BR" dirty="0">
                <a:latin typeface="Verdana" pitchFamily="34" charset="0"/>
                <a:ea typeface="Verdana" pitchFamily="34" charset="0"/>
                <a:cs typeface="Verdana" pitchFamily="34" charset="0"/>
              </a:rPr>
              <a:t>A moral suprema esclarece esse princípio, orientando as pessoas a se prepararem para o seu futuro, de forma a evitar situações de revolta e desespero (Ver Volume I, Cap. 14, VII).</a:t>
            </a:r>
            <a:endParaRPr lang="pt-BR" b="1" dirty="0">
              <a:highlight>
                <a:srgbClr val="FFFF00"/>
              </a:highligh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5041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xmlns="" id="{B44000BD-271D-4B8F-A8DE-81A32FE832AC}"/>
              </a:ext>
            </a:extLst>
          </p:cNvPr>
          <p:cNvSpPr txBox="1"/>
          <p:nvPr/>
        </p:nvSpPr>
        <p:spPr>
          <a:xfrm>
            <a:off x="79513" y="96346"/>
            <a:ext cx="8970065" cy="6755696"/>
          </a:xfrm>
          <a:prstGeom prst="rect">
            <a:avLst/>
          </a:prstGeom>
          <a:noFill/>
        </p:spPr>
        <p:txBody>
          <a:bodyPr wrap="square" rtlCol="0">
            <a:spAutoFit/>
          </a:bodyPr>
          <a:lstStyle/>
          <a:p>
            <a:r>
              <a:rPr lang="pt-BR" sz="2800" b="1" dirty="0">
                <a:highlight>
                  <a:srgbClr val="FFFF00"/>
                </a:highlight>
              </a:rPr>
              <a:t>2. Capítulos</a:t>
            </a:r>
            <a:r>
              <a:rPr lang="pt-BR" dirty="0">
                <a:highlight>
                  <a:srgbClr val="FFFF00"/>
                </a:highlight>
              </a:rPr>
              <a:t> </a:t>
            </a:r>
            <a:r>
              <a:rPr lang="pt-BR" sz="2800" b="1" dirty="0">
                <a:highlight>
                  <a:srgbClr val="FFFF00"/>
                </a:highlight>
              </a:rPr>
              <a:t>do “Tratado....”,  Vol. 7, pág. 110</a:t>
            </a:r>
            <a:r>
              <a:rPr lang="pt-BR" sz="2800" b="1" dirty="0"/>
              <a:t>  </a:t>
            </a:r>
            <a:endParaRPr lang="pt-BR" sz="2800" dirty="0"/>
          </a:p>
          <a:p>
            <a:r>
              <a:rPr lang="pt-BR" dirty="0"/>
              <a:t> </a:t>
            </a:r>
          </a:p>
          <a:p>
            <a:pPr>
              <a:spcAft>
                <a:spcPts val="600"/>
              </a:spcAft>
            </a:pPr>
            <a:r>
              <a:rPr lang="pt-BR" b="1" dirty="0">
                <a:highlight>
                  <a:srgbClr val="FFFF00"/>
                </a:highlight>
                <a:latin typeface="Verdana" pitchFamily="34" charset="0"/>
                <a:ea typeface="Verdana" pitchFamily="34" charset="0"/>
                <a:cs typeface="Verdana" pitchFamily="34" charset="0"/>
              </a:rPr>
              <a:t>Comparação entre benevolência e paciência </a:t>
            </a:r>
            <a:r>
              <a:rPr lang="pt-BR" b="1" dirty="0">
                <a:latin typeface="Verdana" pitchFamily="34" charset="0"/>
                <a:ea typeface="Verdana" pitchFamily="34" charset="0"/>
                <a:cs typeface="Verdana" pitchFamily="34" charset="0"/>
              </a:rPr>
              <a:t>(autocontrole, perseverança, empenho esmerado)... </a:t>
            </a:r>
            <a:r>
              <a:rPr lang="pt-BR" sz="1400" b="1" u="sng" dirty="0">
                <a:latin typeface="Verdana" pitchFamily="34" charset="0"/>
                <a:ea typeface="Verdana" pitchFamily="34" charset="0"/>
                <a:cs typeface="Verdana" pitchFamily="34" charset="0"/>
              </a:rPr>
              <a:t>Redação original de 1926, de Hiroike</a:t>
            </a:r>
            <a:endParaRPr lang="pt-BR" sz="500" u="sng" dirty="0">
              <a:latin typeface="Verdana" pitchFamily="34" charset="0"/>
              <a:ea typeface="Verdana" pitchFamily="34" charset="0"/>
              <a:cs typeface="Verdana" pitchFamily="34" charset="0"/>
            </a:endParaRPr>
          </a:p>
          <a:p>
            <a:pPr>
              <a:spcAft>
                <a:spcPts val="600"/>
              </a:spcAft>
            </a:pPr>
            <a:r>
              <a:rPr lang="pt-BR" sz="500" dirty="0">
                <a:latin typeface="Verdana" pitchFamily="34" charset="0"/>
                <a:ea typeface="Verdana" pitchFamily="34" charset="0"/>
                <a:cs typeface="Verdana" pitchFamily="34" charset="0"/>
              </a:rPr>
              <a:t> </a:t>
            </a:r>
            <a:endParaRPr lang="pt-BR" sz="1200" dirty="0">
              <a:latin typeface="Verdana" pitchFamily="34" charset="0"/>
              <a:ea typeface="Verdana" pitchFamily="34" charset="0"/>
              <a:cs typeface="Verdana" pitchFamily="34" charset="0"/>
            </a:endParaRPr>
          </a:p>
          <a:p>
            <a:pPr>
              <a:spcAft>
                <a:spcPts val="1200"/>
              </a:spcAft>
            </a:pPr>
            <a:r>
              <a:rPr lang="pt-BR" dirty="0">
                <a:latin typeface="Verdana" pitchFamily="34" charset="0"/>
                <a:ea typeface="Verdana" pitchFamily="34" charset="0"/>
                <a:cs typeface="Verdana" pitchFamily="34" charset="0"/>
              </a:rPr>
              <a:t>A paciência, autocontrole e perseverança são qualidades reconhecidas pela moral suprema. A atitude de empenho e dedicação esmerada a uma atividade é também enaltecida.</a:t>
            </a:r>
          </a:p>
          <a:p>
            <a:pPr>
              <a:spcAft>
                <a:spcPts val="1200"/>
              </a:spcAft>
            </a:pPr>
            <a:r>
              <a:rPr lang="pt-BR" b="1" dirty="0">
                <a:latin typeface="Verdana" pitchFamily="34" charset="0"/>
                <a:ea typeface="Verdana" pitchFamily="34" charset="0"/>
                <a:cs typeface="Verdana" pitchFamily="34" charset="0"/>
              </a:rPr>
              <a:t>No entanto</a:t>
            </a:r>
            <a:r>
              <a:rPr lang="pt-BR" dirty="0">
                <a:latin typeface="Verdana" pitchFamily="34" charset="0"/>
                <a:ea typeface="Verdana" pitchFamily="34" charset="0"/>
                <a:cs typeface="Verdana" pitchFamily="34" charset="0"/>
              </a:rPr>
              <a:t>, a moral suprema não os considera como “moral” enquanto estas </a:t>
            </a:r>
            <a:r>
              <a:rPr lang="pt-BR" b="1" dirty="0">
                <a:latin typeface="Verdana" pitchFamily="34" charset="0"/>
                <a:ea typeface="Verdana" pitchFamily="34" charset="0"/>
                <a:cs typeface="Verdana" pitchFamily="34" charset="0"/>
              </a:rPr>
              <a:t>atitudes não estiverem baseadas na benevolência</a:t>
            </a:r>
            <a:r>
              <a:rPr lang="pt-BR" dirty="0">
                <a:latin typeface="Verdana" pitchFamily="34" charset="0"/>
                <a:ea typeface="Verdana" pitchFamily="34" charset="0"/>
                <a:cs typeface="Verdana" pitchFamily="34" charset="0"/>
              </a:rPr>
              <a:t>, ou seja, no verdadeiro </a:t>
            </a:r>
            <a:r>
              <a:rPr lang="pt-BR" b="1" dirty="0">
                <a:latin typeface="Verdana" pitchFamily="34" charset="0"/>
                <a:ea typeface="Verdana" pitchFamily="34" charset="0"/>
                <a:cs typeface="Verdana" pitchFamily="34" charset="0"/>
              </a:rPr>
              <a:t>sentimento altruísta gradualmente trabalhado</a:t>
            </a:r>
            <a:r>
              <a:rPr lang="pt-BR" dirty="0">
                <a:latin typeface="Verdana" pitchFamily="34" charset="0"/>
                <a:ea typeface="Verdana" pitchFamily="34" charset="0"/>
                <a:cs typeface="Verdana" pitchFamily="34" charset="0"/>
              </a:rPr>
              <a:t>.</a:t>
            </a:r>
          </a:p>
          <a:p>
            <a:pPr>
              <a:spcAft>
                <a:spcPts val="1200"/>
              </a:spcAft>
            </a:pPr>
            <a:r>
              <a:rPr lang="pt-BR" dirty="0">
                <a:latin typeface="Verdana" pitchFamily="34" charset="0"/>
                <a:ea typeface="Verdana" pitchFamily="34" charset="0"/>
                <a:cs typeface="Verdana" pitchFamily="34" charset="0"/>
              </a:rPr>
              <a:t>Se, ao contrário, continuarmos com </a:t>
            </a:r>
            <a:r>
              <a:rPr lang="pt-BR" b="1" dirty="0">
                <a:latin typeface="Verdana" pitchFamily="34" charset="0"/>
                <a:ea typeface="Verdana" pitchFamily="34" charset="0"/>
                <a:cs typeface="Verdana" pitchFamily="34" charset="0"/>
              </a:rPr>
              <a:t>o exercício da paciência, do autocontrole e da perseverança, ou do empenho e esmerada dedicação </a:t>
            </a:r>
            <a:r>
              <a:rPr lang="pt-BR" dirty="0">
                <a:latin typeface="Verdana" pitchFamily="34" charset="0"/>
                <a:ea typeface="Verdana" pitchFamily="34" charset="0"/>
                <a:cs typeface="Verdana" pitchFamily="34" charset="0"/>
              </a:rPr>
              <a:t>– </a:t>
            </a:r>
            <a:r>
              <a:rPr lang="pt-BR" b="1" dirty="0">
                <a:latin typeface="Verdana" pitchFamily="34" charset="0"/>
                <a:ea typeface="Verdana" pitchFamily="34" charset="0"/>
                <a:cs typeface="Verdana" pitchFamily="34" charset="0"/>
              </a:rPr>
              <a:t>baseados ainda no sentimento egocêntrico </a:t>
            </a:r>
            <a:r>
              <a:rPr lang="pt-BR" dirty="0">
                <a:latin typeface="Verdana" pitchFamily="34" charset="0"/>
                <a:ea typeface="Verdana" pitchFamily="34" charset="0"/>
                <a:cs typeface="Verdana" pitchFamily="34" charset="0"/>
              </a:rPr>
              <a:t>e, portanto, estressantes – </a:t>
            </a:r>
            <a:r>
              <a:rPr lang="pt-BR" b="1" dirty="0">
                <a:latin typeface="Verdana" pitchFamily="34" charset="0"/>
                <a:ea typeface="Verdana" pitchFamily="34" charset="0"/>
                <a:cs typeface="Verdana" pitchFamily="34" charset="0"/>
              </a:rPr>
              <a:t>o resultado será danos à sua saúde e ao seu conceito </a:t>
            </a:r>
            <a:r>
              <a:rPr lang="pt-BR" dirty="0">
                <a:latin typeface="Verdana" pitchFamily="34" charset="0"/>
                <a:ea typeface="Verdana" pitchFamily="34" charset="0"/>
                <a:cs typeface="Verdana" pitchFamily="34" charset="0"/>
              </a:rPr>
              <a:t>(nome, imagem), </a:t>
            </a:r>
            <a:r>
              <a:rPr lang="pt-BR" b="1" dirty="0">
                <a:latin typeface="Verdana" pitchFamily="34" charset="0"/>
                <a:ea typeface="Verdana" pitchFamily="34" charset="0"/>
                <a:cs typeface="Verdana" pitchFamily="34" charset="0"/>
              </a:rPr>
              <a:t>além de sofrimentos às demais pessoas</a:t>
            </a:r>
            <a:r>
              <a:rPr lang="pt-BR" dirty="0">
                <a:latin typeface="Verdana" pitchFamily="34" charset="0"/>
                <a:ea typeface="Verdana" pitchFamily="34" charset="0"/>
                <a:cs typeface="Verdana" pitchFamily="34" charset="0"/>
              </a:rPr>
              <a:t>.</a:t>
            </a:r>
          </a:p>
          <a:p>
            <a:pPr>
              <a:spcAft>
                <a:spcPts val="1200"/>
              </a:spcAft>
            </a:pPr>
            <a:r>
              <a:rPr lang="pt-BR" dirty="0">
                <a:latin typeface="Verdana" pitchFamily="34" charset="0"/>
                <a:ea typeface="Verdana" pitchFamily="34" charset="0"/>
                <a:cs typeface="Verdana" pitchFamily="34" charset="0"/>
              </a:rPr>
              <a:t>Isso ocorre porque a moral comum valoriza as atitudes visíveis (palavras, gestos, posturas) e, mesmo que contenham sentimentos de raiva, ódio, perplexidade, desolação, melancolia, as pessoas procuram preservar as aparências – exteriormente –, e ficam severamente tensos contendo esses sentimentos. Por tudo isso é que se torna prejudicial à sua saúde, e as suas atitudes se tornam impróprias, despercebidamente.</a:t>
            </a:r>
          </a:p>
        </p:txBody>
      </p:sp>
    </p:spTree>
    <p:extLst>
      <p:ext uri="{BB962C8B-B14F-4D97-AF65-F5344CB8AC3E}">
        <p14:creationId xmlns:p14="http://schemas.microsoft.com/office/powerpoint/2010/main" val="76774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5942" y="198209"/>
            <a:ext cx="8830491" cy="6526530"/>
          </a:xfrm>
          <a:prstGeom prst="rect">
            <a:avLst/>
          </a:prstGeom>
          <a:noFill/>
        </p:spPr>
        <p:txBody>
          <a:bodyPr wrap="square" rtlCol="0">
            <a:spAutoFit/>
          </a:bodyPr>
          <a:lstStyle/>
          <a:p>
            <a:pPr>
              <a:lnSpc>
                <a:spcPts val="2400"/>
              </a:lnSpc>
              <a:spcAft>
                <a:spcPts val="600"/>
              </a:spcAft>
            </a:pPr>
            <a:r>
              <a:rPr lang="pt-BR" dirty="0">
                <a:latin typeface="Verdana" pitchFamily="34" charset="0"/>
                <a:ea typeface="Verdana" pitchFamily="34" charset="0"/>
                <a:cs typeface="Verdana" pitchFamily="34" charset="0"/>
              </a:rPr>
              <a:t>Por outro lado, se o seu sentimento estiver preparado para a moral suprema, a sua verdadeira </a:t>
            </a:r>
            <a:r>
              <a:rPr lang="pt-BR" b="1" dirty="0">
                <a:latin typeface="Verdana" pitchFamily="34" charset="0"/>
                <a:ea typeface="Verdana" pitchFamily="34" charset="0"/>
                <a:cs typeface="Verdana" pitchFamily="34" charset="0"/>
              </a:rPr>
              <a:t>benevolência desenvolverá mudanças nas suas atitudes</a:t>
            </a:r>
            <a:r>
              <a:rPr lang="pt-BR" dirty="0">
                <a:latin typeface="Verdana" pitchFamily="34" charset="0"/>
                <a:ea typeface="Verdana" pitchFamily="34" charset="0"/>
                <a:cs typeface="Verdana" pitchFamily="34" charset="0"/>
              </a:rPr>
              <a:t>, e mesmo diante de quaisquer obstáculos, tudo será motivo de autorreflexão; e, compreendendo que se trata de </a:t>
            </a:r>
            <a:r>
              <a:rPr lang="pt-BR" b="1" dirty="0">
                <a:latin typeface="Verdana" pitchFamily="34" charset="0"/>
                <a:ea typeface="Verdana" pitchFamily="34" charset="0"/>
                <a:cs typeface="Verdana" pitchFamily="34" charset="0"/>
              </a:rPr>
              <a:t>Provação Divina </a:t>
            </a:r>
            <a:r>
              <a:rPr lang="pt-BR" baseline="30000" dirty="0">
                <a:latin typeface="Verdana" pitchFamily="34" charset="0"/>
                <a:ea typeface="Verdana" pitchFamily="34" charset="0"/>
                <a:cs typeface="Verdana" pitchFamily="34" charset="0"/>
              </a:rPr>
              <a:t>(*)</a:t>
            </a:r>
            <a:r>
              <a:rPr lang="pt-BR" dirty="0">
                <a:latin typeface="Verdana" pitchFamily="34" charset="0"/>
                <a:ea typeface="Verdana" pitchFamily="34" charset="0"/>
                <a:cs typeface="Verdana" pitchFamily="34" charset="0"/>
              </a:rPr>
              <a:t> para você mesmo, </a:t>
            </a:r>
            <a:r>
              <a:rPr lang="pt-BR" b="1" dirty="0">
                <a:latin typeface="Verdana" pitchFamily="34" charset="0"/>
                <a:ea typeface="Verdana" pitchFamily="34" charset="0"/>
                <a:cs typeface="Verdana" pitchFamily="34" charset="0"/>
              </a:rPr>
              <a:t>passará a acolher a circunstância com alegria e gratidão</a:t>
            </a:r>
            <a:r>
              <a:rPr lang="pt-BR" dirty="0">
                <a:latin typeface="Verdana" pitchFamily="34" charset="0"/>
                <a:ea typeface="Verdana" pitchFamily="34" charset="0"/>
                <a:cs typeface="Verdana" pitchFamily="34" charset="0"/>
              </a:rPr>
              <a:t>.</a:t>
            </a:r>
          </a:p>
          <a:p>
            <a:pPr>
              <a:lnSpc>
                <a:spcPts val="2400"/>
              </a:lnSpc>
              <a:spcAft>
                <a:spcPts val="600"/>
              </a:spcAft>
            </a:pPr>
            <a:r>
              <a:rPr lang="pt-BR" dirty="0">
                <a:latin typeface="Verdana" pitchFamily="34" charset="0"/>
                <a:ea typeface="Verdana" pitchFamily="34" charset="0"/>
                <a:cs typeface="Verdana" pitchFamily="34" charset="0"/>
              </a:rPr>
              <a:t>Além disso, como a </a:t>
            </a:r>
            <a:r>
              <a:rPr lang="pt-BR" b="1" dirty="0">
                <a:latin typeface="Verdana" pitchFamily="34" charset="0"/>
                <a:ea typeface="Verdana" pitchFamily="34" charset="0"/>
                <a:cs typeface="Verdana" pitchFamily="34" charset="0"/>
              </a:rPr>
              <a:t>benevolência</a:t>
            </a:r>
            <a:r>
              <a:rPr lang="pt-BR" dirty="0">
                <a:latin typeface="Verdana" pitchFamily="34" charset="0"/>
                <a:ea typeface="Verdana" pitchFamily="34" charset="0"/>
                <a:cs typeface="Verdana" pitchFamily="34" charset="0"/>
              </a:rPr>
              <a:t> está agregada ao sentimento de iluminar, salvar e amar as pessoas e a sociedade, reinará – na sua atitude mental (no seu coração) – a </a:t>
            </a:r>
            <a:r>
              <a:rPr lang="pt-BR" b="1" dirty="0">
                <a:latin typeface="Verdana" pitchFamily="34" charset="0"/>
                <a:ea typeface="Verdana" pitchFamily="34" charset="0"/>
                <a:cs typeface="Verdana" pitchFamily="34" charset="0"/>
              </a:rPr>
              <a:t>plena paz e serenidade</a:t>
            </a:r>
            <a:r>
              <a:rPr lang="pt-BR" dirty="0">
                <a:latin typeface="Verdana" pitchFamily="34" charset="0"/>
                <a:ea typeface="Verdana" pitchFamily="34" charset="0"/>
                <a:cs typeface="Verdana" pitchFamily="34" charset="0"/>
              </a:rPr>
              <a:t>.</a:t>
            </a:r>
          </a:p>
          <a:p>
            <a:pPr>
              <a:lnSpc>
                <a:spcPts val="2400"/>
              </a:lnSpc>
              <a:spcAft>
                <a:spcPts val="600"/>
              </a:spcAft>
            </a:pPr>
            <a:r>
              <a:rPr lang="pt-BR" dirty="0">
                <a:latin typeface="Verdana" pitchFamily="34" charset="0"/>
                <a:ea typeface="Verdana" pitchFamily="34" charset="0"/>
                <a:cs typeface="Verdana" pitchFamily="34" charset="0"/>
              </a:rPr>
              <a:t>Por isso, não haverá prejuízos à sua própria saúde, e como o sentimento está voltado para lidar delicadamente com as pessoas, o relacionamento será harmônico e confiante, </a:t>
            </a:r>
            <a:r>
              <a:rPr lang="pt-BR" b="1" dirty="0">
                <a:latin typeface="Verdana" pitchFamily="34" charset="0"/>
                <a:ea typeface="Verdana" pitchFamily="34" charset="0"/>
                <a:cs typeface="Verdana" pitchFamily="34" charset="0"/>
              </a:rPr>
              <a:t>inspirando paz e cativando as pessoas, com naturalidade</a:t>
            </a:r>
            <a:r>
              <a:rPr lang="pt-BR" dirty="0">
                <a:latin typeface="Verdana" pitchFamily="34" charset="0"/>
                <a:ea typeface="Verdana" pitchFamily="34" charset="0"/>
                <a:cs typeface="Verdana" pitchFamily="34" charset="0"/>
              </a:rPr>
              <a:t>.</a:t>
            </a:r>
          </a:p>
          <a:p>
            <a:pPr>
              <a:lnSpc>
                <a:spcPts val="2400"/>
              </a:lnSpc>
              <a:spcAft>
                <a:spcPts val="600"/>
              </a:spcAft>
            </a:pPr>
            <a:r>
              <a:rPr lang="pt-BR" dirty="0">
                <a:latin typeface="Verdana" pitchFamily="34" charset="0"/>
                <a:ea typeface="Verdana" pitchFamily="34" charset="0"/>
                <a:cs typeface="Verdana" pitchFamily="34" charset="0"/>
              </a:rPr>
              <a:t>A vida baseada na moral comum, ao contrário, é aquela em que você está sorrindo, mas com lágrimas no coração, e lisonjeador nas atitudes (bajulador, puxa-saco), mas com raiva em seu coração.</a:t>
            </a:r>
          </a:p>
          <a:p>
            <a:pPr>
              <a:lnSpc>
                <a:spcPts val="2400"/>
              </a:lnSpc>
              <a:spcAft>
                <a:spcPts val="600"/>
              </a:spcAft>
            </a:pPr>
            <a:r>
              <a:rPr lang="pt-BR" dirty="0">
                <a:latin typeface="Verdana" pitchFamily="34" charset="0"/>
                <a:ea typeface="Verdana" pitchFamily="34" charset="0"/>
                <a:cs typeface="Verdana" pitchFamily="34" charset="0"/>
              </a:rPr>
              <a:t>Assim, aquele que atingiu a </a:t>
            </a:r>
            <a:r>
              <a:rPr lang="pt-BR" b="1" dirty="0">
                <a:latin typeface="Verdana" pitchFamily="34" charset="0"/>
                <a:ea typeface="Verdana" pitchFamily="34" charset="0"/>
                <a:cs typeface="Verdana" pitchFamily="34" charset="0"/>
              </a:rPr>
              <a:t>moral suprema vai acolher todas as circunstâncias/fatos em seu coração – com generosidade </a:t>
            </a:r>
            <a:r>
              <a:rPr lang="pt-BR" dirty="0">
                <a:latin typeface="Verdana" pitchFamily="34" charset="0"/>
                <a:ea typeface="Verdana" pitchFamily="34" charset="0"/>
                <a:cs typeface="Verdana" pitchFamily="34" charset="0"/>
              </a:rPr>
              <a:t>–, </a:t>
            </a:r>
            <a:r>
              <a:rPr lang="pt-BR" b="1" dirty="0">
                <a:latin typeface="Verdana" pitchFamily="34" charset="0"/>
                <a:ea typeface="Verdana" pitchFamily="34" charset="0"/>
                <a:cs typeface="Verdana" pitchFamily="34" charset="0"/>
              </a:rPr>
              <a:t>mas</a:t>
            </a:r>
            <a:r>
              <a:rPr lang="pt-BR" dirty="0">
                <a:latin typeface="Verdana" pitchFamily="34" charset="0"/>
                <a:ea typeface="Verdana" pitchFamily="34" charset="0"/>
                <a:cs typeface="Verdana" pitchFamily="34" charset="0"/>
              </a:rPr>
              <a:t> isso deve </a:t>
            </a:r>
            <a:r>
              <a:rPr lang="pt-BR" b="1" dirty="0">
                <a:latin typeface="Verdana" pitchFamily="34" charset="0"/>
                <a:ea typeface="Verdana" pitchFamily="34" charset="0"/>
                <a:cs typeface="Verdana" pitchFamily="34" charset="0"/>
              </a:rPr>
              <a:t>ser diferenciado do seu comportamento (ação) subsequente</a:t>
            </a:r>
            <a:r>
              <a:rPr lang="pt-BR" dirty="0">
                <a:latin typeface="Verdana" pitchFamily="34" charset="0"/>
                <a:ea typeface="Verdana" pitchFamily="34" charset="0"/>
                <a:cs typeface="Verdana" pitchFamily="34" charset="0"/>
              </a:rPr>
              <a:t>, que possivelmente dependerá da atitude da outra parte.</a:t>
            </a:r>
          </a:p>
        </p:txBody>
      </p:sp>
    </p:spTree>
    <p:extLst>
      <p:ext uri="{BB962C8B-B14F-4D97-AF65-F5344CB8AC3E}">
        <p14:creationId xmlns:p14="http://schemas.microsoft.com/office/powerpoint/2010/main" val="310097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2252" y="104503"/>
            <a:ext cx="9039497" cy="5945602"/>
          </a:xfrm>
          <a:prstGeom prst="rect">
            <a:avLst/>
          </a:prstGeom>
          <a:noFill/>
        </p:spPr>
        <p:txBody>
          <a:bodyPr wrap="square" rtlCol="0">
            <a:spAutoFit/>
          </a:bodyPr>
          <a:lstStyle/>
          <a:p>
            <a:pPr>
              <a:spcAft>
                <a:spcPts val="600"/>
              </a:spcAft>
            </a:pPr>
            <a:r>
              <a:rPr lang="pt-BR" dirty="0">
                <a:latin typeface="Verdana" pitchFamily="34" charset="0"/>
                <a:ea typeface="Verdana" pitchFamily="34" charset="0"/>
                <a:cs typeface="Verdana" pitchFamily="34" charset="0"/>
              </a:rPr>
              <a:t>(*) </a:t>
            </a:r>
            <a:r>
              <a:rPr lang="pt-BR" b="1" dirty="0">
                <a:latin typeface="Verdana" pitchFamily="34" charset="0"/>
                <a:ea typeface="Verdana" pitchFamily="34" charset="0"/>
                <a:cs typeface="Verdana" pitchFamily="34" charset="0"/>
              </a:rPr>
              <a:t>Provação Divina </a:t>
            </a:r>
            <a:r>
              <a:rPr lang="pt-BR" dirty="0">
                <a:latin typeface="Verdana" pitchFamily="34" charset="0"/>
                <a:ea typeface="Verdana" pitchFamily="34" charset="0"/>
                <a:cs typeface="Verdana" pitchFamily="34" charset="0"/>
              </a:rPr>
              <a:t>= Esta é a expressão em português, mais próxima da palavra em japonês </a:t>
            </a:r>
            <a:r>
              <a:rPr lang="ja-JP" altLang="pt-BR" dirty="0">
                <a:latin typeface="Verdana" pitchFamily="34" charset="0"/>
                <a:ea typeface="FC明朝体-B" pitchFamily="17" charset="-128"/>
                <a:cs typeface="Verdana" pitchFamily="34" charset="0"/>
              </a:rPr>
              <a:t>恩寵的試練</a:t>
            </a:r>
            <a:r>
              <a:rPr lang="ja-JP" altLang="pt-BR" dirty="0">
                <a:latin typeface="Verdana" pitchFamily="34" charset="0"/>
                <a:cs typeface="Verdana" pitchFamily="34" charset="0"/>
              </a:rPr>
              <a:t> </a:t>
            </a:r>
            <a:r>
              <a:rPr lang="pt-BR" dirty="0">
                <a:latin typeface="Verdana" pitchFamily="34" charset="0"/>
                <a:ea typeface="Verdana" pitchFamily="34" charset="0"/>
                <a:cs typeface="Verdana" pitchFamily="34" charset="0"/>
              </a:rPr>
              <a:t>(</a:t>
            </a:r>
            <a:r>
              <a:rPr lang="pt-BR" i="1" dirty="0" err="1">
                <a:latin typeface="Verdana" pitchFamily="34" charset="0"/>
                <a:ea typeface="Verdana" pitchFamily="34" charset="0"/>
                <a:cs typeface="Verdana" pitchFamily="34" charset="0"/>
              </a:rPr>
              <a:t>Ontyou</a:t>
            </a:r>
            <a:r>
              <a:rPr lang="pt-BR" i="1" dirty="0">
                <a:latin typeface="Verdana" pitchFamily="34" charset="0"/>
                <a:ea typeface="Verdana" pitchFamily="34" charset="0"/>
                <a:cs typeface="Verdana" pitchFamily="34" charset="0"/>
              </a:rPr>
              <a:t> </a:t>
            </a:r>
            <a:r>
              <a:rPr lang="pt-BR" i="1" dirty="0" err="1">
                <a:latin typeface="Verdana" pitchFamily="34" charset="0"/>
                <a:ea typeface="Verdana" pitchFamily="34" charset="0"/>
                <a:cs typeface="Verdana" pitchFamily="34" charset="0"/>
              </a:rPr>
              <a:t>Teki</a:t>
            </a:r>
            <a:r>
              <a:rPr lang="pt-BR" i="1" dirty="0">
                <a:latin typeface="Verdana" pitchFamily="34" charset="0"/>
                <a:ea typeface="Verdana" pitchFamily="34" charset="0"/>
                <a:cs typeface="Verdana" pitchFamily="34" charset="0"/>
              </a:rPr>
              <a:t> </a:t>
            </a:r>
            <a:r>
              <a:rPr lang="pt-BR" i="1" dirty="0" err="1">
                <a:latin typeface="Verdana" pitchFamily="34" charset="0"/>
                <a:ea typeface="Verdana" pitchFamily="34" charset="0"/>
                <a:cs typeface="Verdana" pitchFamily="34" charset="0"/>
              </a:rPr>
              <a:t>Shiren</a:t>
            </a:r>
            <a:r>
              <a:rPr lang="pt-BR" dirty="0">
                <a:latin typeface="Verdana" pitchFamily="34" charset="0"/>
                <a:ea typeface="Verdana" pitchFamily="34" charset="0"/>
                <a:cs typeface="Verdana" pitchFamily="34" charset="0"/>
              </a:rPr>
              <a:t>). </a:t>
            </a:r>
            <a:br>
              <a:rPr lang="pt-BR" dirty="0">
                <a:latin typeface="Verdana" pitchFamily="34" charset="0"/>
                <a:ea typeface="Verdana" pitchFamily="34" charset="0"/>
                <a:cs typeface="Verdana" pitchFamily="34" charset="0"/>
              </a:rPr>
            </a:br>
            <a:r>
              <a:rPr lang="pt-BR" dirty="0">
                <a:latin typeface="Verdana" pitchFamily="34" charset="0"/>
                <a:ea typeface="Verdana" pitchFamily="34" charset="0"/>
                <a:cs typeface="Verdana" pitchFamily="34" charset="0"/>
              </a:rPr>
              <a:t>    </a:t>
            </a:r>
            <a:r>
              <a:rPr lang="pt-BR" b="1" i="1" dirty="0" err="1">
                <a:latin typeface="Verdana" pitchFamily="34" charset="0"/>
                <a:ea typeface="Verdana" pitchFamily="34" charset="0"/>
                <a:cs typeface="Verdana" pitchFamily="34" charset="0"/>
              </a:rPr>
              <a:t>Ontyou</a:t>
            </a:r>
            <a:r>
              <a:rPr lang="pt-BR" dirty="0">
                <a:latin typeface="Verdana" pitchFamily="34" charset="0"/>
                <a:ea typeface="Verdana" pitchFamily="34" charset="0"/>
                <a:cs typeface="Verdana" pitchFamily="34" charset="0"/>
              </a:rPr>
              <a:t> </a:t>
            </a:r>
            <a:r>
              <a:rPr lang="pt-BR" b="1" i="1" dirty="0" err="1">
                <a:latin typeface="Verdana" pitchFamily="34" charset="0"/>
                <a:ea typeface="Verdana" pitchFamily="34" charset="0"/>
                <a:cs typeface="Verdana" pitchFamily="34" charset="0"/>
              </a:rPr>
              <a:t>Teki</a:t>
            </a:r>
            <a:r>
              <a:rPr lang="pt-BR" dirty="0">
                <a:latin typeface="Verdana" pitchFamily="34" charset="0"/>
                <a:ea typeface="Verdana" pitchFamily="34" charset="0"/>
                <a:cs typeface="Verdana" pitchFamily="34" charset="0"/>
              </a:rPr>
              <a:t> significa “de favor (divino); pela graça (de Deus)”. </a:t>
            </a:r>
          </a:p>
          <a:p>
            <a:pPr>
              <a:spcAft>
                <a:spcPts val="600"/>
              </a:spcAft>
            </a:pPr>
            <a:r>
              <a:rPr lang="pt-BR" b="1" i="1" dirty="0">
                <a:latin typeface="Verdana" pitchFamily="34" charset="0"/>
                <a:ea typeface="Verdana" pitchFamily="34" charset="0"/>
                <a:cs typeface="Verdana" pitchFamily="34" charset="0"/>
              </a:rPr>
              <a:t>    </a:t>
            </a:r>
            <a:r>
              <a:rPr lang="pt-BR" b="1" i="1" dirty="0" err="1">
                <a:latin typeface="Verdana" pitchFamily="34" charset="0"/>
                <a:ea typeface="Verdana" pitchFamily="34" charset="0"/>
                <a:cs typeface="Verdana" pitchFamily="34" charset="0"/>
              </a:rPr>
              <a:t>Shiren</a:t>
            </a:r>
            <a:r>
              <a:rPr lang="pt-BR" dirty="0">
                <a:latin typeface="Verdana" pitchFamily="34" charset="0"/>
                <a:ea typeface="Verdana" pitchFamily="34" charset="0"/>
                <a:cs typeface="Verdana" pitchFamily="34" charset="0"/>
              </a:rPr>
              <a:t> significa “teste, lição, avaliação, exame, prova, experiência”.</a:t>
            </a:r>
          </a:p>
          <a:p>
            <a:pPr>
              <a:lnSpc>
                <a:spcPct val="150000"/>
              </a:lnSpc>
            </a:pPr>
            <a:endParaRPr lang="pt-BR" b="1" dirty="0">
              <a:latin typeface="Verdana" pitchFamily="34" charset="0"/>
              <a:ea typeface="Verdana" pitchFamily="34" charset="0"/>
              <a:cs typeface="Verdana" pitchFamily="34" charset="0"/>
            </a:endParaRPr>
          </a:p>
          <a:p>
            <a:pPr>
              <a:lnSpc>
                <a:spcPct val="150000"/>
              </a:lnSpc>
            </a:pPr>
            <a:r>
              <a:rPr lang="pt-BR" b="1" dirty="0">
                <a:latin typeface="Verdana" pitchFamily="34" charset="0"/>
                <a:ea typeface="Verdana" pitchFamily="34" charset="0"/>
                <a:cs typeface="Verdana" pitchFamily="34" charset="0"/>
              </a:rPr>
              <a:t>Referência complementar (Bíblia) para reflexão conjunta: </a:t>
            </a:r>
            <a:endParaRPr lang="pt-BR" dirty="0">
              <a:latin typeface="Verdana" pitchFamily="34" charset="0"/>
              <a:ea typeface="Verdana" pitchFamily="34" charset="0"/>
              <a:cs typeface="Verdana" pitchFamily="34" charset="0"/>
            </a:endParaRPr>
          </a:p>
          <a:p>
            <a:pPr>
              <a:lnSpc>
                <a:spcPct val="150000"/>
              </a:lnSpc>
              <a:spcAft>
                <a:spcPts val="600"/>
              </a:spcAft>
            </a:pPr>
            <a:r>
              <a:rPr lang="pt-BR" dirty="0">
                <a:latin typeface="Verdana" pitchFamily="34" charset="0"/>
                <a:ea typeface="Verdana" pitchFamily="34" charset="0"/>
                <a:cs typeface="Verdana" pitchFamily="34" charset="0"/>
              </a:rPr>
              <a:t>Amados, não se surpreendam com o fogo que surge entre vocês para os provar, como se algo estranho lhes estivesse acontecendo; </a:t>
            </a:r>
            <a:r>
              <a:rPr lang="pt-BR" b="1" dirty="0">
                <a:latin typeface="Verdana" pitchFamily="34" charset="0"/>
                <a:ea typeface="Verdana" pitchFamily="34" charset="0"/>
                <a:cs typeface="Verdana" pitchFamily="34" charset="0"/>
              </a:rPr>
              <a:t>Mas alegrem-se </a:t>
            </a:r>
            <a:r>
              <a:rPr lang="pt-BR" dirty="0">
                <a:latin typeface="Verdana" pitchFamily="34" charset="0"/>
                <a:ea typeface="Verdana" pitchFamily="34" charset="0"/>
                <a:cs typeface="Verdana" pitchFamily="34" charset="0"/>
              </a:rPr>
              <a:t>à medida que participam dos sofrimentos de Cristo, para que também, quando a sua glória for revelada, vocês exultem com grande alegria. (1 Pedro 4:12,13)</a:t>
            </a:r>
          </a:p>
          <a:p>
            <a:pPr>
              <a:lnSpc>
                <a:spcPct val="150000"/>
              </a:lnSpc>
              <a:spcAft>
                <a:spcPts val="600"/>
              </a:spcAft>
            </a:pPr>
            <a:r>
              <a:rPr lang="pt-BR" dirty="0">
                <a:latin typeface="Verdana" pitchFamily="34" charset="0"/>
                <a:ea typeface="Verdana" pitchFamily="34" charset="0"/>
                <a:cs typeface="Verdana" pitchFamily="34" charset="0"/>
              </a:rPr>
              <a:t>Meus irmãos, considerem </a:t>
            </a:r>
            <a:r>
              <a:rPr lang="pt-BR" b="1" dirty="0">
                <a:latin typeface="Verdana" pitchFamily="34" charset="0"/>
                <a:ea typeface="Verdana" pitchFamily="34" charset="0"/>
                <a:cs typeface="Verdana" pitchFamily="34" charset="0"/>
              </a:rPr>
              <a:t>motivo de grande alegria </a:t>
            </a:r>
            <a:r>
              <a:rPr lang="pt-BR" dirty="0">
                <a:latin typeface="Verdana" pitchFamily="34" charset="0"/>
                <a:ea typeface="Verdana" pitchFamily="34" charset="0"/>
                <a:cs typeface="Verdana" pitchFamily="34" charset="0"/>
              </a:rPr>
              <a:t>o fato de passarem por diversas provações, pois vocês sabem que a prova da sua fé produz perseverança. E a perseverança deve ter ação completa, a fim de que vocês sejam maduros e íntegros, sem lhes faltar coisa alguma. (Tiago 1:2-4)</a:t>
            </a:r>
          </a:p>
        </p:txBody>
      </p:sp>
    </p:spTree>
    <p:extLst>
      <p:ext uri="{BB962C8B-B14F-4D97-AF65-F5344CB8AC3E}">
        <p14:creationId xmlns:p14="http://schemas.microsoft.com/office/powerpoint/2010/main" val="2323132744"/>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8373</TotalTime>
  <Words>1415</Words>
  <Application>Microsoft Office PowerPoint</Application>
  <PresentationFormat>Apresentação na tela (4:3)</PresentationFormat>
  <Paragraphs>79</Paragraphs>
  <Slides>17</Slides>
  <Notes>0</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Hiroaki Makibara2</dc:creator>
  <cp:lastModifiedBy>Usuario</cp:lastModifiedBy>
  <cp:revision>101</cp:revision>
  <cp:lastPrinted>2021-02-15T17:48:40Z</cp:lastPrinted>
  <dcterms:created xsi:type="dcterms:W3CDTF">2020-12-25T17:38:58Z</dcterms:created>
  <dcterms:modified xsi:type="dcterms:W3CDTF">2021-03-01T21:55:26Z</dcterms:modified>
</cp:coreProperties>
</file>