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0" r:id="rId4"/>
    <p:sldId id="257" r:id="rId5"/>
    <p:sldId id="261" r:id="rId6"/>
    <p:sldId id="279" r:id="rId7"/>
    <p:sldId id="278" r:id="rId8"/>
    <p:sldId id="280" r:id="rId9"/>
    <p:sldId id="272" r:id="rId10"/>
    <p:sldId id="274" r:id="rId11"/>
    <p:sldId id="275" r:id="rId12"/>
    <p:sldId id="281" r:id="rId13"/>
    <p:sldId id="276" r:id="rId14"/>
    <p:sldId id="268" r:id="rId15"/>
    <p:sldId id="277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244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432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0439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767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08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6167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907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155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06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487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2934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325C2-B86C-43CF-86DC-121F4CA9B9E5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18070-5751-4095-A211-DAC6F79A98E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880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A84BE3BA-E318-4489-A45B-69C2C627B5F0}"/>
              </a:ext>
            </a:extLst>
          </p:cNvPr>
          <p:cNvGrpSpPr/>
          <p:nvPr/>
        </p:nvGrpSpPr>
        <p:grpSpPr>
          <a:xfrm>
            <a:off x="5082392" y="79514"/>
            <a:ext cx="4061608" cy="6752707"/>
            <a:chOff x="5082392" y="79514"/>
            <a:chExt cx="4061608" cy="6752707"/>
          </a:xfrm>
        </p:grpSpPr>
        <p:pic>
          <p:nvPicPr>
            <p:cNvPr id="5" name="Imagem 4" descr="Texto, Carta&#10;&#10;Descrição gerada automaticamente">
              <a:extLst>
                <a:ext uri="{FF2B5EF4-FFF2-40B4-BE49-F238E27FC236}">
                  <a16:creationId xmlns:a16="http://schemas.microsoft.com/office/drawing/2014/main" id="{BACD822C-1F6C-4B4D-A562-3111729DF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1424" y="79514"/>
              <a:ext cx="2492576" cy="3617843"/>
            </a:xfrm>
            <a:prstGeom prst="rect">
              <a:avLst/>
            </a:prstGeom>
          </p:spPr>
        </p:pic>
        <p:pic>
          <p:nvPicPr>
            <p:cNvPr id="6" name="Imagem 5" descr="Uma imagem contendo Diagrama&#10;&#10;Descrição gerada automaticamente">
              <a:extLst>
                <a:ext uri="{FF2B5EF4-FFF2-40B4-BE49-F238E27FC236}">
                  <a16:creationId xmlns:a16="http://schemas.microsoft.com/office/drawing/2014/main" id="{111886DF-980C-49FE-BA53-0439F011C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2392" y="3011556"/>
              <a:ext cx="2749643" cy="3820665"/>
            </a:xfrm>
            <a:prstGeom prst="rect">
              <a:avLst/>
            </a:prstGeom>
          </p:spPr>
        </p:pic>
      </p:grp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FF11A5D1-3E85-4078-BE7D-BD8569600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79"/>
            <a:ext cx="48694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22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95942" y="274320"/>
            <a:ext cx="8791303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800" b="1" dirty="0">
                <a:highlight>
                  <a:srgbClr val="FFFF00"/>
                </a:highlight>
              </a:rPr>
              <a:t>Idem, Pág.</a:t>
            </a:r>
            <a:r>
              <a:rPr lang="pt-BR" dirty="0"/>
              <a:t> </a:t>
            </a:r>
            <a:r>
              <a:rPr lang="pt-BR" sz="2800" b="1" dirty="0">
                <a:highlight>
                  <a:srgbClr val="FFFF00"/>
                </a:highlight>
              </a:rPr>
              <a:t>150: </a:t>
            </a:r>
            <a:r>
              <a:rPr lang="pt-BR" sz="2400" dirty="0"/>
              <a:t>O</a:t>
            </a:r>
            <a:r>
              <a:rPr lang="pt-PT" sz="2400" dirty="0"/>
              <a:t> verdadeiro </a:t>
            </a:r>
            <a:r>
              <a:rPr lang="pt-PT" sz="2400" b="1" dirty="0">
                <a:solidFill>
                  <a:srgbClr val="FF0000"/>
                </a:solidFill>
              </a:rPr>
              <a:t>sentimento parental</a:t>
            </a:r>
            <a:r>
              <a:rPr lang="pt-PT" sz="2400" dirty="0">
                <a:solidFill>
                  <a:srgbClr val="FF0000"/>
                </a:solidFill>
              </a:rPr>
              <a:t> </a:t>
            </a:r>
            <a:r>
              <a:rPr lang="pt-PT" dirty="0"/>
              <a:t>(</a:t>
            </a:r>
            <a:r>
              <a:rPr lang="pt-BR" dirty="0"/>
              <a:t>Sentimento/amor dos pais</a:t>
            </a:r>
            <a:r>
              <a:rPr lang="pt-PT" dirty="0"/>
              <a:t>) </a:t>
            </a:r>
            <a:r>
              <a:rPr lang="pt-PT" sz="2400" dirty="0"/>
              <a:t>é o de acolher as pessoas </a:t>
            </a:r>
            <a:r>
              <a:rPr lang="pt-PT" dirty="0"/>
              <a:t>(a outra pessoa e os terceiros)</a:t>
            </a:r>
            <a:r>
              <a:rPr lang="pt-PT" sz="2400" dirty="0"/>
              <a:t>, com empatia e amor, como se fosse com você mesmo, e avançar no caminho iluminado pela Lei de Universo. </a:t>
            </a:r>
            <a:endParaRPr lang="pt-BR" sz="2400" dirty="0"/>
          </a:p>
          <a:p>
            <a:pPr algn="just">
              <a:spcAft>
                <a:spcPts val="1200"/>
              </a:spcAft>
            </a:pPr>
            <a:r>
              <a:rPr lang="pt-PT" sz="2400" dirty="0"/>
              <a:t>Devemos tratar todas as pessoas – senão na aparência, mas ao menos no sentimento – com igualdade, equitativamente, sem discriminação, sem uma pitada de bajulação, amando as pessoas de acordo com as suas posições, e por meio de iluminação e salvação, encaminhá-las para o estado de traquilidade, paz e felicidade. </a:t>
            </a:r>
            <a:endParaRPr lang="pt-BR" sz="2400" dirty="0"/>
          </a:p>
          <a:p>
            <a:pPr algn="just">
              <a:spcAft>
                <a:spcPts val="1200"/>
              </a:spcAft>
            </a:pPr>
            <a:r>
              <a:rPr lang="pt-PT" sz="2400" dirty="0"/>
              <a:t>Mas, dentre essas pessoas há também as que são teimosas, egoístas, grosseiras, ou que são insensíveis, apáticas, indiferentes, difíceis de orientar. Iluminar as pessoas significa acolhê-las com muito cuidado, encaminhando-as para a compreensão da verdade, como a mãe que cuida do bebê, ou a mãe pássaro cuidando de seus filhotes, às vezes repreendendo e às vezes acariciando, sem nenhuma pressa, persistente e pacientemente.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9006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9143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</a:rPr>
              <a:t>4. Coletânea: Estudos de Moralogia N</a:t>
            </a:r>
            <a:r>
              <a:rPr lang="pt-BR" sz="2800" b="1" baseline="30000" dirty="0">
                <a:highlight>
                  <a:srgbClr val="FFFF00"/>
                </a:highlight>
              </a:rPr>
              <a:t>o</a:t>
            </a:r>
            <a:r>
              <a:rPr lang="pt-BR" sz="2800" b="1" dirty="0">
                <a:highlight>
                  <a:srgbClr val="FFFF00"/>
                </a:highlight>
              </a:rPr>
              <a:t>  4</a:t>
            </a:r>
          </a:p>
          <a:p>
            <a:r>
              <a:rPr lang="pt-BR" sz="2800" b="1" dirty="0">
                <a:highlight>
                  <a:srgbClr val="FFFF00"/>
                </a:highlight>
              </a:rPr>
              <a:t>Pág. 74 em diante: </a:t>
            </a:r>
            <a:r>
              <a:rPr lang="pt-BR" sz="2800" dirty="0"/>
              <a:t>Pacificar o sentimento/coração da pessoa, e lidar com a situação dela sem pressa, sem afobação.</a:t>
            </a:r>
          </a:p>
        </p:txBody>
      </p:sp>
      <p:pic>
        <p:nvPicPr>
          <p:cNvPr id="6" name="Picture 2" descr="https://images-na.ssl-images-amazon.com/images/I/41+-1VJTL1L._SX355_BO1,204,203,2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081" y="1560077"/>
            <a:ext cx="3698386" cy="5169453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6" r="58825" b="16229"/>
          <a:stretch/>
        </p:blipFill>
        <p:spPr bwMode="auto">
          <a:xfrm>
            <a:off x="340918" y="1616060"/>
            <a:ext cx="4283333" cy="5057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73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F4CDB20-3A97-43C4-B3E0-8CEF639C77D7}"/>
              </a:ext>
            </a:extLst>
          </p:cNvPr>
          <p:cNvSpPr txBox="1"/>
          <p:nvPr/>
        </p:nvSpPr>
        <p:spPr>
          <a:xfrm>
            <a:off x="143975" y="67018"/>
            <a:ext cx="8895521" cy="668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5. 366 dias com as palavras da Nova Moral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800" b="1" dirty="0">
                <a:highlight>
                  <a:srgbClr val="FFFF00"/>
                </a:highlight>
              </a:rPr>
              <a:t>Pág. 307, O meu interior (coração) difícil de perceber</a:t>
            </a:r>
          </a:p>
          <a:p>
            <a:pPr algn="just">
              <a:spcAft>
                <a:spcPts val="300"/>
              </a:spcAft>
            </a:pPr>
            <a:r>
              <a:rPr lang="pt-BR" sz="2200" dirty="0"/>
              <a:t>Nós reparamos muitas coisas nas pessoas, mas em geral não reparamos no nosso próprio interior. </a:t>
            </a:r>
            <a:r>
              <a:rPr lang="pt-BR" sz="2200" b="1" dirty="0">
                <a:solidFill>
                  <a:srgbClr val="0070C0"/>
                </a:solidFill>
                <a:highlight>
                  <a:srgbClr val="FFFF00"/>
                </a:highlight>
              </a:rPr>
              <a:t>Vamos examinar bem o nosso interior: </a:t>
            </a:r>
            <a:endParaRPr lang="pt-BR" sz="11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algn="just">
              <a:spcAft>
                <a:spcPts val="300"/>
              </a:spcAft>
            </a:pPr>
            <a:endParaRPr lang="pt-BR" sz="105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marL="177800" indent="-1778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Quando fazemos algo pensando em beneficiar outras pessoas, não estaríamos também – no íntimo – esperando por uma "avaliação positiva" desta atitude? </a:t>
            </a:r>
          </a:p>
          <a:p>
            <a:pPr marL="177800" indent="-1778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Quando parece que estou ouvindo as pessoas, será que não estaria ouvindo apenas a voz do meu coração?</a:t>
            </a:r>
          </a:p>
          <a:p>
            <a:pPr marL="177800" indent="-1778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Quando aparento ser uma pessoa dócil, que segue as orientações calmamente, será que – no íntimo – não estaria rejeitando as pessoas, fria, dura e silenciosamente? </a:t>
            </a:r>
          </a:p>
          <a:p>
            <a:pPr marL="177800" indent="-1778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pt-BR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Quando aparento estar seguro e afirmando a verdade, será que não estaria – com os meus sentimentos – agredindo e ferindo a outra pessoa, sem que eu perceba?</a:t>
            </a:r>
          </a:p>
          <a:p>
            <a:pPr algn="just">
              <a:spcAft>
                <a:spcPts val="300"/>
              </a:spcAft>
            </a:pPr>
            <a:r>
              <a:rPr lang="pt-BR" sz="2200" b="1" dirty="0">
                <a:solidFill>
                  <a:srgbClr val="0070C0"/>
                </a:solidFill>
                <a:highlight>
                  <a:srgbClr val="FFFF00"/>
                </a:highlight>
              </a:rPr>
              <a:t>Um problema de relacionamento humano, talvez seja uma forma de revelar a mim mesmo o "meu interior difícil de perceber". </a:t>
            </a:r>
            <a:endParaRPr lang="pt-BR" sz="1200" b="1" dirty="0">
              <a:solidFill>
                <a:srgbClr val="0070C0"/>
              </a:solidFill>
              <a:highlight>
                <a:srgbClr val="FFFF00"/>
              </a:highlight>
            </a:endParaRPr>
          </a:p>
          <a:p>
            <a:pPr algn="just">
              <a:spcAft>
                <a:spcPts val="300"/>
              </a:spcAft>
            </a:pPr>
            <a:r>
              <a:rPr lang="pt-BR" sz="2200" dirty="0"/>
              <a:t>Deveríamos examinar muito bem o nosso interior e cultivar sentimentos confortantes e envolventes.</a:t>
            </a:r>
          </a:p>
        </p:txBody>
      </p:sp>
    </p:spTree>
    <p:extLst>
      <p:ext uri="{BB962C8B-B14F-4D97-AF65-F5344CB8AC3E}">
        <p14:creationId xmlns:p14="http://schemas.microsoft.com/office/powerpoint/2010/main" val="699994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65315" y="91567"/>
            <a:ext cx="8921931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</a:rPr>
              <a:t>Idem 5, Pág. 319, O poder de cura que nasce da "Escuta"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Ao conversar com as pessoas percebemos que estamos sendo “aceitos/atendidos”. Ao conversar, você pode extravasar a tensão e estresse acumulados em seu coração e purificar seus sentimentos. Isso tem relação também com a "cura" e "paz de espírito". 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Os voluntários da </a:t>
            </a:r>
            <a:r>
              <a:rPr lang="pt-BR" sz="2400" b="1" dirty="0"/>
              <a:t>“Escuta Solidária” </a:t>
            </a:r>
            <a:r>
              <a:rPr lang="pt-BR" sz="2400" dirty="0"/>
              <a:t>dizem que “A Escuta é ouvir atentamente, com o coração, com isenção absoluta de avaliação, crítica ou opinião pessoal”. 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O ato de "escutar" alguém é também algo que depende de sua vontade em fazê-lo. 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Não se pode curar o coração das pessoas com atitudes de desatenção, desinteresse ou distração. 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A pessoa que está falando consegue aprofundar-se na narrativa quando percebe que há alguém verdadeiramente atento em lhe escutar, de coração.</a:t>
            </a:r>
          </a:p>
          <a:p>
            <a:pPr algn="just">
              <a:spcAft>
                <a:spcPts val="600"/>
              </a:spcAft>
            </a:pPr>
            <a:r>
              <a:rPr lang="pt-BR" sz="2400" dirty="0"/>
              <a:t>Deveríamos ter sempre em mente, todos os dias, "escutar as pessoas, com todo o coração".</a:t>
            </a:r>
          </a:p>
        </p:txBody>
      </p:sp>
    </p:spTree>
    <p:extLst>
      <p:ext uri="{BB962C8B-B14F-4D97-AF65-F5344CB8AC3E}">
        <p14:creationId xmlns:p14="http://schemas.microsoft.com/office/powerpoint/2010/main" val="11368832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143690" y="274320"/>
            <a:ext cx="8817429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</a:rPr>
              <a:t>6. Antropologia do </a:t>
            </a:r>
            <a:r>
              <a:rPr lang="pt-BR" sz="2800" b="1" dirty="0" err="1">
                <a:highlight>
                  <a:srgbClr val="FFFF00"/>
                </a:highlight>
              </a:rPr>
              <a:t>Sampouyoshi</a:t>
            </a:r>
            <a:r>
              <a:rPr lang="pt-BR" sz="2800" b="1" dirty="0">
                <a:highlight>
                  <a:srgbClr val="FFFF00"/>
                </a:highlight>
              </a:rPr>
              <a:t>, </a:t>
            </a:r>
          </a:p>
          <a:p>
            <a:endParaRPr lang="pt-BR" sz="2400" b="1" dirty="0"/>
          </a:p>
          <a:p>
            <a:r>
              <a:rPr lang="pt-BR" sz="2800" b="1" dirty="0">
                <a:highlight>
                  <a:srgbClr val="FFFF00"/>
                </a:highlight>
              </a:rPr>
              <a:t>Pág. 192, Não culpe fortemente, oriente com sinceridade </a:t>
            </a:r>
          </a:p>
          <a:p>
            <a:r>
              <a:rPr lang="pt-BR" sz="2400" dirty="0"/>
              <a:t>Como devemos tratar e orientar a pessoa que cometeu ato falho ou desonestidade? </a:t>
            </a:r>
          </a:p>
          <a:p>
            <a:r>
              <a:rPr lang="pt-BR" sz="2400" dirty="0"/>
              <a:t>Se você presenciar um ato falho ou desonestidade de uma pessoa, o normal seria avisá-la imediatamente ou relatar o fato à chefia ou aos colegas da mesma organização. </a:t>
            </a:r>
          </a:p>
          <a:p>
            <a:r>
              <a:rPr lang="pt-BR" sz="2400" dirty="0"/>
              <a:t>Se for uma infração criminal, pode-se também comunicar a polícia. </a:t>
            </a:r>
          </a:p>
          <a:p>
            <a:r>
              <a:rPr lang="pt-BR" sz="2400" dirty="0"/>
              <a:t>Algumas pessoas poderão também torná-lo público. </a:t>
            </a:r>
          </a:p>
          <a:p>
            <a:r>
              <a:rPr lang="pt-BR" sz="2400" dirty="0"/>
              <a:t>E tentarão culpá-la, atacá-la e incitá-la fortemente a admitir o erro e mudar de atitude. </a:t>
            </a:r>
          </a:p>
          <a:p>
            <a:r>
              <a:rPr lang="pt-BR" sz="2400" dirty="0"/>
              <a:t>Mas, por mais que essa pessoa seja a culpada, como será que ela vai reagir se for tratada desta forma?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76052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26571" y="352697"/>
            <a:ext cx="8634549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pt-BR" sz="2400" dirty="0"/>
              <a:t>Ela vai se sentir provavelmente muito magoada, ferida, e em vez de reflexão, poderá provocar nela a revolta. </a:t>
            </a:r>
          </a:p>
          <a:p>
            <a:pPr algn="just">
              <a:spcAft>
                <a:spcPts val="1200"/>
              </a:spcAft>
            </a:pPr>
            <a:r>
              <a:rPr lang="pt-BR" sz="2400" dirty="0"/>
              <a:t>O motivo dessa revolta está no sentimento de arrogância/vaidade, oculto na atitude de quem tenta culpá-la, e que é percebido pela pessoa magoada. </a:t>
            </a:r>
          </a:p>
          <a:p>
            <a:pPr algn="just">
              <a:spcAft>
                <a:spcPts val="1200"/>
              </a:spcAft>
            </a:pPr>
            <a:r>
              <a:rPr lang="pt-BR" sz="2400" dirty="0"/>
              <a:t>Quem busca uma solução moral e tenta orientá-la deve – mesmo diante de uma pessoa que cometeu ato falho ou desonestidade – em primeiro lugar, refletir sobre si mesma. </a:t>
            </a:r>
          </a:p>
          <a:p>
            <a:pPr algn="just">
              <a:spcAft>
                <a:spcPts val="1200"/>
              </a:spcAft>
            </a:pPr>
            <a:r>
              <a:rPr lang="pt-BR" sz="2400" dirty="0"/>
              <a:t>Analise o seu passado, antes mesmo dessa pessoa ter cometido o ato falho, e procure lembrar, se em algum momento você mesmo não chegou a tomar também alguma atitude inapropriada ou insuficiente. (</a:t>
            </a:r>
            <a:r>
              <a:rPr lang="pt-BR" sz="2400" dirty="0" err="1"/>
              <a:t>Obs</a:t>
            </a:r>
            <a:r>
              <a:rPr lang="pt-BR" sz="2400" dirty="0"/>
              <a:t>: Ver frase de Confúcio, slide seguinte). </a:t>
            </a:r>
          </a:p>
          <a:p>
            <a:pPr algn="just">
              <a:spcAft>
                <a:spcPts val="1200"/>
              </a:spcAft>
            </a:pPr>
            <a:r>
              <a:rPr lang="pt-BR" sz="2400" dirty="0"/>
              <a:t>Depois disso, com sinceridade no coração, procure orientar a pessoa com muita paciência, tomando o cuidado em não feri-la, e solidarizando-se com as partes dela que sejam compreensíveis.</a:t>
            </a:r>
          </a:p>
        </p:txBody>
      </p:sp>
    </p:spTree>
    <p:extLst>
      <p:ext uri="{BB962C8B-B14F-4D97-AF65-F5344CB8AC3E}">
        <p14:creationId xmlns:p14="http://schemas.microsoft.com/office/powerpoint/2010/main" val="2076985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EEB8F69-5E57-4CDD-8206-5A3EE3F81432}"/>
              </a:ext>
            </a:extLst>
          </p:cNvPr>
          <p:cNvSpPr txBox="1"/>
          <p:nvPr/>
        </p:nvSpPr>
        <p:spPr>
          <a:xfrm>
            <a:off x="182880" y="362769"/>
            <a:ext cx="8732519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/>
                <a:highlight>
                  <a:srgbClr val="00FFFF"/>
                </a:highlight>
                <a:ea typeface="MS Mincho" panose="02020609040205080304" pitchFamily="49" charset="-128"/>
              </a:rPr>
              <a:t>Importância dos pensamentos/sentimentos em pequenas coisas do dia-a-dia</a:t>
            </a:r>
          </a:p>
          <a:p>
            <a:pPr marL="684000" algn="just"/>
            <a:endParaRPr lang="pt-BR" sz="2000" dirty="0">
              <a:effectLst/>
              <a:ea typeface="MS Mincho" panose="02020609040205080304" pitchFamily="49" charset="-128"/>
            </a:endParaRPr>
          </a:p>
          <a:p>
            <a:r>
              <a:rPr lang="pt-BR" sz="2800" b="1" dirty="0">
                <a:highlight>
                  <a:srgbClr val="FFFF00"/>
                </a:highlight>
              </a:rPr>
              <a:t>Frase atribuída a Confúcio: </a:t>
            </a:r>
          </a:p>
          <a:p>
            <a:pPr marL="360000"/>
            <a:r>
              <a:rPr lang="ja-JP" altLang="pt-BR" sz="2400" b="1" dirty="0">
                <a:solidFill>
                  <a:srgbClr val="C00000"/>
                </a:solidFill>
                <a:ea typeface="FC平成明朝体" panose="02020409000000000000" pitchFamily="17" charset="-128"/>
              </a:rPr>
              <a:t>先生がいわれた。「有徳の優れた人を見れば同じようになろうと思い、徳のない劣った人を見れば、（自分も同じように愚かなのではないかと）心の中で反省する。」</a:t>
            </a:r>
            <a:endParaRPr lang="pt-BR" altLang="ja-JP" sz="2400" b="1" dirty="0">
              <a:solidFill>
                <a:srgbClr val="C00000"/>
              </a:solidFill>
              <a:ea typeface="FC平成明朝体" panose="02020409000000000000" pitchFamily="17" charset="-128"/>
            </a:endParaRPr>
          </a:p>
          <a:p>
            <a:pPr marL="360000"/>
            <a:endParaRPr lang="en-US" sz="2400" b="1" dirty="0">
              <a:solidFill>
                <a:srgbClr val="C00000"/>
              </a:solidFill>
              <a:ea typeface="FC平成明朝体" panose="02020409000000000000" pitchFamily="17" charset="-128"/>
            </a:endParaRPr>
          </a:p>
          <a:p>
            <a:pPr marL="360000" algn="just">
              <a:spcAft>
                <a:spcPts val="600"/>
              </a:spcAft>
            </a:pPr>
            <a:r>
              <a:rPr lang="en-US" sz="2800" b="1" dirty="0">
                <a:ea typeface="MS Mincho" panose="02020609040205080304" pitchFamily="49" charset="-128"/>
              </a:rPr>
              <a:t>Na </a:t>
            </a:r>
            <a:r>
              <a:rPr lang="en-US" sz="2800" b="1" dirty="0" err="1">
                <a:ea typeface="MS Mincho" panose="02020609040205080304" pitchFamily="49" charset="-128"/>
              </a:rPr>
              <a:t>companhia</a:t>
            </a:r>
            <a:r>
              <a:rPr lang="en-US" sz="2800" b="1" dirty="0">
                <a:ea typeface="MS Mincho" panose="02020609040205080304" pitchFamily="49" charset="-128"/>
              </a:rPr>
              <a:t> de </a:t>
            </a:r>
            <a:r>
              <a:rPr lang="en-US" sz="2800" b="1" dirty="0" err="1">
                <a:ea typeface="MS Mincho" panose="02020609040205080304" pitchFamily="49" charset="-128"/>
              </a:rPr>
              <a:t>dois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homens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quaisquer</a:t>
            </a:r>
            <a:r>
              <a:rPr lang="en-US" sz="2800" b="1" dirty="0">
                <a:ea typeface="MS Mincho" panose="02020609040205080304" pitchFamily="49" charset="-128"/>
              </a:rPr>
              <a:t>, sempre </a:t>
            </a:r>
            <a:r>
              <a:rPr lang="en-US" sz="2800" b="1" dirty="0" err="1">
                <a:ea typeface="MS Mincho" panose="02020609040205080304" pitchFamily="49" charset="-128"/>
              </a:rPr>
              <a:t>aprendo</a:t>
            </a:r>
            <a:r>
              <a:rPr lang="en-US" sz="2800" b="1" dirty="0">
                <a:ea typeface="MS Mincho" panose="02020609040205080304" pitchFamily="49" charset="-128"/>
              </a:rPr>
              <a:t> com </a:t>
            </a:r>
            <a:r>
              <a:rPr lang="en-US" sz="2800" b="1" dirty="0" err="1">
                <a:ea typeface="MS Mincho" panose="02020609040205080304" pitchFamily="49" charset="-128"/>
              </a:rPr>
              <a:t>eles</a:t>
            </a:r>
            <a:r>
              <a:rPr lang="en-US" sz="2800" b="1" dirty="0">
                <a:ea typeface="MS Mincho" panose="02020609040205080304" pitchFamily="49" charset="-128"/>
              </a:rPr>
              <a:t>. </a:t>
            </a:r>
          </a:p>
          <a:p>
            <a:pPr marL="360000" algn="just">
              <a:spcAft>
                <a:spcPts val="600"/>
              </a:spcAft>
            </a:pPr>
            <a:r>
              <a:rPr lang="en-US" sz="2800" b="1" dirty="0">
                <a:ea typeface="MS Mincho" panose="02020609040205080304" pitchFamily="49" charset="-128"/>
              </a:rPr>
              <a:t>Com as </a:t>
            </a:r>
            <a:r>
              <a:rPr lang="en-US" sz="2800" b="1" dirty="0" err="1">
                <a:ea typeface="MS Mincho" panose="02020609040205080304" pitchFamily="49" charset="-128"/>
              </a:rPr>
              <a:t>pessoas</a:t>
            </a:r>
            <a:r>
              <a:rPr lang="en-US" sz="2800" b="1" dirty="0">
                <a:ea typeface="MS Mincho" panose="02020609040205080304" pitchFamily="49" charset="-128"/>
              </a:rPr>
              <a:t> de valor, </a:t>
            </a:r>
            <a:r>
              <a:rPr lang="en-US" sz="2800" b="1" dirty="0" err="1">
                <a:ea typeface="MS Mincho" panose="02020609040205080304" pitchFamily="49" charset="-128"/>
              </a:rPr>
              <a:t>penso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em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como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poderei</a:t>
            </a:r>
            <a:r>
              <a:rPr lang="en-US" sz="2800" b="1" dirty="0">
                <a:ea typeface="MS Mincho" panose="02020609040205080304" pitchFamily="49" charset="-128"/>
              </a:rPr>
              <a:t> ser </a:t>
            </a:r>
            <a:r>
              <a:rPr lang="en-US" sz="2800" b="1" dirty="0" err="1">
                <a:ea typeface="MS Mincho" panose="02020609040205080304" pitchFamily="49" charset="-128"/>
              </a:rPr>
              <a:t>igual</a:t>
            </a:r>
            <a:r>
              <a:rPr lang="en-US" sz="2800" b="1" dirty="0">
                <a:ea typeface="MS Mincho" panose="02020609040205080304" pitchFamily="49" charset="-128"/>
              </a:rPr>
              <a:t> a </a:t>
            </a:r>
            <a:r>
              <a:rPr lang="en-US" sz="2800" b="1" dirty="0" err="1">
                <a:ea typeface="MS Mincho" panose="02020609040205080304" pitchFamily="49" charset="-128"/>
              </a:rPr>
              <a:t>elas</a:t>
            </a:r>
            <a:r>
              <a:rPr lang="en-US" sz="2800" b="1" dirty="0">
                <a:ea typeface="MS Mincho" panose="02020609040205080304" pitchFamily="49" charset="-128"/>
              </a:rPr>
              <a:t>; </a:t>
            </a:r>
          </a:p>
          <a:p>
            <a:pPr marL="360000" algn="just">
              <a:spcAft>
                <a:spcPts val="600"/>
              </a:spcAft>
            </a:pPr>
            <a:r>
              <a:rPr lang="en-US" sz="2800" b="1" dirty="0">
                <a:ea typeface="MS Mincho" panose="02020609040205080304" pitchFamily="49" charset="-128"/>
              </a:rPr>
              <a:t>Com </a:t>
            </a:r>
            <a:r>
              <a:rPr lang="en-US" sz="2800" b="1" dirty="0" err="1">
                <a:ea typeface="MS Mincho" panose="02020609040205080304" pitchFamily="49" charset="-128"/>
              </a:rPr>
              <a:t>os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defeitos</a:t>
            </a:r>
            <a:r>
              <a:rPr lang="en-US" sz="2800" b="1" dirty="0">
                <a:ea typeface="MS Mincho" panose="02020609040205080304" pitchFamily="49" charset="-128"/>
              </a:rPr>
              <a:t>  do outro, </a:t>
            </a:r>
            <a:r>
              <a:rPr lang="en-US" sz="2800" b="1" dirty="0" err="1">
                <a:ea typeface="MS Mincho" panose="02020609040205080304" pitchFamily="49" charset="-128"/>
              </a:rPr>
              <a:t>corrijo-os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em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mim</a:t>
            </a:r>
            <a:r>
              <a:rPr lang="en-US" sz="2800" b="1" dirty="0">
                <a:ea typeface="MS Mincho" panose="02020609040205080304" pitchFamily="49" charset="-128"/>
              </a:rPr>
              <a:t> </a:t>
            </a:r>
            <a:r>
              <a:rPr lang="en-US" sz="2800" b="1" dirty="0" err="1">
                <a:ea typeface="MS Mincho" panose="02020609040205080304" pitchFamily="49" charset="-128"/>
              </a:rPr>
              <a:t>mesmo</a:t>
            </a:r>
            <a:r>
              <a:rPr lang="en-US" sz="2800" dirty="0">
                <a:ea typeface="MS Mincho" panose="02020609040205080304" pitchFamily="49" charset="-128"/>
              </a:rPr>
              <a:t>.</a:t>
            </a:r>
          </a:p>
          <a:p>
            <a:pPr marL="360000" algn="just">
              <a:spcAft>
                <a:spcPts val="600"/>
              </a:spcAft>
            </a:pPr>
            <a:endParaRPr lang="en-US" sz="2800" b="1" dirty="0">
              <a:ea typeface="MS Mincho" panose="02020609040205080304" pitchFamily="49" charset="-128"/>
            </a:endParaRPr>
          </a:p>
          <a:p>
            <a:pPr marL="360000" algn="ctr">
              <a:spcAft>
                <a:spcPts val="600"/>
              </a:spcAft>
            </a:pPr>
            <a:r>
              <a:rPr lang="en-US" sz="2800" b="1" dirty="0" err="1">
                <a:ea typeface="MS Mincho" panose="02020609040205080304" pitchFamily="49" charset="-128"/>
              </a:rPr>
              <a:t>Fim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841143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2AFB172-366F-4E10-914A-C895399EB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4" y="136922"/>
            <a:ext cx="4489902" cy="474987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517A2A62-2F16-41F7-8627-D327332C2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36923"/>
            <a:ext cx="4489902" cy="658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6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B5BFDA7-578A-40B2-B58D-C82C36C404A0}"/>
              </a:ext>
            </a:extLst>
          </p:cNvPr>
          <p:cNvSpPr txBox="1"/>
          <p:nvPr/>
        </p:nvSpPr>
        <p:spPr>
          <a:xfrm>
            <a:off x="5391589" y="471316"/>
            <a:ext cx="3551541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Material de referência para os Estudos:</a:t>
            </a:r>
          </a:p>
          <a:p>
            <a:endParaRPr lang="pt-BR" sz="3200" b="1" dirty="0">
              <a:solidFill>
                <a:srgbClr val="FF0000"/>
              </a:solidFill>
            </a:endParaRPr>
          </a:p>
          <a:p>
            <a:r>
              <a:rPr lang="pt-BR" sz="3200" b="1" dirty="0">
                <a:solidFill>
                  <a:srgbClr val="FF0000"/>
                </a:solidFill>
              </a:rPr>
              <a:t>Roteiro, de 1 página, com as referências para aprofundar os estudos desta Máxima </a:t>
            </a:r>
            <a:endParaRPr lang="pt-BR" sz="3200" dirty="0">
              <a:solidFill>
                <a:srgbClr val="FF0000"/>
              </a:solidFill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F929F38-0A75-4EE8-9602-A382C490F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36" y="69574"/>
            <a:ext cx="4753577" cy="671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78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286A32E8-85C3-4392-A77B-1FE1898D1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497211" cy="399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9CE129A-F232-4876-A691-C329B2F775CE}"/>
              </a:ext>
            </a:extLst>
          </p:cNvPr>
          <p:cNvSpPr txBox="1"/>
          <p:nvPr/>
        </p:nvSpPr>
        <p:spPr>
          <a:xfrm>
            <a:off x="5497210" y="391804"/>
            <a:ext cx="355154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“Tratado da Ciência da Moral”, edição em japonês, 1ª edição em 1926, 11 volumes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7645C441-FC11-403B-BCF8-A780D2B49233}"/>
              </a:ext>
            </a:extLst>
          </p:cNvPr>
          <p:cNvSpPr txBox="1"/>
          <p:nvPr/>
        </p:nvSpPr>
        <p:spPr>
          <a:xfrm>
            <a:off x="95249" y="4683419"/>
            <a:ext cx="415869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FF0000"/>
                </a:solidFill>
              </a:rPr>
              <a:t>TOWARDS SUPREME MORALITY– </a:t>
            </a:r>
            <a:r>
              <a:rPr lang="en-US" sz="2400" b="1" dirty="0">
                <a:solidFill>
                  <a:srgbClr val="FF0000"/>
                </a:solidFill>
              </a:rPr>
              <a:t>An Attempt to Establish THE NEW SCIENCE OF MORALOGY</a:t>
            </a:r>
            <a:r>
              <a:rPr lang="pt-BR" sz="2400" b="1" dirty="0">
                <a:solidFill>
                  <a:srgbClr val="FF0000"/>
                </a:solidFill>
              </a:rPr>
              <a:t>, edição em inglês, 1ª edição em 2002, 4 volumes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822B47E9-17CE-4D8A-BD2B-DDD82D702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4982" r="8026" b="5018"/>
          <a:stretch/>
        </p:blipFill>
        <p:spPr bwMode="auto">
          <a:xfrm>
            <a:off x="4253948" y="2508839"/>
            <a:ext cx="4794803" cy="4349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ta: para a Esquerda 2">
            <a:extLst>
              <a:ext uri="{FF2B5EF4-FFF2-40B4-BE49-F238E27FC236}">
                <a16:creationId xmlns:a16="http://schemas.microsoft.com/office/drawing/2014/main" id="{11427B1E-EFC1-4968-91D5-0BF682854204}"/>
              </a:ext>
            </a:extLst>
          </p:cNvPr>
          <p:cNvSpPr/>
          <p:nvPr/>
        </p:nvSpPr>
        <p:spPr>
          <a:xfrm>
            <a:off x="5645426" y="1961464"/>
            <a:ext cx="437321" cy="39180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: para a Esquerda 12">
            <a:extLst>
              <a:ext uri="{FF2B5EF4-FFF2-40B4-BE49-F238E27FC236}">
                <a16:creationId xmlns:a16="http://schemas.microsoft.com/office/drawing/2014/main" id="{8F1D69E3-6373-4CD7-9C5F-7692E597D95B}"/>
              </a:ext>
            </a:extLst>
          </p:cNvPr>
          <p:cNvSpPr/>
          <p:nvPr/>
        </p:nvSpPr>
        <p:spPr>
          <a:xfrm rot="10800000">
            <a:off x="3491948" y="4683419"/>
            <a:ext cx="437321" cy="391804"/>
          </a:xfrm>
          <a:prstGeom prst="lef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941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3A0F1E-3D91-4C50-947D-35F83386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" y="0"/>
            <a:ext cx="2280204" cy="3775172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>
            <a:extLst>
              <a:ext uri="{FF2B5EF4-FFF2-40B4-BE49-F238E27FC236}">
                <a16:creationId xmlns:a16="http://schemas.microsoft.com/office/drawing/2014/main" id="{048B85A5-35B9-4C25-9A95-2F1B8B3CD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786" y="3676608"/>
            <a:ext cx="2226942" cy="3190461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E2419565-531F-4C5D-917F-F4111820ECC1}"/>
              </a:ext>
            </a:extLst>
          </p:cNvPr>
          <p:cNvSpPr txBox="1"/>
          <p:nvPr/>
        </p:nvSpPr>
        <p:spPr>
          <a:xfrm>
            <a:off x="52716" y="2813447"/>
            <a:ext cx="2503442" cy="12311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sz="1800" b="1" dirty="0">
                <a:effectLst/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rPr>
              <a:t>ニューモラル 心を育てる言葉</a:t>
            </a:r>
            <a:r>
              <a:rPr lang="pt-BR" sz="2000" dirty="0">
                <a:effectLst/>
                <a:latin typeface="Calibri" panose="020F0502020204030204" pitchFamily="34" charset="0"/>
                <a:ea typeface="FC平成明朝体" pitchFamily="17" charset="-128"/>
                <a:cs typeface="Times New Roman" panose="02020603050405020304" pitchFamily="18" charset="0"/>
              </a:rPr>
              <a:t>366</a:t>
            </a:r>
            <a:r>
              <a:rPr lang="ja-JP" sz="1800" b="1" dirty="0">
                <a:effectLst/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rPr>
              <a:t>日</a:t>
            </a:r>
            <a:endParaRPr lang="pt-BR" altLang="ja-JP" sz="1800" b="1" dirty="0">
              <a:effectLst/>
              <a:latin typeface="MS Gothic" panose="020B0609070205080204" pitchFamily="49" charset="-128"/>
              <a:ea typeface="FC平成明朝体" pitchFamily="17" charset="-128"/>
              <a:cs typeface="Times New Roman" panose="02020603050405020304" pitchFamily="18" charset="0"/>
            </a:endParaRPr>
          </a:p>
          <a:p>
            <a:r>
              <a:rPr lang="pt-BR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366 dias com as palavras da Nova Moral</a:t>
            </a: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4429FBC6-38A2-4D35-9684-E6748A529A66}"/>
              </a:ext>
            </a:extLst>
          </p:cNvPr>
          <p:cNvSpPr txBox="1"/>
          <p:nvPr/>
        </p:nvSpPr>
        <p:spPr>
          <a:xfrm>
            <a:off x="231129" y="6105834"/>
            <a:ext cx="303004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pt-BR" b="1" dirty="0">
                <a:solidFill>
                  <a:srgbClr val="0F1111"/>
                </a:solidFill>
                <a:latin typeface="Hiragino Kaku Gothic ProN"/>
                <a:ea typeface="FC平成明朝体" pitchFamily="17" charset="-128"/>
              </a:rPr>
              <a:t>改訂</a:t>
            </a:r>
            <a:r>
              <a:rPr lang="ja-JP" altLang="pt-BR" b="1" i="0" dirty="0">
                <a:solidFill>
                  <a:srgbClr val="0F1111"/>
                </a:solidFill>
                <a:effectLst/>
                <a:latin typeface="Hiragino Kaku Gothic ProN"/>
                <a:ea typeface="FC平成明朝体" pitchFamily="17" charset="-128"/>
              </a:rPr>
              <a:t>廣池千九郎語録</a:t>
            </a:r>
            <a:endParaRPr lang="pt-BR" altLang="ja-JP" b="1" i="0" dirty="0">
              <a:solidFill>
                <a:srgbClr val="0F1111"/>
              </a:solidFill>
              <a:effectLst/>
              <a:latin typeface="Hiragino Kaku Gothic ProN"/>
              <a:ea typeface="FC平成明朝体" pitchFamily="17" charset="-128"/>
            </a:endParaRPr>
          </a:p>
          <a:p>
            <a:r>
              <a:rPr lang="pt-BR" altLang="ja-JP" b="1" dirty="0">
                <a:solidFill>
                  <a:srgbClr val="0F1111"/>
                </a:solidFill>
                <a:latin typeface="Hiragino Kaku Gothic ProN"/>
              </a:rPr>
              <a:t>Citações</a:t>
            </a:r>
            <a:r>
              <a:rPr lang="ja-JP" altLang="pt-BR" b="1" dirty="0">
                <a:solidFill>
                  <a:srgbClr val="0F1111"/>
                </a:solidFill>
                <a:latin typeface="Hiragino Kaku Gothic ProN"/>
              </a:rPr>
              <a:t> </a:t>
            </a:r>
            <a:r>
              <a:rPr lang="pt-BR" altLang="ja-JP" b="1" dirty="0">
                <a:solidFill>
                  <a:srgbClr val="0F1111"/>
                </a:solidFill>
                <a:latin typeface="Hiragino Kaku Gothic ProN"/>
              </a:rPr>
              <a:t>de</a:t>
            </a:r>
            <a:r>
              <a:rPr lang="ja-JP" altLang="pt-BR" b="1" dirty="0">
                <a:solidFill>
                  <a:srgbClr val="0F1111"/>
                </a:solidFill>
                <a:latin typeface="Hiragino Kaku Gothic ProN"/>
              </a:rPr>
              <a:t> </a:t>
            </a:r>
            <a:r>
              <a:rPr lang="pt-BR" altLang="ja-JP" b="1" dirty="0" err="1">
                <a:solidFill>
                  <a:srgbClr val="0F1111"/>
                </a:solidFill>
                <a:latin typeface="Hiragino Kaku Gothic ProN"/>
              </a:rPr>
              <a:t>Chikuro</a:t>
            </a:r>
            <a:r>
              <a:rPr lang="ja-JP" altLang="pt-BR" b="1" dirty="0">
                <a:solidFill>
                  <a:srgbClr val="0F1111"/>
                </a:solidFill>
                <a:latin typeface="Hiragino Kaku Gothic ProN"/>
              </a:rPr>
              <a:t> </a:t>
            </a:r>
            <a:r>
              <a:rPr lang="pt-BR" altLang="ja-JP" b="1" dirty="0" err="1">
                <a:solidFill>
                  <a:srgbClr val="0F1111"/>
                </a:solidFill>
                <a:latin typeface="Hiragino Kaku Gothic ProN"/>
              </a:rPr>
              <a:t>Hiroike</a:t>
            </a:r>
            <a:endParaRPr lang="pt-BR" dirty="0"/>
          </a:p>
        </p:txBody>
      </p:sp>
      <p:grpSp>
        <p:nvGrpSpPr>
          <p:cNvPr id="14" name="Grupo 13"/>
          <p:cNvGrpSpPr/>
          <p:nvPr/>
        </p:nvGrpSpPr>
        <p:grpSpPr>
          <a:xfrm>
            <a:off x="2718271" y="0"/>
            <a:ext cx="3617410" cy="3291456"/>
            <a:chOff x="2318525" y="730228"/>
            <a:chExt cx="3617410" cy="3291456"/>
          </a:xfrm>
        </p:grpSpPr>
        <p:pic>
          <p:nvPicPr>
            <p:cNvPr id="1026" name="Picture 2" descr="https://images-na.ssl-images-amazon.com/images/I/41+-1VJTL1L._SX355_BO1,204,203,200_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298" y="730228"/>
              <a:ext cx="2354809" cy="3291456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tângulo 12"/>
            <p:cNvSpPr/>
            <p:nvPr/>
          </p:nvSpPr>
          <p:spPr>
            <a:xfrm>
              <a:off x="2318525" y="809433"/>
              <a:ext cx="361741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pt-BR" b="1" dirty="0">
                  <a:latin typeface="MS Gothic" panose="020B0609070205080204" pitchFamily="49" charset="-128"/>
                  <a:ea typeface="FC平成明朝体" pitchFamily="17" charset="-128"/>
                  <a:cs typeface="Times New Roman" panose="02020603050405020304" pitchFamily="18" charset="0"/>
                </a:rPr>
                <a:t>モラロジー生涯学習資料 </a:t>
              </a:r>
              <a:r>
                <a:rPr lang="pt-BR" altLang="ja-JP" b="1" dirty="0">
                  <a:latin typeface="MS Gothic" panose="020B0609070205080204" pitchFamily="49" charset="-128"/>
                  <a:ea typeface="FC平成明朝体" pitchFamily="17" charset="-128"/>
                  <a:cs typeface="Times New Roman" panose="02020603050405020304" pitchFamily="18" charset="0"/>
                </a:rPr>
                <a:t>No.4</a:t>
              </a:r>
            </a:p>
            <a:p>
              <a:r>
                <a:rPr lang="pt-BR" altLang="ja-JP" b="1" dirty="0">
                  <a:latin typeface="Arial Narrow" pitchFamily="34" charset="0"/>
                  <a:ea typeface="FC平成明朝体" pitchFamily="17" charset="-128"/>
                  <a:cs typeface="Times New Roman" panose="02020603050405020304" pitchFamily="18" charset="0"/>
                </a:rPr>
                <a:t>Coletânea: Estudos de Moralogia N</a:t>
              </a:r>
              <a:r>
                <a:rPr lang="pt-BR" altLang="ja-JP" b="1" u="sng" baseline="30000" dirty="0">
                  <a:latin typeface="Arial Narrow" pitchFamily="34" charset="0"/>
                  <a:ea typeface="FC平成明朝体" pitchFamily="17" charset="-128"/>
                  <a:cs typeface="Times New Roman" panose="02020603050405020304" pitchFamily="18" charset="0"/>
                </a:rPr>
                <a:t>o</a:t>
              </a:r>
              <a:r>
                <a:rPr lang="pt-BR" altLang="ja-JP" b="1" baseline="30000" dirty="0">
                  <a:latin typeface="Arial Narrow" pitchFamily="34" charset="0"/>
                  <a:ea typeface="FC平成明朝体" pitchFamily="17" charset="-128"/>
                  <a:cs typeface="Times New Roman" panose="02020603050405020304" pitchFamily="18" charset="0"/>
                </a:rPr>
                <a:t>  </a:t>
              </a:r>
              <a:r>
                <a:rPr lang="pt-BR" altLang="ja-JP" b="1" dirty="0">
                  <a:latin typeface="Arial Narrow" pitchFamily="34" charset="0"/>
                  <a:ea typeface="FC平成明朝体" pitchFamily="17" charset="-128"/>
                  <a:cs typeface="Times New Roman" panose="02020603050405020304" pitchFamily="18" charset="0"/>
                </a:rPr>
                <a:t>4</a:t>
              </a:r>
              <a:endParaRPr lang="pt-BR" b="1" dirty="0"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5DD1F9D6-8F54-43DC-919D-40B0D9B6919C}"/>
              </a:ext>
            </a:extLst>
          </p:cNvPr>
          <p:cNvGrpSpPr/>
          <p:nvPr/>
        </p:nvGrpSpPr>
        <p:grpSpPr>
          <a:xfrm>
            <a:off x="5738204" y="3775172"/>
            <a:ext cx="3174667" cy="2993334"/>
            <a:chOff x="5738204" y="3775172"/>
            <a:chExt cx="3174667" cy="2993334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FF997C51-21E8-487C-BAC9-A659DA124074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4652" y="3775172"/>
              <a:ext cx="2136914" cy="2993334"/>
            </a:xfrm>
            <a:prstGeom prst="rect">
              <a:avLst/>
            </a:prstGeom>
            <a:ln w="28575">
              <a:solidFill>
                <a:srgbClr val="0070C0"/>
              </a:solidFill>
            </a:ln>
          </p:spPr>
        </p:pic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D5D8D65-6FCB-4A5C-8F58-FC524D67F5E3}"/>
                </a:ext>
              </a:extLst>
            </p:cNvPr>
            <p:cNvSpPr txBox="1"/>
            <p:nvPr/>
          </p:nvSpPr>
          <p:spPr>
            <a:xfrm>
              <a:off x="5738204" y="6035952"/>
              <a:ext cx="3174667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sz="1800" b="1" dirty="0">
                  <a:effectLst/>
                  <a:latin typeface="MS Gothic" panose="020B0609070205080204" pitchFamily="49" charset="-128"/>
                  <a:ea typeface="FC平成明朝体" pitchFamily="17" charset="-128"/>
                  <a:cs typeface="Times New Roman" panose="02020603050405020304" pitchFamily="18" charset="0"/>
                </a:rPr>
                <a:t>三方よしの人間学</a:t>
              </a:r>
              <a:endParaRPr lang="pt-BR" altLang="ja-JP" sz="1800" b="1" dirty="0">
                <a:effectLst/>
                <a:latin typeface="MS Gothic" panose="020B0609070205080204" pitchFamily="49" charset="-128"/>
                <a:ea typeface="FC平成明朝体" pitchFamily="17" charset="-128"/>
                <a:cs typeface="Times New Roman" panose="02020603050405020304" pitchFamily="18" charset="0"/>
              </a:endParaRPr>
            </a:p>
            <a:p>
              <a:r>
                <a:rPr lang="pt-BR" sz="1800" b="1" dirty="0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Antropologia do </a:t>
              </a:r>
              <a:r>
                <a:rPr lang="pt-BR" sz="1800" b="1" i="1" dirty="0" err="1">
                  <a:effectLst/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Sampouyoshi</a:t>
              </a:r>
              <a:endParaRPr lang="pt-BR" dirty="0"/>
            </a:p>
          </p:txBody>
        </p:sp>
      </p:grp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80034F0E-BF65-46EF-8F28-68363A75FF97}"/>
              </a:ext>
            </a:extLst>
          </p:cNvPr>
          <p:cNvGrpSpPr/>
          <p:nvPr/>
        </p:nvGrpSpPr>
        <p:grpSpPr>
          <a:xfrm>
            <a:off x="6381323" y="26630"/>
            <a:ext cx="2744029" cy="3433148"/>
            <a:chOff x="6381323" y="26630"/>
            <a:chExt cx="2744029" cy="3433148"/>
          </a:xfrm>
        </p:grpSpPr>
        <p:pic>
          <p:nvPicPr>
            <p:cNvPr id="10" name="Picture 2" descr="https://ecmoralogy.jp/wp-content/uploads/337_hiroikechikurounikki1_01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0" b="5720"/>
            <a:stretch/>
          </p:blipFill>
          <p:spPr bwMode="auto">
            <a:xfrm>
              <a:off x="6851946" y="26630"/>
              <a:ext cx="2259446" cy="3433148"/>
            </a:xfrm>
            <a:prstGeom prst="rect">
              <a:avLst/>
            </a:prstGeom>
            <a:noFill/>
            <a:ln w="381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B511EE14-08EE-4157-9331-8C36EBA20081}"/>
                </a:ext>
              </a:extLst>
            </p:cNvPr>
            <p:cNvSpPr txBox="1"/>
            <p:nvPr/>
          </p:nvSpPr>
          <p:spPr>
            <a:xfrm>
              <a:off x="6381323" y="2689780"/>
              <a:ext cx="2744029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pt-BR" b="1" i="0" dirty="0">
                  <a:solidFill>
                    <a:srgbClr val="0F1111"/>
                  </a:solidFill>
                  <a:effectLst/>
                  <a:latin typeface="Hiragino Kaku Gothic ProN"/>
                  <a:ea typeface="FC平成明朝体" pitchFamily="17" charset="-128"/>
                </a:rPr>
                <a:t>廣池千九郎</a:t>
              </a:r>
              <a:r>
                <a:rPr lang="ja-JP" altLang="pt-BR" b="1" dirty="0">
                  <a:solidFill>
                    <a:srgbClr val="0F1111"/>
                  </a:solidFill>
                  <a:latin typeface="Hiragino Kaku Gothic ProN"/>
                  <a:ea typeface="FC平成明朝体" pitchFamily="17" charset="-128"/>
                </a:rPr>
                <a:t>日記</a:t>
              </a:r>
              <a:endParaRPr lang="pt-BR" altLang="ja-JP" b="1" i="0" dirty="0">
                <a:solidFill>
                  <a:srgbClr val="0F1111"/>
                </a:solidFill>
                <a:effectLst/>
                <a:latin typeface="Hiragino Kaku Gothic ProN"/>
                <a:ea typeface="FC平成明朝体" pitchFamily="17" charset="-128"/>
              </a:endParaRPr>
            </a:p>
            <a:p>
              <a:r>
                <a:rPr lang="pt-BR" altLang="ja-JP" b="1" dirty="0">
                  <a:solidFill>
                    <a:srgbClr val="0F1111"/>
                  </a:solidFill>
                  <a:latin typeface="Hiragino Kaku Gothic ProN"/>
                </a:rPr>
                <a:t>Diário</a:t>
              </a:r>
              <a:r>
                <a:rPr lang="ja-JP" altLang="pt-BR" b="1" dirty="0">
                  <a:solidFill>
                    <a:srgbClr val="0F1111"/>
                  </a:solidFill>
                  <a:latin typeface="Hiragino Kaku Gothic ProN"/>
                </a:rPr>
                <a:t> </a:t>
              </a:r>
              <a:r>
                <a:rPr lang="pt-BR" altLang="ja-JP" b="1" dirty="0">
                  <a:solidFill>
                    <a:srgbClr val="0F1111"/>
                  </a:solidFill>
                  <a:latin typeface="Hiragino Kaku Gothic ProN"/>
                </a:rPr>
                <a:t>de</a:t>
              </a:r>
              <a:r>
                <a:rPr lang="ja-JP" altLang="pt-BR" b="1" dirty="0">
                  <a:solidFill>
                    <a:srgbClr val="0F1111"/>
                  </a:solidFill>
                  <a:latin typeface="Hiragino Kaku Gothic ProN"/>
                </a:rPr>
                <a:t> </a:t>
              </a:r>
              <a:r>
                <a:rPr lang="pt-BR" altLang="ja-JP" b="1" dirty="0" err="1">
                  <a:solidFill>
                    <a:srgbClr val="0F1111"/>
                  </a:solidFill>
                  <a:latin typeface="Hiragino Kaku Gothic ProN"/>
                </a:rPr>
                <a:t>Chikuro</a:t>
              </a:r>
              <a:r>
                <a:rPr lang="ja-JP" altLang="pt-BR" b="1" dirty="0">
                  <a:solidFill>
                    <a:srgbClr val="0F1111"/>
                  </a:solidFill>
                  <a:latin typeface="Hiragino Kaku Gothic ProN"/>
                </a:rPr>
                <a:t> </a:t>
              </a:r>
              <a:r>
                <a:rPr lang="pt-BR" altLang="ja-JP" b="1" dirty="0" err="1">
                  <a:solidFill>
                    <a:srgbClr val="0F1111"/>
                  </a:solidFill>
                  <a:latin typeface="Hiragino Kaku Gothic ProN"/>
                </a:rPr>
                <a:t>Hiroike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84130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7115CFAD-515D-4BDB-983B-8868241B8E8F}"/>
              </a:ext>
            </a:extLst>
          </p:cNvPr>
          <p:cNvSpPr txBox="1"/>
          <p:nvPr/>
        </p:nvSpPr>
        <p:spPr>
          <a:xfrm>
            <a:off x="109331" y="0"/>
            <a:ext cx="8925338" cy="6763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2800" b="1" dirty="0">
                <a:highlight>
                  <a:srgbClr val="00FFFF"/>
                </a:highlight>
              </a:rPr>
              <a:t>Comentários sobre a Máxima n</a:t>
            </a:r>
            <a:r>
              <a:rPr lang="pt-BR" sz="2800" b="1" u="sng" baseline="30000" dirty="0">
                <a:highlight>
                  <a:srgbClr val="00FFFF"/>
                </a:highlight>
              </a:rPr>
              <a:t>o</a:t>
            </a:r>
            <a:r>
              <a:rPr lang="pt-BR" sz="2800" b="1" baseline="30000" dirty="0">
                <a:highlight>
                  <a:srgbClr val="00FFFF"/>
                </a:highlight>
              </a:rPr>
              <a:t>  </a:t>
            </a:r>
            <a:r>
              <a:rPr lang="pt-BR" sz="3200" b="1" dirty="0">
                <a:highlight>
                  <a:srgbClr val="00FFFF"/>
                </a:highlight>
              </a:rPr>
              <a:t>18</a:t>
            </a:r>
            <a:endParaRPr lang="pt-BR" sz="2800" b="1" dirty="0">
              <a:highlight>
                <a:srgbClr val="00FFFF"/>
              </a:highlight>
            </a:endParaRP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r>
              <a:rPr lang="pt-BR" sz="2800" b="1" dirty="0"/>
              <a:t>1. Não destrua o mal, mas instile</a:t>
            </a:r>
            <a:r>
              <a:rPr lang="pt-BR" sz="2800" dirty="0"/>
              <a:t>(*)</a:t>
            </a:r>
            <a:r>
              <a:rPr lang="pt-BR" sz="2800" b="1" dirty="0"/>
              <a:t> sinceridade</a:t>
            </a:r>
          </a:p>
          <a:p>
            <a:pPr lvl="0" algn="just">
              <a:lnSpc>
                <a:spcPct val="115000"/>
              </a:lnSpc>
              <a:spcAft>
                <a:spcPts val="600"/>
              </a:spcAft>
            </a:pPr>
            <a:endParaRPr lang="pt-BR" sz="1000" b="1" dirty="0"/>
          </a:p>
          <a:p>
            <a:pPr marL="342000" indent="-342900">
              <a:buFont typeface="Wingdings" panose="05000000000000000000" pitchFamily="2" charset="2"/>
              <a:buChar char="§"/>
            </a:pPr>
            <a:r>
              <a:rPr lang="pt-BR" sz="2400" b="1" dirty="0">
                <a:highlight>
                  <a:srgbClr val="FFFF00"/>
                </a:highlight>
              </a:rPr>
              <a:t>Citação original desta Máxima, no “Tratado...(1926)”</a:t>
            </a:r>
          </a:p>
          <a:p>
            <a:pPr algn="just"/>
            <a:r>
              <a:rPr lang="pt-BR" sz="2000" dirty="0"/>
              <a:t>Criticar ou agredir abertamente os outros, pelas falhas ou erros que cometeram, não é prática da moral suprema. </a:t>
            </a:r>
            <a:r>
              <a:rPr lang="pt-BR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Na eventualidade de presenciar ou de ouvir sobre as erros e desonestidades de uma pessoa, a regra é — primeiro, examinar-se a si mesmo —, e depois, semear (instilar) o seu verdadeiro espírito de moral suprema na mente dessa pessoa, visando buscar a melhoria gradativa da sociedade. Com isso, a sua mente estará em paz, o destino da vida estará no caminho seguro e o fato de iluminar a mente de outra pessoa — sem a ferir — é que contribuirá para os créditos de suas virtudes.</a:t>
            </a:r>
            <a:r>
              <a:rPr lang="pt-BR" sz="2000" dirty="0">
                <a:highlight>
                  <a:srgbClr val="FFFF00"/>
                </a:highlight>
              </a:rPr>
              <a:t> </a:t>
            </a:r>
            <a:r>
              <a:rPr lang="pt-BR" sz="2000" b="1" dirty="0">
                <a:solidFill>
                  <a:srgbClr val="0070C0"/>
                </a:solidFill>
                <a:highlight>
                  <a:srgbClr val="FFFF00"/>
                </a:highlight>
              </a:rPr>
              <a:t>As práticas usuais, no mundo inteiro, são as de atacar os outros e ser retrucado, prejudicando ambas as partes e causando transtornos na sociedade que, a longo prazo, acabam atraindo infortúnios ou decadências para si mesmo</a:t>
            </a:r>
            <a:r>
              <a:rPr lang="pt-BR" sz="2000" dirty="0">
                <a:solidFill>
                  <a:srgbClr val="0070C0"/>
                </a:solidFill>
                <a:highlight>
                  <a:srgbClr val="FFFF00"/>
                </a:highlight>
              </a:rPr>
              <a:t>. </a:t>
            </a:r>
            <a:r>
              <a:rPr lang="pt-BR" sz="2000" dirty="0"/>
              <a:t>(Ressalva: Às vezes é necessário revelar a verdade a fim de iluminar a mente de outra pessoa).</a:t>
            </a:r>
          </a:p>
          <a:p>
            <a:pPr algn="just"/>
            <a:endParaRPr lang="pt-BR" sz="1400" dirty="0"/>
          </a:p>
          <a:p>
            <a:pPr indent="-216000" algn="just"/>
            <a:r>
              <a:rPr lang="pt-BR" sz="2000" dirty="0"/>
              <a:t>(*) Instilar = semear, incutir, transmitir, inocular, aconselhar, insinuar, insuflar, orientar, propor, recomendar, sugerir (tradução literal do japonês – </a:t>
            </a:r>
            <a:r>
              <a:rPr lang="ja-JP" altLang="pt-BR" sz="2000" b="1" dirty="0">
                <a:ea typeface="FC平成丸ゴシック体" panose="020F0509000000000000" pitchFamily="49" charset="-128"/>
              </a:rPr>
              <a:t>移し植える</a:t>
            </a:r>
            <a:r>
              <a:rPr lang="ja-JP" altLang="pt-BR" sz="2000" dirty="0"/>
              <a:t>　</a:t>
            </a:r>
            <a:r>
              <a:rPr lang="pt-BR" sz="2000" dirty="0"/>
              <a:t>– seria “transplantar”)</a:t>
            </a:r>
          </a:p>
        </p:txBody>
      </p:sp>
    </p:spTree>
    <p:extLst>
      <p:ext uri="{BB962C8B-B14F-4D97-AF65-F5344CB8AC3E}">
        <p14:creationId xmlns:p14="http://schemas.microsoft.com/office/powerpoint/2010/main" val="1366970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8" y="2737984"/>
            <a:ext cx="8856617" cy="32105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8557" y="548639"/>
            <a:ext cx="7965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/>
              <a:t>Lembrete do curso: Ilustração para reforçar o slide anterior... </a:t>
            </a:r>
          </a:p>
        </p:txBody>
      </p:sp>
    </p:spTree>
    <p:extLst>
      <p:ext uri="{BB962C8B-B14F-4D97-AF65-F5344CB8AC3E}">
        <p14:creationId xmlns:p14="http://schemas.microsoft.com/office/powerpoint/2010/main" val="2061585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B9B3A714-701B-47A1-BDD8-950F3BFD8AEE}"/>
              </a:ext>
            </a:extLst>
          </p:cNvPr>
          <p:cNvSpPr txBox="1"/>
          <p:nvPr/>
        </p:nvSpPr>
        <p:spPr>
          <a:xfrm>
            <a:off x="243508" y="198783"/>
            <a:ext cx="8656983" cy="607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pt-BR" sz="2800" b="1" dirty="0">
                <a:highlight>
                  <a:srgbClr val="FFFF00"/>
                </a:highlight>
              </a:rPr>
              <a:t>2. Diário de Chikuro Hiroike, vol. 1, pág. 85: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endParaRPr lang="pt-BR" sz="2800" b="1" dirty="0">
              <a:highlight>
                <a:srgbClr val="FFFF00"/>
              </a:highlight>
            </a:endParaRPr>
          </a:p>
          <a:p>
            <a:pPr algn="just"/>
            <a:r>
              <a:rPr lang="pt-BR" sz="28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Reconheço que tudo isso</a:t>
            </a:r>
            <a:r>
              <a:rPr lang="pt-BR" sz="28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(*)</a:t>
            </a:r>
            <a:r>
              <a:rPr lang="pt-BR" sz="28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foi fruto da ganância e busca de notoriedade, e me arrependo. </a:t>
            </a:r>
            <a:r>
              <a:rPr lang="pt-BR" sz="2800" b="1" dirty="0">
                <a:solidFill>
                  <a:srgbClr val="0070C0"/>
                </a:solidFill>
                <a:highlight>
                  <a:srgbClr val="FFFF00"/>
                </a:highlight>
                <a:ea typeface="MS Mincho" panose="02020609040205080304" pitchFamily="49" charset="-128"/>
                <a:cs typeface="Times New Roman" panose="02020603050405020304" pitchFamily="18" charset="0"/>
              </a:rPr>
              <a:t>Ao ver o mal e pensar que isso é um mal, traz efeitos muito mais danosos para mim do que para quem praticou esse mal. Quanto mais aprimoro o meu coração, mais rapidamente reparo no mal das outras pessoas. Nessa hora, pode não acontecer nada com aquele que praticou o mal, mas, eu que utilizei intensamente maus sentimentos, ficarei doente</a:t>
            </a:r>
            <a:r>
              <a:rPr lang="pt-BR" sz="2800" b="1" dirty="0">
                <a:solidFill>
                  <a:srgbClr val="FF0000"/>
                </a:solidFill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pt-BR" sz="2800" b="1" dirty="0">
              <a:solidFill>
                <a:srgbClr val="FF0000"/>
              </a:solidFill>
              <a:effectLst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pt-BR" sz="2800" dirty="0">
              <a:solidFill>
                <a:srgbClr val="000000"/>
              </a:solidFill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pt-BR" sz="2800" dirty="0">
                <a:solidFill>
                  <a:srgbClr val="FF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(*)</a:t>
            </a:r>
            <a:r>
              <a:rPr lang="pt-BR" sz="28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pt-BR" sz="24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Está se referindo, aqui, ao que ocorreu com Hiroike, no episódio de 1915: Saída forçada da seita </a:t>
            </a:r>
            <a:r>
              <a:rPr lang="pt-BR" sz="2400" dirty="0" err="1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Tenrikyou</a:t>
            </a:r>
            <a:r>
              <a:rPr lang="pt-BR" sz="2400" dirty="0">
                <a:solidFill>
                  <a:srgbClr val="000000"/>
                </a:solidFill>
                <a:effectLst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8357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82880" y="91440"/>
            <a:ext cx="873905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highlight>
                  <a:srgbClr val="FFFF00"/>
                </a:highlight>
              </a:rPr>
              <a:t>3. Citações de </a:t>
            </a:r>
            <a:r>
              <a:rPr lang="pt-BR" sz="2800" b="1" i="1" dirty="0" err="1">
                <a:highlight>
                  <a:srgbClr val="FFFF00"/>
                </a:highlight>
              </a:rPr>
              <a:t>Hiroike</a:t>
            </a:r>
            <a:r>
              <a:rPr lang="pt-BR" sz="2800" b="1" dirty="0">
                <a:highlight>
                  <a:srgbClr val="FFFF00"/>
                </a:highlight>
              </a:rPr>
              <a:t>, no livro </a:t>
            </a:r>
            <a:r>
              <a:rPr lang="pt-BR" sz="2800" b="1" i="1" dirty="0" err="1">
                <a:highlight>
                  <a:srgbClr val="FFFF00"/>
                </a:highlight>
              </a:rPr>
              <a:t>Goroku</a:t>
            </a:r>
            <a:r>
              <a:rPr lang="pt-BR" sz="2800" b="1" dirty="0">
                <a:highlight>
                  <a:srgbClr val="FFFF00"/>
                </a:highlight>
              </a:rPr>
              <a:t>, </a:t>
            </a:r>
          </a:p>
          <a:p>
            <a:r>
              <a:rPr lang="pt-BR" sz="2800" b="1" dirty="0">
                <a:highlight>
                  <a:srgbClr val="FFFF00"/>
                </a:highlight>
              </a:rPr>
              <a:t>Pág. 129: </a:t>
            </a:r>
            <a:br>
              <a:rPr lang="pt-BR" sz="2800" dirty="0"/>
            </a:br>
            <a:endParaRPr lang="pt-BR" sz="2800" dirty="0"/>
          </a:p>
          <a:p>
            <a:pPr algn="just">
              <a:spcAft>
                <a:spcPts val="1200"/>
              </a:spcAft>
            </a:pPr>
            <a:r>
              <a:rPr lang="pt-BR" altLang="ja-JP" sz="2800" b="1" dirty="0">
                <a:ea typeface="FC平成明朝体" panose="02020409000000000000" pitchFamily="17" charset="-128"/>
              </a:rPr>
              <a:t>Aqueles que carecem de benevolência, quando ouvem os defeitos, fraquezas ou a má reputação de outra pessoa, nem verificam a sua autenticidade e começam a difundir a notícia ou, pensando no próprio interesse, tomam atitudes para afastá-la. Pessoas com esse tipo de atitude mental não estão à altura de praticar a moral suprema. </a:t>
            </a:r>
            <a:r>
              <a:rPr lang="pt-BR" altLang="ja-JP" sz="2800" dirty="0">
                <a:ea typeface="FC平成明朝体" panose="02020409000000000000" pitchFamily="17" charset="-128"/>
              </a:rPr>
              <a:t>Todas as pessoas possuem algum tipo de fraqueza ou deficiência, mas, possuem também qualidades. Desconsiderando isso, e partir imediatamente para o ataque, culpando-a, é prova de total falta de piedade e compaixão. É necessário muita moderação e comedimento.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949183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7907</TotalTime>
  <Words>1590</Words>
  <Application>Microsoft Office PowerPoint</Application>
  <PresentationFormat>Apresentação na tela (4:3)</PresentationFormat>
  <Paragraphs>77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4" baseType="lpstr">
      <vt:lpstr>Hiragino Kaku Gothic ProN</vt:lpstr>
      <vt:lpstr>MS Gothic</vt:lpstr>
      <vt:lpstr>Arial</vt:lpstr>
      <vt:lpstr>Arial Narrow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Hiroaki Makibara2</dc:creator>
  <cp:lastModifiedBy>Hiroaki Makibara2</cp:lastModifiedBy>
  <cp:revision>60</cp:revision>
  <dcterms:created xsi:type="dcterms:W3CDTF">2020-12-25T17:38:58Z</dcterms:created>
  <dcterms:modified xsi:type="dcterms:W3CDTF">2023-03-06T21:54:01Z</dcterms:modified>
</cp:coreProperties>
</file>