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60" r:id="rId3"/>
    <p:sldId id="257" r:id="rId4"/>
    <p:sldId id="369" r:id="rId5"/>
    <p:sldId id="263" r:id="rId6"/>
    <p:sldId id="421" r:id="rId7"/>
    <p:sldId id="468" r:id="rId8"/>
    <p:sldId id="445" r:id="rId9"/>
    <p:sldId id="469" r:id="rId10"/>
    <p:sldId id="470" r:id="rId11"/>
    <p:sldId id="447" r:id="rId12"/>
    <p:sldId id="459" r:id="rId13"/>
    <p:sldId id="460" r:id="rId14"/>
    <p:sldId id="461" r:id="rId15"/>
    <p:sldId id="472" r:id="rId16"/>
    <p:sldId id="471" r:id="rId17"/>
    <p:sldId id="455" r:id="rId18"/>
    <p:sldId id="3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699"/>
    <a:srgbClr val="FFE6CD"/>
    <a:srgbClr val="FFE2C5"/>
    <a:srgbClr val="FFCC00"/>
    <a:srgbClr val="FFEAD5"/>
    <a:srgbClr val="FFE8D1"/>
    <a:srgbClr val="FFECD9"/>
    <a:srgbClr val="FFCC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9E84BB-4E05-47AF-B139-0964E5A67929}" v="43" dt="2021-11-09T22:21:09.879"/>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1350" y="66"/>
      </p:cViewPr>
      <p:guideLst>
        <p:guide orient="horz" pos="2160"/>
        <p:guide pos="2880"/>
      </p:guideLst>
    </p:cSldViewPr>
  </p:slideViewPr>
  <p:notesTextViewPr>
    <p:cViewPr>
      <p:scale>
        <a:sx n="1" d="1"/>
        <a:sy n="1" d="1"/>
      </p:scale>
      <p:origin x="0" y="0"/>
    </p:cViewPr>
  </p:notesTextViewPr>
  <p:sorterViewPr>
    <p:cViewPr>
      <p:scale>
        <a:sx n="100" d="100"/>
        <a:sy n="100" d="100"/>
      </p:scale>
      <p:origin x="0" y="-323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oaki Makibara2" userId="065f35378fba88f7" providerId="LiveId" clId="{8D9E84BB-4E05-47AF-B139-0964E5A67929}"/>
    <pc:docChg chg="custSel modSld">
      <pc:chgData name="Hiroaki Makibara2" userId="065f35378fba88f7" providerId="LiveId" clId="{8D9E84BB-4E05-47AF-B139-0964E5A67929}" dt="2021-11-09T22:21:09.879" v="49" actId="2711"/>
      <pc:docMkLst>
        <pc:docMk/>
      </pc:docMkLst>
      <pc:sldChg chg="modSp mod">
        <pc:chgData name="Hiroaki Makibara2" userId="065f35378fba88f7" providerId="LiveId" clId="{8D9E84BB-4E05-47AF-B139-0964E5A67929}" dt="2021-11-09T22:11:22.856" v="0" actId="114"/>
        <pc:sldMkLst>
          <pc:docMk/>
          <pc:sldMk cId="2650416239" sldId="263"/>
        </pc:sldMkLst>
        <pc:spChg chg="mod">
          <ac:chgData name="Hiroaki Makibara2" userId="065f35378fba88f7" providerId="LiveId" clId="{8D9E84BB-4E05-47AF-B139-0964E5A67929}" dt="2021-11-09T22:11:22.856" v="0" actId="114"/>
          <ac:spMkLst>
            <pc:docMk/>
            <pc:sldMk cId="2650416239" sldId="263"/>
            <ac:spMk id="2" creationId="{7B9BAF8E-713A-438D-A9C3-D48281651C35}"/>
          </ac:spMkLst>
        </pc:spChg>
      </pc:sldChg>
      <pc:sldChg chg="modSp mod">
        <pc:chgData name="Hiroaki Makibara2" userId="065f35378fba88f7" providerId="LiveId" clId="{8D9E84BB-4E05-47AF-B139-0964E5A67929}" dt="2021-11-09T22:15:39.890" v="4" actId="20577"/>
        <pc:sldMkLst>
          <pc:docMk/>
          <pc:sldMk cId="1859553218" sldId="408"/>
        </pc:sldMkLst>
        <pc:spChg chg="mod">
          <ac:chgData name="Hiroaki Makibara2" userId="065f35378fba88f7" providerId="LiveId" clId="{8D9E84BB-4E05-47AF-B139-0964E5A67929}" dt="2021-11-09T22:15:39.890" v="4" actId="20577"/>
          <ac:spMkLst>
            <pc:docMk/>
            <pc:sldMk cId="1859553218" sldId="408"/>
            <ac:spMk id="4" creationId="{719BC777-136A-4B00-B6F7-06D9421FFDC7}"/>
          </ac:spMkLst>
        </pc:spChg>
      </pc:sldChg>
      <pc:sldChg chg="delSp mod">
        <pc:chgData name="Hiroaki Makibara2" userId="065f35378fba88f7" providerId="LiveId" clId="{8D9E84BB-4E05-47AF-B139-0964E5A67929}" dt="2021-11-09T22:11:48.307" v="1" actId="478"/>
        <pc:sldMkLst>
          <pc:docMk/>
          <pc:sldMk cId="1033611566" sldId="413"/>
        </pc:sldMkLst>
        <pc:spChg chg="del">
          <ac:chgData name="Hiroaki Makibara2" userId="065f35378fba88f7" providerId="LiveId" clId="{8D9E84BB-4E05-47AF-B139-0964E5A67929}" dt="2021-11-09T22:11:48.307" v="1" actId="478"/>
          <ac:spMkLst>
            <pc:docMk/>
            <pc:sldMk cId="1033611566" sldId="413"/>
            <ac:spMk id="8" creationId="{ED2EA05F-1305-4BAF-B48B-4755BD198991}"/>
          </ac:spMkLst>
        </pc:spChg>
      </pc:sldChg>
      <pc:sldChg chg="modSp">
        <pc:chgData name="Hiroaki Makibara2" userId="065f35378fba88f7" providerId="LiveId" clId="{8D9E84BB-4E05-47AF-B139-0964E5A67929}" dt="2021-11-09T22:21:09.879" v="49" actId="2711"/>
        <pc:sldMkLst>
          <pc:docMk/>
          <pc:sldMk cId="3844291908" sldId="416"/>
        </pc:sldMkLst>
        <pc:spChg chg="mod">
          <ac:chgData name="Hiroaki Makibara2" userId="065f35378fba88f7" providerId="LiveId" clId="{8D9E84BB-4E05-47AF-B139-0964E5A67929}" dt="2021-11-09T22:21:09.879" v="49" actId="2711"/>
          <ac:spMkLst>
            <pc:docMk/>
            <pc:sldMk cId="3844291908" sldId="416"/>
            <ac:spMk id="7" creationId="{00000000-0000-0000-0000-000000000000}"/>
          </ac:spMkLst>
        </pc:spChg>
      </pc:sldChg>
      <pc:sldChg chg="modSp mod">
        <pc:chgData name="Hiroaki Makibara2" userId="065f35378fba88f7" providerId="LiveId" clId="{8D9E84BB-4E05-47AF-B139-0964E5A67929}" dt="2021-11-09T22:20:05.795" v="6" actId="1076"/>
        <pc:sldMkLst>
          <pc:docMk/>
          <pc:sldMk cId="2119801205" sldId="422"/>
        </pc:sldMkLst>
        <pc:spChg chg="mod">
          <ac:chgData name="Hiroaki Makibara2" userId="065f35378fba88f7" providerId="LiveId" clId="{8D9E84BB-4E05-47AF-B139-0964E5A67929}" dt="2021-11-09T22:20:05.795" v="6" actId="1076"/>
          <ac:spMkLst>
            <pc:docMk/>
            <pc:sldMk cId="2119801205" sldId="422"/>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7DAE279-2974-47E5-86B8-74E72E334725}" type="datetimeFigureOut">
              <a:rPr lang="pt-BR" smtClean="0"/>
              <a:t>17/04/2022</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E35C61-6C20-4B0A-93FD-60CDAA51D7A3}" type="slidenum">
              <a:rPr lang="pt-BR" smtClean="0"/>
              <a:t>‹nº›</a:t>
            </a:fld>
            <a:endParaRPr lang="pt-BR"/>
          </a:p>
        </p:txBody>
      </p:sp>
    </p:spTree>
    <p:extLst>
      <p:ext uri="{BB962C8B-B14F-4D97-AF65-F5344CB8AC3E}">
        <p14:creationId xmlns:p14="http://schemas.microsoft.com/office/powerpoint/2010/main" val="131804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27A036-49B3-4E3B-9426-C016D6EDEEF9}" type="datetimeFigureOut">
              <a:rPr lang="pt-BR" smtClean="0"/>
              <a:t>17/04/2022</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24CCE3-2395-4D34-AD50-1F8CAB651ECF}" type="slidenum">
              <a:rPr lang="pt-BR" smtClean="0"/>
              <a:t>‹nº›</a:t>
            </a:fld>
            <a:endParaRPr lang="pt-BR"/>
          </a:p>
        </p:txBody>
      </p:sp>
    </p:spTree>
    <p:extLst>
      <p:ext uri="{BB962C8B-B14F-4D97-AF65-F5344CB8AC3E}">
        <p14:creationId xmlns:p14="http://schemas.microsoft.com/office/powerpoint/2010/main" val="3306472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A4325C2-B86C-43CF-86DC-121F4CA9B9E5}" type="datetimeFigureOut">
              <a:rPr lang="pt-BR" smtClean="0"/>
              <a:t>17/04/2022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50244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A4325C2-B86C-43CF-86DC-121F4CA9B9E5}" type="datetimeFigureOut">
              <a:rPr lang="pt-BR" smtClean="0"/>
              <a:t>17/04/2022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191432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A4325C2-B86C-43CF-86DC-121F4CA9B9E5}" type="datetimeFigureOut">
              <a:rPr lang="pt-BR" smtClean="0"/>
              <a:t>17/04/2022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189043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A4325C2-B86C-43CF-86DC-121F4CA9B9E5}" type="datetimeFigureOut">
              <a:rPr lang="pt-BR" smtClean="0"/>
              <a:t>17/04/2022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3391767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A4325C2-B86C-43CF-86DC-121F4CA9B9E5}" type="datetimeFigureOut">
              <a:rPr lang="pt-BR" smtClean="0"/>
              <a:t>17/04/2022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1600087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A4325C2-B86C-43CF-86DC-121F4CA9B9E5}" type="datetimeFigureOut">
              <a:rPr lang="pt-BR" smtClean="0"/>
              <a:t>17/04/2022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215616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29842" y="2505075"/>
            <a:ext cx="3868340"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4629150" y="2505075"/>
            <a:ext cx="3887391"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A4325C2-B86C-43CF-86DC-121F4CA9B9E5}" type="datetimeFigureOut">
              <a:rPr lang="pt-BR" smtClean="0"/>
              <a:t>17/04/2022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1855907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A4325C2-B86C-43CF-86DC-121F4CA9B9E5}" type="datetimeFigureOut">
              <a:rPr lang="pt-BR" smtClean="0"/>
              <a:t>17/04/2022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453155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325C2-B86C-43CF-86DC-121F4CA9B9E5}" type="datetimeFigureOut">
              <a:rPr lang="pt-BR" smtClean="0"/>
              <a:t>17/04/2022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388106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A4325C2-B86C-43CF-86DC-121F4CA9B9E5}" type="datetimeFigureOut">
              <a:rPr lang="pt-BR" smtClean="0"/>
              <a:t>17/04/2022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1158487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A4325C2-B86C-43CF-86DC-121F4CA9B9E5}" type="datetimeFigureOut">
              <a:rPr lang="pt-BR" smtClean="0"/>
              <a:t>17/04/2022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6E18070-5751-4095-A211-DAC6F79A98EC}" type="slidenum">
              <a:rPr lang="pt-BR" smtClean="0"/>
              <a:t>‹nº›</a:t>
            </a:fld>
            <a:endParaRPr lang="pt-BR"/>
          </a:p>
        </p:txBody>
      </p:sp>
    </p:spTree>
    <p:extLst>
      <p:ext uri="{BB962C8B-B14F-4D97-AF65-F5344CB8AC3E}">
        <p14:creationId xmlns:p14="http://schemas.microsoft.com/office/powerpoint/2010/main" val="3432934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4325C2-B86C-43CF-86DC-121F4CA9B9E5}" type="datetimeFigureOut">
              <a:rPr lang="pt-BR" smtClean="0"/>
              <a:t>17/04/2022</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E18070-5751-4095-A211-DAC6F79A98EC}" type="slidenum">
              <a:rPr lang="pt-BR" smtClean="0"/>
              <a:t>‹nº›</a:t>
            </a:fld>
            <a:endParaRPr lang="pt-BR"/>
          </a:p>
        </p:txBody>
      </p:sp>
    </p:spTree>
    <p:extLst>
      <p:ext uri="{BB962C8B-B14F-4D97-AF65-F5344CB8AC3E}">
        <p14:creationId xmlns:p14="http://schemas.microsoft.com/office/powerpoint/2010/main" val="382880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E1CF1191-2240-4CCA-AC9B-8C42BC10A584}"/>
              </a:ext>
            </a:extLst>
          </p:cNvPr>
          <p:cNvSpPr txBox="1"/>
          <p:nvPr/>
        </p:nvSpPr>
        <p:spPr>
          <a:xfrm>
            <a:off x="4757530" y="2683929"/>
            <a:ext cx="4386470" cy="2246769"/>
          </a:xfrm>
          <a:prstGeom prst="rect">
            <a:avLst/>
          </a:prstGeom>
          <a:noFill/>
        </p:spPr>
        <p:txBody>
          <a:bodyPr wrap="square" rtlCol="0">
            <a:spAutoFit/>
          </a:bodyPr>
          <a:lstStyle/>
          <a:p>
            <a:pPr algn="ctr"/>
            <a:r>
              <a:rPr lang="pt-BR" sz="2800" b="1" i="1" dirty="0" err="1">
                <a:latin typeface="Arial" panose="020B0604020202020204" pitchFamily="34" charset="0"/>
                <a:cs typeface="Arial" panose="020B0604020202020204" pitchFamily="34" charset="0"/>
              </a:rPr>
              <a:t>Kakuguen</a:t>
            </a:r>
            <a:r>
              <a:rPr lang="pt-BR" sz="1600" dirty="0">
                <a:latin typeface="Arial" panose="020B0604020202020204" pitchFamily="34" charset="0"/>
                <a:cs typeface="Arial" panose="020B0604020202020204" pitchFamily="34" charset="0"/>
              </a:rPr>
              <a:t> </a:t>
            </a:r>
            <a:r>
              <a:rPr lang="pt-BR" sz="2800" b="1" i="1" dirty="0">
                <a:latin typeface="Arial" panose="020B0604020202020204" pitchFamily="34" charset="0"/>
                <a:cs typeface="Arial" panose="020B0604020202020204" pitchFamily="34" charset="0"/>
              </a:rPr>
              <a:t>= Máximas </a:t>
            </a:r>
          </a:p>
          <a:p>
            <a:endParaRPr lang="pt-BR" sz="3200" b="1" i="1" dirty="0">
              <a:latin typeface="Arial" panose="020B0604020202020204" pitchFamily="34" charset="0"/>
              <a:cs typeface="Arial" panose="020B0604020202020204" pitchFamily="34" charset="0"/>
            </a:endParaRPr>
          </a:p>
          <a:p>
            <a:pPr algn="ctr"/>
            <a:r>
              <a:rPr lang="pt-BR" sz="2000" b="1" dirty="0">
                <a:latin typeface="Arial" panose="020B0604020202020204" pitchFamily="34" charset="0"/>
                <a:cs typeface="Arial" panose="020B0604020202020204" pitchFamily="34" charset="0"/>
              </a:rPr>
              <a:t>Pensamento, preceito, dogma, </a:t>
            </a:r>
          </a:p>
          <a:p>
            <a:pPr algn="ctr"/>
            <a:r>
              <a:rPr lang="pt-BR" sz="2000" b="1" dirty="0">
                <a:latin typeface="Arial" panose="020B0604020202020204" pitchFamily="34" charset="0"/>
                <a:cs typeface="Arial" panose="020B0604020202020204" pitchFamily="34" charset="0"/>
              </a:rPr>
              <a:t>provérbio, ditado, sentença, frase</a:t>
            </a:r>
          </a:p>
          <a:p>
            <a:endParaRPr lang="pt-BR" sz="2000" b="1" dirty="0">
              <a:latin typeface="Souvenir Lt BT" panose="02080503040505020303" pitchFamily="18" charset="0"/>
            </a:endParaRPr>
          </a:p>
          <a:p>
            <a:r>
              <a:rPr lang="pt-BR" sz="2000" dirty="0">
                <a:latin typeface="Souvenir Lt BT" panose="02080503040505020303" pitchFamily="18" charset="0"/>
              </a:rPr>
              <a:t> </a:t>
            </a:r>
          </a:p>
        </p:txBody>
      </p:sp>
      <p:pic>
        <p:nvPicPr>
          <p:cNvPr id="3" name="Imagem 2" descr="Texto&#10;&#10;Descrição gerada automaticamente">
            <a:extLst>
              <a:ext uri="{FF2B5EF4-FFF2-40B4-BE49-F238E27FC236}">
                <a16:creationId xmlns:a16="http://schemas.microsoft.com/office/drawing/2014/main" id="{24989A87-D0D9-41F5-8F15-D2958B4C22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190" y="198782"/>
            <a:ext cx="4589340" cy="6460435"/>
          </a:xfrm>
          <a:prstGeom prst="rect">
            <a:avLst/>
          </a:prstGeom>
        </p:spPr>
      </p:pic>
    </p:spTree>
    <p:extLst>
      <p:ext uri="{BB962C8B-B14F-4D97-AF65-F5344CB8AC3E}">
        <p14:creationId xmlns:p14="http://schemas.microsoft.com/office/powerpoint/2010/main" val="892622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36634" y="451945"/>
            <a:ext cx="8818179" cy="2983894"/>
          </a:xfrm>
          <a:prstGeom prst="rect">
            <a:avLst/>
          </a:prstGeom>
          <a:solidFill>
            <a:schemeClr val="accent4">
              <a:lumMod val="20000"/>
              <a:lumOff val="80000"/>
            </a:schemeClr>
          </a:solidFill>
        </p:spPr>
        <p:txBody>
          <a:bodyPr wrap="square" rtlCol="0">
            <a:spAutoFit/>
          </a:bodyPr>
          <a:lstStyle/>
          <a:p>
            <a:pPr marL="252095" algn="just" fontAlgn="base">
              <a:lnSpc>
                <a:spcPct val="115000"/>
              </a:lnSpc>
              <a:spcBef>
                <a:spcPts val="600"/>
              </a:spcBef>
              <a:spcAft>
                <a:spcPts val="600"/>
              </a:spcAft>
            </a:pPr>
            <a:r>
              <a:rPr lang="pt-BR"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(2) </a:t>
            </a:r>
            <a:r>
              <a:rPr lang="pt-BR" dirty="0">
                <a:latin typeface="Verdana" panose="020B0604030504040204" pitchFamily="34" charset="0"/>
                <a:ea typeface="Verdana" panose="020B0604030504040204" pitchFamily="34" charset="0"/>
                <a:cs typeface="Times New Roman" panose="02020603050405020304" pitchFamily="18" charset="0"/>
              </a:rPr>
              <a:t>...</a:t>
            </a:r>
            <a:r>
              <a:rPr lang="pt-BR" b="1" dirty="0">
                <a:latin typeface="Verdana" panose="020B0604030504040204" pitchFamily="34" charset="0"/>
                <a:ea typeface="Verdana" panose="020B0604030504040204" pitchFamily="34" charset="0"/>
                <a:cs typeface="Times New Roman" panose="02020603050405020304" pitchFamily="18" charset="0"/>
              </a:rPr>
              <a:t>justas leis da natureza</a:t>
            </a:r>
            <a:r>
              <a:rPr lang="pt-BR" dirty="0">
                <a:latin typeface="Verdana" panose="020B0604030504040204" pitchFamily="34" charset="0"/>
                <a:ea typeface="Verdana" panose="020B0604030504040204" pitchFamily="34" charset="0"/>
                <a:cs typeface="Times New Roman" panose="02020603050405020304" pitchFamily="18" charset="0"/>
              </a:rPr>
              <a:t> = </a:t>
            </a:r>
            <a:r>
              <a:rPr lang="ja-JP" altLang="pt-BR" sz="2000" b="1" dirty="0">
                <a:latin typeface="Verdana" panose="020B0604030504040204" pitchFamily="34" charset="0"/>
                <a:ea typeface="DroidSansFallback"/>
                <a:cs typeface="DroidSansFallback"/>
              </a:rPr>
              <a:t>天地の公道</a:t>
            </a:r>
            <a:r>
              <a:rPr lang="pt-BR" sz="2000" b="1" dirty="0">
                <a:latin typeface="Verdana" panose="020B0604030504040204" pitchFamily="34" charset="0"/>
                <a:ea typeface="Verdana" panose="020B0604030504040204" pitchFamily="34" charset="0"/>
                <a:cs typeface="DroidSansFallback"/>
              </a:rPr>
              <a:t>: </a:t>
            </a:r>
          </a:p>
          <a:p>
            <a:pPr marL="252095" algn="just" fontAlgn="base">
              <a:lnSpc>
                <a:spcPct val="115000"/>
              </a:lnSpc>
              <a:spcBef>
                <a:spcPts val="600"/>
              </a:spcBef>
              <a:spcAft>
                <a:spcPts val="600"/>
              </a:spcAft>
            </a:pPr>
            <a:r>
              <a:rPr lang="pt-BR" dirty="0">
                <a:latin typeface="Verdana" panose="020B0604030504040204" pitchFamily="34" charset="0"/>
                <a:ea typeface="Verdana" panose="020B0604030504040204" pitchFamily="34" charset="0"/>
                <a:cs typeface="Times New Roman" panose="02020603050405020304" pitchFamily="18" charset="0"/>
              </a:rPr>
              <a:t>Textualmente seria algo como “estrada/caminho público da natureza (do mundo, do céu e da terra)”. Nas traduções de textos orientais para o inglês é comum encontrar a frase traduzida como: justas leis da natureza; leis da natureza; caminho público da natureza; justiça internacional, etc. </a:t>
            </a:r>
          </a:p>
          <a:p>
            <a:pPr marL="252095" algn="just" fontAlgn="base">
              <a:lnSpc>
                <a:spcPct val="115000"/>
              </a:lnSpc>
              <a:spcBef>
                <a:spcPts val="600"/>
              </a:spcBef>
              <a:spcAft>
                <a:spcPts val="600"/>
              </a:spcAft>
            </a:pPr>
            <a:r>
              <a:rPr lang="pt-BR" dirty="0">
                <a:latin typeface="Verdana" panose="020B0604030504040204" pitchFamily="34" charset="0"/>
                <a:ea typeface="Verdana" panose="020B0604030504040204" pitchFamily="34" charset="0"/>
                <a:cs typeface="Times New Roman" panose="02020603050405020304" pitchFamily="18" charset="0"/>
              </a:rPr>
              <a:t>Há também muitas discussões acerca da melhor tradução dessa frase. No presente caso adotou-se a frase “justas leis da natureza”.</a:t>
            </a:r>
          </a:p>
        </p:txBody>
      </p:sp>
      <p:sp>
        <p:nvSpPr>
          <p:cNvPr id="3" name="CaixaDeTexto 2"/>
          <p:cNvSpPr txBox="1"/>
          <p:nvPr/>
        </p:nvSpPr>
        <p:spPr>
          <a:xfrm>
            <a:off x="210207" y="4361793"/>
            <a:ext cx="8744606" cy="2246769"/>
          </a:xfrm>
          <a:prstGeom prst="rect">
            <a:avLst/>
          </a:prstGeom>
          <a:solidFill>
            <a:schemeClr val="accent4">
              <a:lumMod val="20000"/>
              <a:lumOff val="80000"/>
            </a:schemeClr>
          </a:solidFill>
        </p:spPr>
        <p:txBody>
          <a:bodyPr wrap="square" rtlCol="0">
            <a:spAutoFit/>
          </a:bodyPr>
          <a:lstStyle/>
          <a:p>
            <a:pPr>
              <a:lnSpc>
                <a:spcPts val="2400"/>
              </a:lnSpc>
            </a:pPr>
            <a:r>
              <a:rPr lang="pt-BR"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(3) </a:t>
            </a:r>
            <a:r>
              <a:rPr lang="pt-BR" dirty="0">
                <a:latin typeface="Verdana" panose="020B0604030504040204" pitchFamily="34" charset="0"/>
                <a:ea typeface="Verdana" panose="020B0604030504040204" pitchFamily="34" charset="0"/>
                <a:cs typeface="Times New Roman" panose="02020603050405020304" pitchFamily="18" charset="0"/>
              </a:rPr>
              <a:t>... </a:t>
            </a:r>
            <a:r>
              <a:rPr lang="pt-BR" b="1" dirty="0">
                <a:latin typeface="Verdana" panose="020B0604030504040204" pitchFamily="34" charset="0"/>
                <a:ea typeface="Verdana" panose="020B0604030504040204" pitchFamily="34" charset="0"/>
                <a:cs typeface="Times New Roman" panose="02020603050405020304" pitchFamily="18" charset="0"/>
              </a:rPr>
              <a:t>poder divino ditará o caminho</a:t>
            </a:r>
            <a:r>
              <a:rPr lang="pt-BR" dirty="0">
                <a:latin typeface="Verdana" panose="020B0604030504040204" pitchFamily="34" charset="0"/>
                <a:ea typeface="Verdana" panose="020B0604030504040204" pitchFamily="34" charset="0"/>
                <a:cs typeface="Times New Roman" panose="02020603050405020304" pitchFamily="18" charset="0"/>
              </a:rPr>
              <a:t> = </a:t>
            </a:r>
          </a:p>
          <a:p>
            <a:pPr>
              <a:lnSpc>
                <a:spcPts val="2400"/>
              </a:lnSpc>
            </a:pPr>
            <a:endParaRPr lang="pt-BR" dirty="0">
              <a:latin typeface="Verdana" panose="020B0604030504040204" pitchFamily="34" charset="0"/>
              <a:ea typeface="Verdana" panose="020B0604030504040204" pitchFamily="34" charset="0"/>
              <a:cs typeface="Times New Roman" panose="02020603050405020304" pitchFamily="18" charset="0"/>
            </a:endParaRPr>
          </a:p>
          <a:p>
            <a:pPr algn="just">
              <a:lnSpc>
                <a:spcPts val="2400"/>
              </a:lnSpc>
            </a:pPr>
            <a:r>
              <a:rPr lang="pt-BR" dirty="0">
                <a:latin typeface="Verdana" panose="020B0604030504040204" pitchFamily="34" charset="0"/>
                <a:ea typeface="Verdana" panose="020B0604030504040204" pitchFamily="34" charset="0"/>
                <a:cs typeface="Times New Roman" panose="02020603050405020304" pitchFamily="18" charset="0"/>
              </a:rPr>
              <a:t>Cuidado para não interpretar egoisticamente (nem sempre esse caminho será do meu agrado. É o caminho que </a:t>
            </a:r>
            <a:r>
              <a:rPr lang="pt-BR" b="1" dirty="0">
                <a:latin typeface="Verdana" panose="020B0604030504040204" pitchFamily="34" charset="0"/>
                <a:ea typeface="Verdana" panose="020B0604030504040204" pitchFamily="34" charset="0"/>
                <a:cs typeface="Times New Roman" panose="02020603050405020304" pitchFamily="18" charset="0"/>
              </a:rPr>
              <a:t>Ele</a:t>
            </a:r>
            <a:r>
              <a:rPr lang="pt-BR" dirty="0">
                <a:latin typeface="Verdana" panose="020B0604030504040204" pitchFamily="34" charset="0"/>
                <a:ea typeface="Verdana" panose="020B0604030504040204" pitchFamily="34" charset="0"/>
                <a:cs typeface="Times New Roman" panose="02020603050405020304" pitchFamily="18" charset="0"/>
              </a:rPr>
              <a:t> vai ditar...). </a:t>
            </a:r>
          </a:p>
          <a:p>
            <a:pPr algn="just">
              <a:lnSpc>
                <a:spcPts val="2400"/>
              </a:lnSpc>
            </a:pPr>
            <a:r>
              <a:rPr lang="pt-BR" dirty="0">
                <a:latin typeface="Verdana" panose="020B0604030504040204" pitchFamily="34" charset="0"/>
                <a:ea typeface="Verdana" panose="020B0604030504040204" pitchFamily="34" charset="0"/>
                <a:cs typeface="Times New Roman" panose="02020603050405020304" pitchFamily="18" charset="0"/>
              </a:rPr>
              <a:t>Lembremos o trecho do Pai nosso: “... </a:t>
            </a:r>
            <a:r>
              <a:rPr lang="pt-BR" b="1" dirty="0">
                <a:solidFill>
                  <a:srgbClr val="373737"/>
                </a:solidFill>
                <a:latin typeface="Verdana" panose="020B0604030504040204" pitchFamily="34" charset="0"/>
                <a:ea typeface="Verdana" panose="020B0604030504040204" pitchFamily="34" charset="0"/>
                <a:cs typeface="Times New Roman" panose="02020603050405020304" pitchFamily="18" charset="0"/>
              </a:rPr>
              <a:t>seja feita a vossa vontade</a:t>
            </a:r>
            <a:r>
              <a:rPr lang="pt-BR" dirty="0">
                <a:solidFill>
                  <a:srgbClr val="373737"/>
                </a:solidFill>
                <a:latin typeface="Verdana" panose="020B0604030504040204" pitchFamily="34" charset="0"/>
                <a:ea typeface="Verdana" panose="020B0604030504040204" pitchFamily="34" charset="0"/>
                <a:cs typeface="Times New Roman" panose="02020603050405020304" pitchFamily="18" charset="0"/>
              </a:rPr>
              <a:t>; assim na terra como no Céu...” </a:t>
            </a:r>
          </a:p>
          <a:p>
            <a:pPr>
              <a:lnSpc>
                <a:spcPts val="2400"/>
              </a:lnSpc>
            </a:pPr>
            <a:r>
              <a:rPr lang="pt-BR" dirty="0">
                <a:solidFill>
                  <a:srgbClr val="373737"/>
                </a:solidFill>
                <a:latin typeface="Verdana" panose="020B0604030504040204" pitchFamily="34" charset="0"/>
                <a:ea typeface="Verdana" panose="020B0604030504040204" pitchFamily="34" charset="0"/>
                <a:cs typeface="Times New Roman" panose="02020603050405020304" pitchFamily="18" charset="0"/>
              </a:rPr>
              <a:t>(..É a </a:t>
            </a:r>
            <a:r>
              <a:rPr lang="pt-BR" b="1" dirty="0">
                <a:solidFill>
                  <a:srgbClr val="373737"/>
                </a:solidFill>
                <a:latin typeface="Verdana" panose="020B0604030504040204" pitchFamily="34" charset="0"/>
                <a:ea typeface="Verdana" panose="020B0604030504040204" pitchFamily="34" charset="0"/>
                <a:cs typeface="Times New Roman" panose="02020603050405020304" pitchFamily="18" charset="0"/>
              </a:rPr>
              <a:t>vossa</a:t>
            </a:r>
            <a:r>
              <a:rPr lang="pt-BR" dirty="0">
                <a:solidFill>
                  <a:srgbClr val="373737"/>
                </a:solidFill>
                <a:latin typeface="Verdana" panose="020B0604030504040204" pitchFamily="34" charset="0"/>
                <a:ea typeface="Verdana" panose="020B0604030504040204" pitchFamily="34" charset="0"/>
                <a:cs typeface="Times New Roman" panose="02020603050405020304" pitchFamily="18" charset="0"/>
              </a:rPr>
              <a:t> vontade... Não é a </a:t>
            </a:r>
            <a:r>
              <a:rPr lang="pt-BR" b="1" dirty="0">
                <a:solidFill>
                  <a:srgbClr val="373737"/>
                </a:solidFill>
                <a:latin typeface="Verdana" panose="020B0604030504040204" pitchFamily="34" charset="0"/>
                <a:ea typeface="Verdana" panose="020B0604030504040204" pitchFamily="34" charset="0"/>
                <a:cs typeface="Times New Roman" panose="02020603050405020304" pitchFamily="18" charset="0"/>
              </a:rPr>
              <a:t>minha</a:t>
            </a:r>
            <a:r>
              <a:rPr lang="pt-BR" dirty="0">
                <a:solidFill>
                  <a:srgbClr val="373737"/>
                </a:solidFill>
                <a:latin typeface="Verdana" panose="020B0604030504040204" pitchFamily="34" charset="0"/>
                <a:ea typeface="Verdana" panose="020B0604030504040204" pitchFamily="34" charset="0"/>
                <a:cs typeface="Times New Roman" panose="02020603050405020304" pitchFamily="18" charset="0"/>
              </a:rPr>
              <a:t> vontade!!)</a:t>
            </a:r>
            <a:endParaRPr lang="pt-BR" dirty="0"/>
          </a:p>
        </p:txBody>
      </p:sp>
    </p:spTree>
    <p:extLst>
      <p:ext uri="{BB962C8B-B14F-4D97-AF65-F5344CB8AC3E}">
        <p14:creationId xmlns:p14="http://schemas.microsoft.com/office/powerpoint/2010/main" val="405555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0B21CDB8-9E0B-4AF3-88E4-A1B45871EBFC}"/>
              </a:ext>
            </a:extLst>
          </p:cNvPr>
          <p:cNvSpPr/>
          <p:nvPr/>
        </p:nvSpPr>
        <p:spPr>
          <a:xfrm>
            <a:off x="7466557" y="6380290"/>
            <a:ext cx="1564852" cy="369332"/>
          </a:xfrm>
          <a:prstGeom prst="rect">
            <a:avLst/>
          </a:prstGeom>
        </p:spPr>
        <p:txBody>
          <a:bodyPr wrap="none">
            <a:spAutoFit/>
          </a:bodyPr>
          <a:lstStyle/>
          <a:p>
            <a:pPr algn="just">
              <a:spcAft>
                <a:spcPts val="600"/>
              </a:spcAft>
            </a:pPr>
            <a:r>
              <a:rPr lang="pt-BR" sz="1600" dirty="0">
                <a:latin typeface="Verdana" panose="020B0604030504040204" pitchFamily="34" charset="0"/>
                <a:ea typeface="Verdana" panose="020B0604030504040204" pitchFamily="34" charset="0"/>
                <a:cs typeface="Times New Roman" panose="02020603050405020304" pitchFamily="18" charset="0"/>
              </a:rPr>
              <a:t> </a:t>
            </a:r>
            <a:r>
              <a:rPr lang="pt-BR" b="1" dirty="0">
                <a:solidFill>
                  <a:srgbClr val="FF0000"/>
                </a:solidFill>
                <a:latin typeface="Arial" panose="020B0604020202020204" pitchFamily="34" charset="0"/>
                <a:cs typeface="Arial" panose="020B0604020202020204" pitchFamily="34" charset="0"/>
              </a:rPr>
              <a:t>(...continua)</a:t>
            </a:r>
          </a:p>
        </p:txBody>
      </p:sp>
      <p:sp>
        <p:nvSpPr>
          <p:cNvPr id="4" name="Retângulo 3"/>
          <p:cNvSpPr/>
          <p:nvPr/>
        </p:nvSpPr>
        <p:spPr>
          <a:xfrm>
            <a:off x="126124" y="401548"/>
            <a:ext cx="8905285" cy="6304803"/>
          </a:xfrm>
          <a:prstGeom prst="rect">
            <a:avLst/>
          </a:prstGeom>
        </p:spPr>
        <p:txBody>
          <a:bodyPr wrap="square">
            <a:spAutoFit/>
          </a:bodyPr>
          <a:lstStyle/>
          <a:p>
            <a:pPr>
              <a:lnSpc>
                <a:spcPct val="115000"/>
              </a:lnSpc>
              <a:spcBef>
                <a:spcPts val="600"/>
              </a:spcBef>
              <a:spcAft>
                <a:spcPts val="600"/>
              </a:spcAft>
              <a:tabLst>
                <a:tab pos="4876800" algn="l"/>
              </a:tabLst>
            </a:pPr>
            <a:r>
              <a:rPr lang="pt-BR" sz="2000" b="1" dirty="0">
                <a:highlight>
                  <a:srgbClr val="FFFF00"/>
                </a:highlight>
                <a:latin typeface="Verdana" panose="020B0604030504040204" pitchFamily="34" charset="0"/>
                <a:ea typeface="MS Mincho" panose="02020609040205080304"/>
                <a:cs typeface="Times New Roman" panose="02020603050405020304" pitchFamily="18" charset="0"/>
              </a:rPr>
              <a:t>4. Livro: Antropologia do </a:t>
            </a:r>
            <a:r>
              <a:rPr lang="pt-BR" sz="2000" b="1" dirty="0" err="1">
                <a:highlight>
                  <a:srgbClr val="FFFF00"/>
                </a:highlight>
                <a:latin typeface="Verdana" panose="020B0604030504040204" pitchFamily="34" charset="0"/>
                <a:ea typeface="MS Mincho" panose="02020609040205080304"/>
                <a:cs typeface="Times New Roman" panose="02020603050405020304" pitchFamily="18" charset="0"/>
              </a:rPr>
              <a:t>Sampouyoshi</a:t>
            </a:r>
            <a:r>
              <a:rPr lang="pt-BR" sz="2000" b="1" dirty="0">
                <a:highlight>
                  <a:srgbClr val="FFFF00"/>
                </a:highlight>
                <a:latin typeface="Verdana" panose="020B0604030504040204" pitchFamily="34" charset="0"/>
                <a:ea typeface="MS Mincho" panose="02020609040205080304"/>
                <a:cs typeface="Times New Roman" panose="02020603050405020304" pitchFamily="18" charset="0"/>
              </a:rPr>
              <a:t>, editora PHP</a:t>
            </a:r>
            <a:endParaRPr lang="pt-BR" dirty="0">
              <a:latin typeface="Calibri" panose="020F0502020204030204" pitchFamily="34" charset="0"/>
              <a:ea typeface="MS Mincho" panose="02020609040205080304"/>
              <a:cs typeface="Times New Roman" panose="02020603050405020304" pitchFamily="18" charset="0"/>
            </a:endParaRPr>
          </a:p>
          <a:p>
            <a:pPr fontAlgn="base">
              <a:lnSpc>
                <a:spcPct val="115000"/>
              </a:lnSpc>
              <a:spcBef>
                <a:spcPts val="600"/>
              </a:spcBef>
              <a:spcAft>
                <a:spcPts val="600"/>
              </a:spcAft>
            </a:pPr>
            <a:r>
              <a:rPr lang="pt-BR" sz="2000" b="1" dirty="0">
                <a:highlight>
                  <a:srgbClr val="FFFF00"/>
                </a:highlight>
                <a:latin typeface="Verdana" panose="020B0604030504040204" pitchFamily="34" charset="0"/>
                <a:ea typeface="MS Mincho" panose="02020609040205080304"/>
                <a:cs typeface="Times New Roman" panose="02020603050405020304" pitchFamily="18" charset="0"/>
              </a:rPr>
              <a:t>Pág. 106:</a:t>
            </a:r>
            <a:r>
              <a:rPr lang="pt-BR" sz="2000" dirty="0">
                <a:highlight>
                  <a:srgbClr val="FFFF00"/>
                </a:highlight>
                <a:latin typeface="Verdana" panose="020B0604030504040204" pitchFamily="34" charset="0"/>
                <a:ea typeface="MS Mincho" panose="02020609040205080304"/>
                <a:cs typeface="Times New Roman" panose="02020603050405020304" pitchFamily="18" charset="0"/>
              </a:rPr>
              <a:t> </a:t>
            </a:r>
            <a:r>
              <a:rPr lang="pt-BR" b="1" dirty="0">
                <a:latin typeface="Verdana" panose="020B0604030504040204" pitchFamily="34" charset="0"/>
                <a:ea typeface="MS Mincho" panose="02020609040205080304"/>
                <a:cs typeface="Times New Roman" panose="02020603050405020304" pitchFamily="18" charset="0"/>
              </a:rPr>
              <a:t>A consciência dos benefícios da grande natureza</a:t>
            </a:r>
          </a:p>
          <a:p>
            <a:pPr fontAlgn="base">
              <a:lnSpc>
                <a:spcPct val="115000"/>
              </a:lnSpc>
              <a:spcBef>
                <a:spcPts val="600"/>
              </a:spcBef>
              <a:spcAft>
                <a:spcPts val="600"/>
              </a:spcAft>
            </a:pP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50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Como uma das espécies de ser vivo do planeta, nós crescemos, amadurecemos, envelhecemos e depois iremos morrer. Para viver, temos que nos alimentar, evacuar e dormir. Não podemos escapar também das várias restrições impostas aos seres vivos. As habilidades e características de cada pessoa são diversificadas e diferentes, mas há um limite para o que pode ser feito, dentro da categoria de seres humanos.</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50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Além disso, enquanto estivermos neste mundo – como ser humano – é necessário cumprir algumas regras. Devemos cumprir com as nossas obrigações como membros da sociedade, nos esforçar para tornar o mundo um lugar melhor, e depois entregá-lo à próxima geração: </a:t>
            </a:r>
            <a:r>
              <a:rPr lang="pt-BR" b="1" dirty="0">
                <a:latin typeface="Verdana" panose="020B0604030504040204" pitchFamily="34" charset="0"/>
                <a:ea typeface="MS Mincho" panose="02020609040205080304"/>
                <a:cs typeface="Times New Roman" panose="02020603050405020304" pitchFamily="18" charset="0"/>
              </a:rPr>
              <a:t>Isso seria o ideal</a:t>
            </a:r>
            <a:r>
              <a:rPr lang="pt-BR" dirty="0">
                <a:latin typeface="Verdana" panose="020B0604030504040204" pitchFamily="34" charset="0"/>
                <a:ea typeface="MS Mincho" panose="02020609040205080304"/>
                <a:cs typeface="Times New Roman" panose="02020603050405020304" pitchFamily="18" charset="0"/>
              </a:rPr>
              <a:t>.</a:t>
            </a:r>
            <a:endParaRPr lang="pt-BR" dirty="0">
              <a:latin typeface="Calibri" panose="020F0502020204030204" pitchFamily="34" charset="0"/>
              <a:ea typeface="MS Mincho" panose="02020609040205080304"/>
              <a:cs typeface="Times New Roman" panose="02020603050405020304" pitchFamily="18" charset="0"/>
            </a:endParaRPr>
          </a:p>
        </p:txBody>
      </p:sp>
    </p:spTree>
    <p:extLst>
      <p:ext uri="{BB962C8B-B14F-4D97-AF65-F5344CB8AC3E}">
        <p14:creationId xmlns:p14="http://schemas.microsoft.com/office/powerpoint/2010/main" val="4133397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5613" y="802897"/>
            <a:ext cx="8744607" cy="4478149"/>
          </a:xfrm>
          <a:prstGeom prst="rect">
            <a:avLst/>
          </a:prstGeom>
        </p:spPr>
        <p:txBody>
          <a:bodyPr wrap="square">
            <a:spAutoFit/>
          </a:bodyPr>
          <a:lstStyle/>
          <a:p>
            <a:pPr algn="just" fontAlgn="base">
              <a:lnSpc>
                <a:spcPct val="150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Em outras palavras, isso significa que aquilo que você pode fazer livremente está – desde o início – limitado. Em primeiro lugar, a vida é uma criação da grande obra da natureza, totalmente dependente de suas dádivas e bênçãos e subordinada inteiramente às leis da natureza.</a:t>
            </a:r>
          </a:p>
          <a:p>
            <a:pPr algn="just" fontAlgn="base">
              <a:lnSpc>
                <a:spcPct val="150000"/>
              </a:lnSpc>
              <a:spcBef>
                <a:spcPts val="600"/>
              </a:spcBef>
              <a:spcAft>
                <a:spcPts val="600"/>
              </a:spcAft>
            </a:pPr>
            <a:endParaRPr lang="pt-BR" dirty="0">
              <a:latin typeface="Verdana" panose="020B0604030504040204" pitchFamily="34" charset="0"/>
              <a:ea typeface="MS Mincho" panose="02020609040205080304"/>
              <a:cs typeface="Times New Roman" panose="02020603050405020304" pitchFamily="18" charset="0"/>
            </a:endParaRPr>
          </a:p>
          <a:p>
            <a:pPr algn="just">
              <a:lnSpc>
                <a:spcPct val="150000"/>
              </a:lnSpc>
            </a:pPr>
            <a:r>
              <a:rPr lang="pt-BR" dirty="0">
                <a:latin typeface="Verdana" panose="020B0604030504040204" pitchFamily="34" charset="0"/>
                <a:ea typeface="MS Mincho" panose="02020609040205080304"/>
                <a:cs typeface="Times New Roman" panose="02020603050405020304" pitchFamily="18" charset="0"/>
              </a:rPr>
              <a:t>Pensando dessa forma podemos perceber que </a:t>
            </a:r>
            <a:r>
              <a:rPr lang="pt-BR" b="1" dirty="0">
                <a:latin typeface="Verdana" panose="020B0604030504040204" pitchFamily="34" charset="0"/>
                <a:ea typeface="MS Mincho" panose="02020609040205080304"/>
                <a:cs typeface="Times New Roman" panose="02020603050405020304" pitchFamily="18" charset="0"/>
              </a:rPr>
              <a:t>todas as coisas são dependentes mutuamente e nada acontece isoladamente</a:t>
            </a:r>
            <a:r>
              <a:rPr lang="pt-BR" dirty="0">
                <a:latin typeface="Verdana" panose="020B0604030504040204" pitchFamily="34" charset="0"/>
                <a:ea typeface="MS Mincho" panose="02020609040205080304"/>
                <a:cs typeface="Times New Roman" panose="02020603050405020304" pitchFamily="18" charset="0"/>
              </a:rPr>
              <a:t>. Precisamos perceber, no nosso dia a dia, o quanto a </a:t>
            </a:r>
            <a:r>
              <a:rPr lang="pt-BR" b="1" dirty="0">
                <a:latin typeface="Verdana" panose="020B0604030504040204" pitchFamily="34" charset="0"/>
                <a:ea typeface="MS Mincho" panose="02020609040205080304"/>
                <a:cs typeface="Times New Roman" panose="02020603050405020304" pitchFamily="18" charset="0"/>
              </a:rPr>
              <a:t>nossa vida é dependente das bênçãos e dádivas da natureza, e do suporte de numerosas pessoas</a:t>
            </a:r>
            <a:r>
              <a:rPr lang="pt-BR" dirty="0">
                <a:latin typeface="Verdana" panose="020B0604030504040204" pitchFamily="34" charset="0"/>
                <a:ea typeface="MS Mincho" panose="02020609040205080304"/>
                <a:cs typeface="Times New Roman" panose="02020603050405020304" pitchFamily="18" charset="0"/>
              </a:rPr>
              <a:t>.</a:t>
            </a:r>
          </a:p>
        </p:txBody>
      </p:sp>
    </p:spTree>
    <p:extLst>
      <p:ext uri="{BB962C8B-B14F-4D97-AF65-F5344CB8AC3E}">
        <p14:creationId xmlns:p14="http://schemas.microsoft.com/office/powerpoint/2010/main" val="2973094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10207" y="136634"/>
            <a:ext cx="8755117" cy="2723823"/>
          </a:xfrm>
          <a:prstGeom prst="rect">
            <a:avLst/>
          </a:prstGeom>
        </p:spPr>
        <p:txBody>
          <a:bodyPr wrap="square">
            <a:spAutoFit/>
          </a:bodyPr>
          <a:lstStyle/>
          <a:p>
            <a:pPr algn="just" fontAlgn="base">
              <a:lnSpc>
                <a:spcPct val="115000"/>
              </a:lnSpc>
              <a:spcBef>
                <a:spcPts val="600"/>
              </a:spcBef>
              <a:spcAft>
                <a:spcPts val="600"/>
              </a:spcAft>
            </a:pPr>
            <a:r>
              <a:rPr lang="pt-BR" sz="2000" b="1" dirty="0">
                <a:highlight>
                  <a:srgbClr val="FFFF00"/>
                </a:highlight>
                <a:latin typeface="Verdana" panose="020B0604030504040204" pitchFamily="34" charset="0"/>
                <a:ea typeface="MS Mincho" panose="02020609040205080304"/>
                <a:cs typeface="Times New Roman" panose="02020603050405020304" pitchFamily="18" charset="0"/>
              </a:rPr>
              <a:t>5. Livro “366 dias com as palavras da Nova Moral” </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50000"/>
              </a:lnSpc>
              <a:spcBef>
                <a:spcPts val="600"/>
              </a:spcBef>
              <a:spcAft>
                <a:spcPts val="600"/>
              </a:spcAft>
            </a:pPr>
            <a:r>
              <a:rPr lang="pt-BR" sz="2000" b="1" dirty="0">
                <a:highlight>
                  <a:srgbClr val="FFFF00"/>
                </a:highlight>
                <a:latin typeface="Verdana" panose="020B0604030504040204" pitchFamily="34" charset="0"/>
                <a:ea typeface="MS Mincho" panose="02020609040205080304"/>
                <a:cs typeface="Times New Roman" panose="02020603050405020304" pitchFamily="18" charset="0"/>
              </a:rPr>
              <a:t>Pág. 282:</a:t>
            </a:r>
            <a:r>
              <a:rPr lang="pt-BR" sz="2000" b="1" dirty="0">
                <a:latin typeface="Verdana" panose="020B0604030504040204" pitchFamily="34" charset="0"/>
                <a:ea typeface="MS Mincho" panose="02020609040205080304"/>
                <a:cs typeface="Times New Roman" panose="02020603050405020304" pitchFamily="18" charset="0"/>
              </a:rPr>
              <a:t> </a:t>
            </a:r>
            <a:r>
              <a:rPr lang="pt-BR" dirty="0">
                <a:latin typeface="Verdana" panose="020B0604030504040204" pitchFamily="34" charset="0"/>
                <a:ea typeface="MS Mincho" panose="02020609040205080304"/>
                <a:cs typeface="Times New Roman" panose="02020603050405020304" pitchFamily="18" charset="0"/>
              </a:rPr>
              <a:t>O escritor </a:t>
            </a:r>
            <a:r>
              <a:rPr lang="pt-BR" i="1" dirty="0" err="1">
                <a:latin typeface="Verdana" panose="020B0604030504040204" pitchFamily="34" charset="0"/>
                <a:ea typeface="MS Mincho" panose="02020609040205080304"/>
                <a:cs typeface="Times New Roman" panose="02020603050405020304" pitchFamily="18" charset="0"/>
              </a:rPr>
              <a:t>Eiji</a:t>
            </a:r>
            <a:r>
              <a:rPr lang="pt-BR" i="1" dirty="0">
                <a:latin typeface="Verdana" panose="020B0604030504040204" pitchFamily="34" charset="0"/>
                <a:ea typeface="MS Mincho" panose="02020609040205080304"/>
                <a:cs typeface="Times New Roman" panose="02020603050405020304" pitchFamily="18" charset="0"/>
              </a:rPr>
              <a:t> </a:t>
            </a:r>
            <a:r>
              <a:rPr lang="pt-BR" i="1" dirty="0" err="1">
                <a:latin typeface="Verdana" panose="020B0604030504040204" pitchFamily="34" charset="0"/>
                <a:ea typeface="MS Mincho" panose="02020609040205080304"/>
                <a:cs typeface="Times New Roman" panose="02020603050405020304" pitchFamily="18" charset="0"/>
              </a:rPr>
              <a:t>Yoshikawa</a:t>
            </a:r>
            <a:r>
              <a:rPr lang="pt-BR" sz="2000" baseline="30000" dirty="0">
                <a:solidFill>
                  <a:srgbClr val="FF0000"/>
                </a:solidFill>
                <a:highlight>
                  <a:srgbClr val="FFFF00"/>
                </a:highlight>
                <a:latin typeface="Verdana" panose="020B0604030504040204" pitchFamily="34" charset="0"/>
                <a:ea typeface="MS Mincho" panose="02020609040205080304"/>
                <a:cs typeface="Times New Roman" panose="02020603050405020304" pitchFamily="18" charset="0"/>
              </a:rPr>
              <a:t>(1)</a:t>
            </a:r>
            <a:r>
              <a:rPr lang="pt-BR" dirty="0">
                <a:latin typeface="Verdana" panose="020B0604030504040204" pitchFamily="34" charset="0"/>
                <a:ea typeface="MS Mincho" panose="02020609040205080304"/>
                <a:cs typeface="Times New Roman" panose="02020603050405020304" pitchFamily="18" charset="0"/>
              </a:rPr>
              <a:t> (1892-1962) afirmou o seguinte: </a:t>
            </a:r>
            <a:r>
              <a:rPr lang="pt-BR" dirty="0">
                <a:solidFill>
                  <a:srgbClr val="0070C0"/>
                </a:solidFill>
                <a:latin typeface="Verdana" panose="020B0604030504040204" pitchFamily="34" charset="0"/>
                <a:ea typeface="MS Mincho" panose="02020609040205080304"/>
                <a:cs typeface="Times New Roman" panose="02020603050405020304" pitchFamily="18" charset="0"/>
              </a:rPr>
              <a:t>“Meus pais já são falecidos, mas posso encontrá-los a qualquer momento, sempre que eu quiser. Basta sentir a minha pulsação. Meus pais e os meus antepassados estão presentes no meu corpo e então, se quiser, qualquer pessoa pode encontrar seus ancestrais a qualquer momento....”.</a:t>
            </a:r>
            <a:endParaRPr lang="pt-BR" dirty="0">
              <a:latin typeface="Calibri" panose="020F0502020204030204" pitchFamily="34" charset="0"/>
              <a:ea typeface="MS Mincho" panose="02020609040205080304"/>
              <a:cs typeface="Times New Roman" panose="02020603050405020304" pitchFamily="18" charset="0"/>
            </a:endParaRPr>
          </a:p>
        </p:txBody>
      </p:sp>
      <p:grpSp>
        <p:nvGrpSpPr>
          <p:cNvPr id="6" name="Agrupar 5"/>
          <p:cNvGrpSpPr/>
          <p:nvPr/>
        </p:nvGrpSpPr>
        <p:grpSpPr>
          <a:xfrm>
            <a:off x="348691" y="2904504"/>
            <a:ext cx="8616633" cy="3914995"/>
            <a:chOff x="348691" y="2904504"/>
            <a:chExt cx="8616633" cy="3914995"/>
          </a:xfrm>
        </p:grpSpPr>
        <p:sp>
          <p:nvSpPr>
            <p:cNvPr id="5" name="Retângulo 4"/>
            <p:cNvSpPr/>
            <p:nvPr/>
          </p:nvSpPr>
          <p:spPr>
            <a:xfrm>
              <a:off x="2144110" y="2904504"/>
              <a:ext cx="6821214" cy="3893374"/>
            </a:xfrm>
            <a:prstGeom prst="rect">
              <a:avLst/>
            </a:prstGeom>
          </p:spPr>
          <p:txBody>
            <a:bodyPr wrap="square">
              <a:spAutoFit/>
            </a:bodyPr>
            <a:lstStyle/>
            <a:p>
              <a:pPr algn="just" fontAlgn="base">
                <a:lnSpc>
                  <a:spcPct val="115000"/>
                </a:lnSpc>
                <a:spcBef>
                  <a:spcPts val="600"/>
                </a:spcBef>
                <a:spcAft>
                  <a:spcPts val="1800"/>
                </a:spcAft>
              </a:pPr>
              <a:r>
                <a:rPr lang="pt-BR" sz="1600" baseline="30000" dirty="0">
                  <a:solidFill>
                    <a:srgbClr val="FF0000"/>
                  </a:solidFill>
                  <a:highlight>
                    <a:srgbClr val="FFFF00"/>
                  </a:highlight>
                  <a:latin typeface="Verdana" panose="020B0604030504040204" pitchFamily="34" charset="0"/>
                  <a:ea typeface="MS Mincho" panose="02020609040205080304"/>
                  <a:cs typeface="Times New Roman" panose="02020603050405020304" pitchFamily="18" charset="0"/>
                </a:rPr>
                <a:t>(1)</a:t>
              </a:r>
              <a:r>
                <a:rPr lang="pt-BR" sz="1600" dirty="0">
                  <a:latin typeface="Verdana" panose="020B0604030504040204" pitchFamily="34" charset="0"/>
                  <a:ea typeface="MS Mincho" panose="02020609040205080304"/>
                  <a:cs typeface="Times New Roman" panose="02020603050405020304" pitchFamily="18" charset="0"/>
                </a:rPr>
                <a:t> </a:t>
              </a:r>
              <a:r>
                <a:rPr lang="pt-BR" sz="1600" b="1" dirty="0" err="1">
                  <a:latin typeface="Verdana" panose="020B0604030504040204" pitchFamily="34" charset="0"/>
                  <a:ea typeface="Verdana" panose="020B0604030504040204" pitchFamily="34" charset="0"/>
                  <a:cs typeface="Times New Roman" panose="02020603050405020304" pitchFamily="18" charset="0"/>
                </a:rPr>
                <a:t>Eiji</a:t>
              </a:r>
              <a:r>
                <a:rPr lang="pt-BR" sz="1600" b="1" dirty="0">
                  <a:latin typeface="Verdana" panose="020B0604030504040204" pitchFamily="34" charset="0"/>
                  <a:ea typeface="Verdana" panose="020B0604030504040204" pitchFamily="34" charset="0"/>
                  <a:cs typeface="Times New Roman" panose="02020603050405020304" pitchFamily="18" charset="0"/>
                </a:rPr>
                <a:t> </a:t>
              </a:r>
              <a:r>
                <a:rPr lang="pt-BR" sz="1600" b="1" dirty="0" err="1">
                  <a:latin typeface="Verdana" panose="020B0604030504040204" pitchFamily="34" charset="0"/>
                  <a:ea typeface="Verdana" panose="020B0604030504040204" pitchFamily="34" charset="0"/>
                  <a:cs typeface="Times New Roman" panose="02020603050405020304" pitchFamily="18" charset="0"/>
                </a:rPr>
                <a:t>Yoshikawa</a:t>
              </a:r>
              <a:r>
                <a:rPr lang="pt-BR" sz="1600" dirty="0">
                  <a:latin typeface="Verdana" panose="020B0604030504040204" pitchFamily="34" charset="0"/>
                  <a:ea typeface="Verdana" panose="020B0604030504040204" pitchFamily="34" charset="0"/>
                  <a:cs typeface="Times New Roman" panose="02020603050405020304" pitchFamily="18" charset="0"/>
                </a:rPr>
                <a:t>. Foi um autor japonês de romances históricos. No ano de sua morte, em 1962, era um dos mais conhecidos e populares escritores do país. Com a obra </a:t>
              </a:r>
              <a:r>
                <a:rPr lang="pt-BR" sz="1600" i="1" dirty="0" err="1">
                  <a:latin typeface="Verdana" panose="020B0604030504040204" pitchFamily="34" charset="0"/>
                  <a:ea typeface="Verdana" panose="020B0604030504040204" pitchFamily="34" charset="0"/>
                  <a:cs typeface="Times New Roman" panose="02020603050405020304" pitchFamily="18" charset="0"/>
                </a:rPr>
                <a:t>Musashi</a:t>
              </a:r>
              <a:r>
                <a:rPr lang="pt-BR" sz="1600" dirty="0">
                  <a:latin typeface="Verdana" panose="020B0604030504040204" pitchFamily="34" charset="0"/>
                  <a:ea typeface="Verdana" panose="020B0604030504040204" pitchFamily="34" charset="0"/>
                  <a:cs typeface="Times New Roman" panose="02020603050405020304" pitchFamily="18" charset="0"/>
                </a:rPr>
                <a:t>, ficou nacionalmente famoso alcançando depois tiragens absolutamente inéditas na história do Japão, ultrapassando a marca dos cem milhões de exemplares vendidos no início da década de 80. A tradução</a:t>
              </a:r>
              <a:r>
                <a:rPr lang="pt-BR" sz="1600"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(3)</a:t>
              </a:r>
              <a:r>
                <a:rPr lang="pt-BR" sz="1600" dirty="0">
                  <a:latin typeface="Verdana" panose="020B0604030504040204" pitchFamily="34" charset="0"/>
                  <a:ea typeface="Verdana" panose="020B0604030504040204" pitchFamily="34" charset="0"/>
                  <a:cs typeface="Times New Roman" panose="02020603050405020304" pitchFamily="18" charset="0"/>
                </a:rPr>
                <a:t> desta obra para o português (3 volumes, 1.832 páginas), considerada a única integral no Ocidente, teve tiragem superior a 100.000 exemplares no Brasil. </a:t>
              </a:r>
            </a:p>
            <a:p>
              <a:pPr algn="just"/>
              <a:r>
                <a:rPr lang="pt-BR" sz="1400" baseline="30000" dirty="0">
                  <a:solidFill>
                    <a:srgbClr val="FF0000"/>
                  </a:solidFill>
                  <a:highlight>
                    <a:srgbClr val="FFFF00"/>
                  </a:highlight>
                  <a:latin typeface="Verdana" panose="020B0604030504040204" pitchFamily="34" charset="0"/>
                  <a:ea typeface="Verdana" panose="020B0604030504040204" pitchFamily="34" charset="0"/>
                </a:rPr>
                <a:t>(3)</a:t>
              </a:r>
              <a:r>
                <a:rPr lang="pt-BR" sz="1400" dirty="0">
                  <a:latin typeface="Verdana" panose="020B0604030504040204" pitchFamily="34" charset="0"/>
                  <a:ea typeface="Verdana" panose="020B0604030504040204" pitchFamily="34" charset="0"/>
                </a:rPr>
                <a:t> </a:t>
              </a:r>
              <a:r>
                <a:rPr lang="pt-BR" sz="1600" i="1" dirty="0" err="1">
                  <a:latin typeface="Verdana" panose="020B0604030504040204" pitchFamily="34" charset="0"/>
                  <a:ea typeface="Verdana" panose="020B0604030504040204" pitchFamily="34" charset="0"/>
                  <a:cs typeface="Times New Roman" panose="02020603050405020304" pitchFamily="18" charset="0"/>
                </a:rPr>
                <a:t>Musashi</a:t>
              </a:r>
              <a:r>
                <a:rPr lang="pt-BR" sz="1600" dirty="0">
                  <a:latin typeface="Verdana" panose="020B0604030504040204" pitchFamily="34" charset="0"/>
                  <a:ea typeface="Verdana" panose="020B0604030504040204" pitchFamily="34" charset="0"/>
                  <a:cs typeface="Times New Roman" panose="02020603050405020304" pitchFamily="18" charset="0"/>
                </a:rPr>
                <a:t> é a obra dele que teve o maior número de versões traduzidas: 11 idiomas, entre os quais o Inglês, Russo, Francês, Italiano, Espanhol, Português, etc.</a:t>
              </a:r>
              <a:r>
                <a:rPr lang="pt-BR" sz="1400" dirty="0">
                  <a:latin typeface="Verdana" panose="020B0604030504040204" pitchFamily="34" charset="0"/>
                  <a:ea typeface="Verdana" panose="020B0604030504040204" pitchFamily="34" charset="0"/>
                </a:rPr>
                <a:t> </a:t>
              </a:r>
              <a:endParaRPr lang="pt-BR" sz="1600" dirty="0">
                <a:latin typeface="Verdana" panose="020B0604030504040204" pitchFamily="34" charset="0"/>
                <a:ea typeface="Verdana" panose="020B0604030504040204" pitchFamily="34" charset="0"/>
              </a:endParaRPr>
            </a:p>
          </p:txBody>
        </p:sp>
        <p:pic>
          <p:nvPicPr>
            <p:cNvPr id="8" name="Imagem 7" descr="Eiji Yoshikawa.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692" y="2942888"/>
              <a:ext cx="1269902" cy="1618602"/>
            </a:xfrm>
            <a:prstGeom prst="rect">
              <a:avLst/>
            </a:prstGeom>
            <a:noFill/>
            <a:ln>
              <a:noFill/>
            </a:ln>
          </p:spPr>
        </p:pic>
        <p:pic>
          <p:nvPicPr>
            <p:cNvPr id="1029" name="Picture 5" descr="https://images-na.ssl-images-amazon.com/images/I/51e9ZlMxvwL._SX346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91" y="4654431"/>
              <a:ext cx="1509907" cy="216506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77326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47143" y="4139615"/>
            <a:ext cx="8902263" cy="1107996"/>
          </a:xfrm>
          <a:prstGeom prst="rect">
            <a:avLst/>
          </a:prstGeom>
        </p:spPr>
        <p:txBody>
          <a:bodyPr wrap="square">
            <a:spAutoFit/>
          </a:bodyPr>
          <a:lstStyle/>
          <a:p>
            <a:pPr fontAlgn="base">
              <a:spcAft>
                <a:spcPts val="1200"/>
              </a:spcAft>
            </a:pPr>
            <a:r>
              <a:rPr lang="pt-BR" sz="2000" baseline="30000" dirty="0">
                <a:solidFill>
                  <a:srgbClr val="FF0000"/>
                </a:solidFill>
                <a:highlight>
                  <a:srgbClr val="FFFF00"/>
                </a:highlight>
                <a:latin typeface="Verdana" panose="020B0604030504040204" pitchFamily="34" charset="0"/>
                <a:ea typeface="MS Mincho" panose="02020609040205080304"/>
                <a:cs typeface="Times New Roman" panose="02020603050405020304" pitchFamily="18" charset="0"/>
              </a:rPr>
              <a:t>(2) </a:t>
            </a:r>
            <a:r>
              <a:rPr lang="pt-BR" sz="2400" b="1" dirty="0"/>
              <a:t>“... estamos sendo sustentados” = Tentativa de expressar em português a frase </a:t>
            </a:r>
            <a:r>
              <a:rPr lang="pt-BR" b="1" dirty="0"/>
              <a:t>....</a:t>
            </a:r>
            <a:r>
              <a:rPr lang="ja-JP" altLang="pt-BR" b="1" dirty="0"/>
              <a:t>生かされている</a:t>
            </a:r>
            <a:r>
              <a:rPr lang="pt-BR" b="1" dirty="0"/>
              <a:t> </a:t>
            </a:r>
            <a:r>
              <a:rPr lang="pt-BR" sz="2400" dirty="0"/>
              <a:t>(</a:t>
            </a:r>
            <a:r>
              <a:rPr lang="pt-BR" sz="2400" i="1" dirty="0" err="1"/>
              <a:t>Ikasarete</a:t>
            </a:r>
            <a:r>
              <a:rPr lang="pt-BR" sz="2400" i="1" dirty="0"/>
              <a:t> </a:t>
            </a:r>
            <a:r>
              <a:rPr lang="pt-BR" sz="2400" i="1" dirty="0" err="1"/>
              <a:t>Iru</a:t>
            </a:r>
            <a:r>
              <a:rPr lang="pt-BR" sz="2400" dirty="0"/>
              <a:t>...)  </a:t>
            </a:r>
            <a:r>
              <a:rPr lang="pt-BR" b="1" dirty="0">
                <a:highlight>
                  <a:srgbClr val="FFFF00"/>
                </a:highlight>
                <a:latin typeface="Verdana" panose="020B0604030504040204" pitchFamily="34" charset="0"/>
                <a:ea typeface="MS Mincho" panose="02020609040205080304"/>
                <a:cs typeface="Times New Roman" panose="02020603050405020304" pitchFamily="18" charset="0"/>
              </a:rPr>
              <a:t>Ver Complemento 6.1</a:t>
            </a:r>
          </a:p>
        </p:txBody>
      </p:sp>
      <p:sp>
        <p:nvSpPr>
          <p:cNvPr id="4" name="Retângulo 3"/>
          <p:cNvSpPr/>
          <p:nvPr/>
        </p:nvSpPr>
        <p:spPr>
          <a:xfrm>
            <a:off x="241737" y="92601"/>
            <a:ext cx="8713076" cy="3154710"/>
          </a:xfrm>
          <a:prstGeom prst="rect">
            <a:avLst/>
          </a:prstGeom>
        </p:spPr>
        <p:txBody>
          <a:bodyPr wrap="square">
            <a:spAutoFit/>
          </a:bodyPr>
          <a:lstStyle/>
          <a:p>
            <a:pPr algn="just" fontAlgn="base">
              <a:lnSpc>
                <a:spcPct val="150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Os pais e todos os ancestrais continuam vivendo no interior do nosso corpo. Nós estamos aqui e agora, com vida e desfrutando a vida porque os inúmeros antepassados cuidaram dos seus filhos com amor e carinho, dando-lhes a proteção e a educação.</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50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Quando sentimos esta conexão da vida com os nossos pais, avós e ancestrais, podemos perceber que “nós não vivemos apenas com os nossos próprios esforços; </a:t>
            </a:r>
            <a:r>
              <a:rPr lang="pt-BR" b="1" dirty="0">
                <a:latin typeface="Verdana" panose="020B0604030504040204" pitchFamily="34" charset="0"/>
                <a:ea typeface="MS Mincho" panose="02020609040205080304"/>
                <a:cs typeface="Times New Roman" panose="02020603050405020304" pitchFamily="18" charset="0"/>
              </a:rPr>
              <a:t>nós</a:t>
            </a:r>
            <a:r>
              <a:rPr lang="pt-BR" dirty="0">
                <a:latin typeface="Verdana" panose="020B0604030504040204" pitchFamily="34" charset="0"/>
                <a:ea typeface="MS Mincho" panose="02020609040205080304"/>
                <a:cs typeface="Times New Roman" panose="02020603050405020304" pitchFamily="18" charset="0"/>
              </a:rPr>
              <a:t> </a:t>
            </a:r>
            <a:r>
              <a:rPr lang="pt-BR" b="1" dirty="0">
                <a:latin typeface="Verdana" panose="020B0604030504040204" pitchFamily="34" charset="0"/>
                <a:ea typeface="MS Mincho" panose="02020609040205080304"/>
                <a:cs typeface="Times New Roman" panose="02020603050405020304" pitchFamily="18" charset="0"/>
              </a:rPr>
              <a:t>estamos sendo sustentados</a:t>
            </a:r>
            <a:r>
              <a:rPr lang="pt-BR" dirty="0">
                <a:latin typeface="Verdana" panose="020B0604030504040204" pitchFamily="34" charset="0"/>
                <a:ea typeface="MS Mincho" panose="02020609040205080304"/>
                <a:cs typeface="Times New Roman" panose="02020603050405020304" pitchFamily="18" charset="0"/>
              </a:rPr>
              <a:t>”</a:t>
            </a:r>
            <a:r>
              <a:rPr lang="pt-BR" baseline="30000" dirty="0">
                <a:solidFill>
                  <a:srgbClr val="FF0000"/>
                </a:solidFill>
                <a:highlight>
                  <a:srgbClr val="FFFF00"/>
                </a:highlight>
                <a:latin typeface="Verdana" panose="020B0604030504040204" pitchFamily="34" charset="0"/>
                <a:ea typeface="MS Mincho" panose="02020609040205080304"/>
                <a:cs typeface="Times New Roman" panose="02020603050405020304" pitchFamily="18" charset="0"/>
              </a:rPr>
              <a:t> (2)</a:t>
            </a:r>
            <a:r>
              <a:rPr lang="pt-BR" dirty="0">
                <a:latin typeface="Verdana" panose="020B0604030504040204" pitchFamily="34" charset="0"/>
                <a:ea typeface="MS Mincho" panose="02020609040205080304"/>
                <a:cs typeface="Times New Roman" panose="02020603050405020304" pitchFamily="18" charset="0"/>
              </a:rPr>
              <a:t>.</a:t>
            </a:r>
            <a:endParaRPr lang="pt-BR" dirty="0">
              <a:latin typeface="Calibri" panose="020F0502020204030204" pitchFamily="34" charset="0"/>
              <a:ea typeface="MS Mincho" panose="02020609040205080304"/>
              <a:cs typeface="Times New Roman" panose="02020603050405020304" pitchFamily="18" charset="0"/>
            </a:endParaRPr>
          </a:p>
        </p:txBody>
      </p:sp>
      <p:sp>
        <p:nvSpPr>
          <p:cNvPr id="2" name="CaixaDeTexto 1"/>
          <p:cNvSpPr txBox="1"/>
          <p:nvPr/>
        </p:nvSpPr>
        <p:spPr>
          <a:xfrm>
            <a:off x="147143" y="6139915"/>
            <a:ext cx="8902263" cy="461665"/>
          </a:xfrm>
          <a:prstGeom prst="rect">
            <a:avLst/>
          </a:prstGeom>
          <a:noFill/>
        </p:spPr>
        <p:txBody>
          <a:bodyPr wrap="square" rtlCol="0">
            <a:spAutoFit/>
          </a:bodyPr>
          <a:lstStyle/>
          <a:p>
            <a:r>
              <a:rPr lang="pt-BR" b="1" dirty="0">
                <a:highlight>
                  <a:srgbClr val="FFFF00"/>
                </a:highlight>
                <a:latin typeface="Verdana" panose="020B0604030504040204" pitchFamily="34" charset="0"/>
                <a:ea typeface="MS Mincho" panose="02020609040205080304"/>
                <a:cs typeface="Times New Roman" panose="02020603050405020304" pitchFamily="18" charset="0"/>
              </a:rPr>
              <a:t>Adendo: </a:t>
            </a:r>
            <a:r>
              <a:rPr lang="pt-BR" sz="2400" dirty="0">
                <a:highlight>
                  <a:srgbClr val="FFFF00"/>
                </a:highlight>
              </a:rPr>
              <a:t>Um episódio da vida de </a:t>
            </a:r>
            <a:r>
              <a:rPr lang="pt-BR" sz="2400" dirty="0" err="1">
                <a:highlight>
                  <a:srgbClr val="FFFF00"/>
                </a:highlight>
              </a:rPr>
              <a:t>Eiji</a:t>
            </a:r>
            <a:r>
              <a:rPr lang="pt-BR" sz="2400" dirty="0">
                <a:highlight>
                  <a:srgbClr val="FFFF00"/>
                </a:highlight>
              </a:rPr>
              <a:t> </a:t>
            </a:r>
            <a:r>
              <a:rPr lang="pt-BR" sz="2400" dirty="0" err="1">
                <a:highlight>
                  <a:srgbClr val="FFFF00"/>
                </a:highlight>
              </a:rPr>
              <a:t>Yoshikawa</a:t>
            </a:r>
            <a:r>
              <a:rPr lang="pt-BR" sz="2400" dirty="0">
                <a:highlight>
                  <a:srgbClr val="FFFF00"/>
                </a:highlight>
              </a:rPr>
              <a:t>, no refeitório do Hotel.</a:t>
            </a:r>
          </a:p>
        </p:txBody>
      </p:sp>
    </p:spTree>
    <p:extLst>
      <p:ext uri="{BB962C8B-B14F-4D97-AF65-F5344CB8AC3E}">
        <p14:creationId xmlns:p14="http://schemas.microsoft.com/office/powerpoint/2010/main" val="411249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13914" y="3057519"/>
            <a:ext cx="8723586" cy="3360279"/>
          </a:xfrm>
          <a:prstGeom prst="rect">
            <a:avLst/>
          </a:prstGeom>
        </p:spPr>
        <p:txBody>
          <a:bodyPr wrap="square">
            <a:spAutoFit/>
          </a:bodyPr>
          <a:lstStyle/>
          <a:p>
            <a:pPr fontAlgn="base">
              <a:lnSpc>
                <a:spcPct val="150000"/>
              </a:lnSpc>
            </a:pPr>
            <a:r>
              <a:rPr lang="pt-BR"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Pergunta 1: </a:t>
            </a:r>
            <a:r>
              <a:rPr lang="pt-BR" dirty="0">
                <a:latin typeface="Verdana" panose="020B0604030504040204" pitchFamily="34" charset="0"/>
                <a:ea typeface="Verdana" panose="020B0604030504040204" pitchFamily="34" charset="0"/>
              </a:rPr>
              <a:t>Como se diz "</a:t>
            </a:r>
            <a:r>
              <a:rPr lang="pt-BR" i="1" dirty="0" err="1">
                <a:latin typeface="Verdana" panose="020B0604030504040204" pitchFamily="34" charset="0"/>
                <a:ea typeface="Verdana" panose="020B0604030504040204" pitchFamily="34" charset="0"/>
              </a:rPr>
              <a:t>Ikasarete</a:t>
            </a:r>
            <a:r>
              <a:rPr lang="pt-BR" i="1" dirty="0">
                <a:latin typeface="Verdana" panose="020B0604030504040204" pitchFamily="34" charset="0"/>
                <a:ea typeface="Verdana" panose="020B0604030504040204" pitchFamily="34" charset="0"/>
              </a:rPr>
              <a:t> </a:t>
            </a:r>
            <a:r>
              <a:rPr lang="pt-BR" i="1" dirty="0" err="1">
                <a:latin typeface="Verdana" panose="020B0604030504040204" pitchFamily="34" charset="0"/>
                <a:ea typeface="Verdana" panose="020B0604030504040204" pitchFamily="34" charset="0"/>
              </a:rPr>
              <a:t>Iru</a:t>
            </a:r>
            <a:r>
              <a:rPr lang="pt-BR" dirty="0">
                <a:latin typeface="Verdana" panose="020B0604030504040204" pitchFamily="34" charset="0"/>
                <a:ea typeface="Verdana" panose="020B0604030504040204" pitchFamily="34" charset="0"/>
              </a:rPr>
              <a:t>" em inglês? Após um terremoto ou outros desastres naturais costuma-se ouvir muito a frase: “As pessoas não </a:t>
            </a:r>
            <a:r>
              <a:rPr lang="pt-BR" b="1" dirty="0">
                <a:latin typeface="Verdana" panose="020B0604030504040204" pitchFamily="34" charset="0"/>
                <a:ea typeface="Verdana" panose="020B0604030504040204" pitchFamily="34" charset="0"/>
              </a:rPr>
              <a:t>vivem</a:t>
            </a:r>
            <a:r>
              <a:rPr lang="pt-BR" dirty="0">
                <a:latin typeface="Verdana" panose="020B0604030504040204" pitchFamily="34" charset="0"/>
                <a:ea typeface="Verdana" panose="020B0604030504040204" pitchFamily="34" charset="0"/>
              </a:rPr>
              <a:t>...; elas </a:t>
            </a:r>
            <a:r>
              <a:rPr lang="pt-BR" b="1" dirty="0">
                <a:latin typeface="Verdana" panose="020B0604030504040204" pitchFamily="34" charset="0"/>
                <a:ea typeface="Verdana" panose="020B0604030504040204" pitchFamily="34" charset="0"/>
              </a:rPr>
              <a:t>estão vivas</a:t>
            </a:r>
            <a:r>
              <a:rPr lang="pt-BR" dirty="0">
                <a:latin typeface="Verdana" panose="020B0604030504040204" pitchFamily="34" charset="0"/>
                <a:ea typeface="Verdana" panose="020B0604030504040204" pitchFamily="34" charset="0"/>
              </a:rPr>
              <a:t>”. Como se diz, em inglês, </a:t>
            </a:r>
            <a:r>
              <a:rPr lang="pt-BR" i="1" dirty="0">
                <a:latin typeface="Verdana" panose="020B0604030504040204" pitchFamily="34" charset="0"/>
                <a:ea typeface="Verdana" panose="020B0604030504040204" pitchFamily="34" charset="0"/>
              </a:rPr>
              <a:t>“</a:t>
            </a:r>
            <a:r>
              <a:rPr lang="pt-BR" i="1" dirty="0" err="1">
                <a:latin typeface="Verdana" panose="020B0604030504040204" pitchFamily="34" charset="0"/>
                <a:ea typeface="Verdana" panose="020B0604030504040204" pitchFamily="34" charset="0"/>
              </a:rPr>
              <a:t>Ikasarete</a:t>
            </a:r>
            <a:r>
              <a:rPr lang="pt-BR" i="1" dirty="0">
                <a:latin typeface="Verdana" panose="020B0604030504040204" pitchFamily="34" charset="0"/>
                <a:ea typeface="Verdana" panose="020B0604030504040204" pitchFamily="34" charset="0"/>
              </a:rPr>
              <a:t> </a:t>
            </a:r>
            <a:r>
              <a:rPr lang="pt-BR" i="1" dirty="0" err="1">
                <a:latin typeface="Verdana" panose="020B0604030504040204" pitchFamily="34" charset="0"/>
                <a:ea typeface="Verdana" panose="020B0604030504040204" pitchFamily="34" charset="0"/>
              </a:rPr>
              <a:t>Iru</a:t>
            </a:r>
            <a:r>
              <a:rPr lang="pt-BR" i="1" dirty="0">
                <a:latin typeface="Verdana" panose="020B0604030504040204" pitchFamily="34" charset="0"/>
                <a:ea typeface="Verdana" panose="020B0604030504040204" pitchFamily="34" charset="0"/>
              </a:rPr>
              <a:t>”? </a:t>
            </a:r>
            <a:r>
              <a:rPr lang="pt-BR" dirty="0">
                <a:latin typeface="Verdana" panose="020B0604030504040204" pitchFamily="34" charset="0"/>
                <a:ea typeface="Verdana" panose="020B0604030504040204" pitchFamily="34" charset="0"/>
              </a:rPr>
              <a:t>Seria uma expressão tipicamente japonesa? Fala-se dessa forma na Europa e nos EUA?</a:t>
            </a:r>
          </a:p>
          <a:p>
            <a:pPr fontAlgn="base">
              <a:lnSpc>
                <a:spcPct val="150000"/>
              </a:lnSpc>
            </a:pPr>
            <a:endParaRPr lang="pt-BR" dirty="0">
              <a:latin typeface="Verdana" panose="020B0604030504040204" pitchFamily="34" charset="0"/>
              <a:ea typeface="Verdana" panose="020B0604030504040204" pitchFamily="34" charset="0"/>
            </a:endParaRPr>
          </a:p>
          <a:p>
            <a:pPr fontAlgn="base">
              <a:lnSpc>
                <a:spcPct val="150000"/>
              </a:lnSpc>
            </a:pPr>
            <a:r>
              <a:rPr lang="pt-BR" dirty="0">
                <a:latin typeface="Verdana" panose="020B0604030504040204" pitchFamily="34" charset="0"/>
                <a:ea typeface="Verdana" panose="020B0604030504040204" pitchFamily="34" charset="0"/>
              </a:rPr>
              <a:t>(Uma analogia com a frase de alguns políticos num cargo: “Eu não </a:t>
            </a:r>
            <a:r>
              <a:rPr lang="pt-BR" b="1" dirty="0">
                <a:latin typeface="Verdana" panose="020B0604030504040204" pitchFamily="34" charset="0"/>
                <a:ea typeface="Verdana" panose="020B0604030504040204" pitchFamily="34" charset="0"/>
              </a:rPr>
              <a:t>sou</a:t>
            </a:r>
            <a:r>
              <a:rPr lang="pt-BR" dirty="0">
                <a:latin typeface="Verdana" panose="020B0604030504040204" pitchFamily="34" charset="0"/>
                <a:ea typeface="Verdana" panose="020B0604030504040204" pitchFamily="34" charset="0"/>
              </a:rPr>
              <a:t> ministro. Eu </a:t>
            </a:r>
            <a:r>
              <a:rPr lang="pt-BR" b="1" dirty="0">
                <a:latin typeface="Verdana" panose="020B0604030504040204" pitchFamily="34" charset="0"/>
                <a:ea typeface="Verdana" panose="020B0604030504040204" pitchFamily="34" charset="0"/>
              </a:rPr>
              <a:t>estou</a:t>
            </a:r>
            <a:r>
              <a:rPr lang="pt-BR" dirty="0">
                <a:latin typeface="Verdana" panose="020B0604030504040204" pitchFamily="34" charset="0"/>
                <a:ea typeface="Verdana" panose="020B0604030504040204" pitchFamily="34" charset="0"/>
              </a:rPr>
              <a:t> ministro”).</a:t>
            </a:r>
          </a:p>
        </p:txBody>
      </p:sp>
      <p:grpSp>
        <p:nvGrpSpPr>
          <p:cNvPr id="5" name="Agrupar 4"/>
          <p:cNvGrpSpPr/>
          <p:nvPr/>
        </p:nvGrpSpPr>
        <p:grpSpPr>
          <a:xfrm>
            <a:off x="87790" y="238621"/>
            <a:ext cx="8653721" cy="2080456"/>
            <a:chOff x="87790" y="238621"/>
            <a:chExt cx="8653721" cy="2080456"/>
          </a:xfrm>
        </p:grpSpPr>
        <p:sp>
          <p:nvSpPr>
            <p:cNvPr id="2" name="Retângulo 1"/>
            <p:cNvSpPr/>
            <p:nvPr/>
          </p:nvSpPr>
          <p:spPr>
            <a:xfrm>
              <a:off x="87790" y="238621"/>
              <a:ext cx="2821606" cy="422423"/>
            </a:xfrm>
            <a:prstGeom prst="rect">
              <a:avLst/>
            </a:prstGeom>
          </p:spPr>
          <p:txBody>
            <a:bodyPr wrap="none">
              <a:spAutoFit/>
            </a:bodyPr>
            <a:lstStyle/>
            <a:p>
              <a:pPr fontAlgn="base">
                <a:lnSpc>
                  <a:spcPct val="115000"/>
                </a:lnSpc>
                <a:spcBef>
                  <a:spcPts val="600"/>
                </a:spcBef>
                <a:spcAft>
                  <a:spcPts val="600"/>
                </a:spcAft>
              </a:pPr>
              <a:r>
                <a:rPr lang="pt-BR" sz="2000" b="1" dirty="0">
                  <a:highlight>
                    <a:srgbClr val="FFFF00"/>
                  </a:highlight>
                  <a:latin typeface="Verdana" panose="020B0604030504040204" pitchFamily="34" charset="0"/>
                  <a:ea typeface="Meiryo"/>
                  <a:cs typeface="Calibri" panose="020F0502020204030204" pitchFamily="34" charset="0"/>
                </a:rPr>
                <a:t>Complemento 6.1:</a:t>
              </a:r>
              <a:endParaRPr lang="pt-BR" dirty="0">
                <a:effectLst/>
                <a:latin typeface="Calibri" panose="020F0502020204030204" pitchFamily="34" charset="0"/>
                <a:ea typeface="MS Mincho" panose="02020609040205080304"/>
                <a:cs typeface="Times New Roman" panose="02020603050405020304" pitchFamily="18" charset="0"/>
              </a:endParaRPr>
            </a:p>
          </p:txBody>
        </p:sp>
        <p:sp>
          <p:nvSpPr>
            <p:cNvPr id="4" name="Retângulo 3"/>
            <p:cNvSpPr/>
            <p:nvPr/>
          </p:nvSpPr>
          <p:spPr>
            <a:xfrm>
              <a:off x="213914" y="1081815"/>
              <a:ext cx="8527597" cy="1237262"/>
            </a:xfrm>
            <a:prstGeom prst="rect">
              <a:avLst/>
            </a:prstGeom>
          </p:spPr>
          <p:txBody>
            <a:bodyPr wrap="square">
              <a:spAutoFit/>
            </a:bodyPr>
            <a:lstStyle/>
            <a:p>
              <a:pPr fontAlgn="base">
                <a:lnSpc>
                  <a:spcPct val="115000"/>
                </a:lnSpc>
                <a:spcBef>
                  <a:spcPts val="600"/>
                </a:spcBef>
                <a:spcAft>
                  <a:spcPts val="600"/>
                </a:spcAft>
              </a:pPr>
              <a:r>
                <a:rPr lang="pt-BR" baseline="30000" dirty="0">
                  <a:solidFill>
                    <a:srgbClr val="FF0000"/>
                  </a:solidFill>
                  <a:highlight>
                    <a:srgbClr val="FFFF00"/>
                  </a:highlight>
                  <a:latin typeface="Verdana" panose="020B0604030504040204" pitchFamily="34" charset="0"/>
                  <a:ea typeface="MS Mincho" panose="02020609040205080304"/>
                  <a:cs typeface="Times New Roman" panose="02020603050405020304" pitchFamily="18" charset="0"/>
                </a:rPr>
                <a:t>(2)</a:t>
              </a:r>
              <a:r>
                <a:rPr lang="pt-BR" baseline="30000" dirty="0">
                  <a:solidFill>
                    <a:srgbClr val="FF0000"/>
                  </a:solidFill>
                  <a:latin typeface="Verdana" panose="020B0604030504040204" pitchFamily="34" charset="0"/>
                  <a:ea typeface="MS Mincho" panose="02020609040205080304"/>
                  <a:cs typeface="Times New Roman" panose="02020603050405020304" pitchFamily="18" charset="0"/>
                </a:rPr>
                <a:t> </a:t>
              </a:r>
              <a:r>
                <a:rPr lang="pt-BR" b="1" dirty="0">
                  <a:solidFill>
                    <a:srgbClr val="0070C0"/>
                  </a:solidFill>
                  <a:highlight>
                    <a:srgbClr val="FFFF00"/>
                  </a:highlight>
                  <a:latin typeface="Verdana" panose="020B0604030504040204" pitchFamily="34" charset="0"/>
                  <a:ea typeface="MS Mincho" panose="02020609040205080304"/>
                  <a:cs typeface="Times New Roman" panose="02020603050405020304" pitchFamily="18" charset="0"/>
                </a:rPr>
                <a:t>“... estamos sendo sustentados”</a:t>
              </a:r>
              <a:r>
                <a:rPr lang="pt-BR" b="1" dirty="0">
                  <a:solidFill>
                    <a:srgbClr val="0070C0"/>
                  </a:solidFill>
                  <a:latin typeface="Verdana" panose="020B0604030504040204" pitchFamily="34" charset="0"/>
                  <a:ea typeface="MS Mincho" panose="02020609040205080304"/>
                  <a:cs typeface="Times New Roman" panose="02020603050405020304" pitchFamily="18" charset="0"/>
                </a:rPr>
                <a:t> </a:t>
              </a:r>
              <a:r>
                <a:rPr lang="pt-BR" b="1" dirty="0">
                  <a:latin typeface="Verdana" panose="020B0604030504040204" pitchFamily="34" charset="0"/>
                  <a:ea typeface="MS Mincho" panose="02020609040205080304"/>
                  <a:cs typeface="Times New Roman" panose="02020603050405020304" pitchFamily="18" charset="0"/>
                </a:rPr>
                <a:t>= Tentativa de expressar em português a frase “...</a:t>
              </a:r>
              <a:r>
                <a:rPr lang="ja-JP" altLang="pt-BR" sz="2000" b="1" dirty="0">
                  <a:latin typeface="Calibri" panose="020F0502020204030204" pitchFamily="34" charset="0"/>
                  <a:ea typeface="Meiryo"/>
                  <a:cs typeface="Times New Roman" panose="02020603050405020304" pitchFamily="18" charset="0"/>
                </a:rPr>
                <a:t>生かされている</a:t>
              </a:r>
              <a:r>
                <a:rPr lang="pt-BR" b="1" dirty="0">
                  <a:latin typeface="Verdana" panose="020B0604030504040204" pitchFamily="34" charset="0"/>
                  <a:ea typeface="MS Mincho" panose="02020609040205080304"/>
                  <a:cs typeface="Times New Roman" panose="02020603050405020304" pitchFamily="18" charset="0"/>
                </a:rPr>
                <a:t>” </a:t>
              </a:r>
              <a:r>
                <a:rPr lang="pt-BR" dirty="0">
                  <a:latin typeface="Verdana" panose="020B0604030504040204" pitchFamily="34" charset="0"/>
                  <a:ea typeface="MS Mincho" panose="02020609040205080304"/>
                  <a:cs typeface="Times New Roman" panose="02020603050405020304" pitchFamily="18" charset="0"/>
                </a:rPr>
                <a:t>(</a:t>
              </a:r>
              <a:r>
                <a:rPr lang="pt-BR" i="1" dirty="0" err="1">
                  <a:latin typeface="Verdana" panose="020B0604030504040204" pitchFamily="34" charset="0"/>
                  <a:ea typeface="MS Mincho" panose="02020609040205080304"/>
                  <a:cs typeface="Times New Roman" panose="02020603050405020304" pitchFamily="18" charset="0"/>
                </a:rPr>
                <a:t>Ikasarete</a:t>
              </a:r>
              <a:r>
                <a:rPr lang="pt-BR" i="1" dirty="0">
                  <a:latin typeface="Verdana" panose="020B0604030504040204" pitchFamily="34" charset="0"/>
                  <a:ea typeface="MS Mincho" panose="02020609040205080304"/>
                  <a:cs typeface="Times New Roman" panose="02020603050405020304" pitchFamily="18" charset="0"/>
                </a:rPr>
                <a:t> </a:t>
              </a:r>
              <a:r>
                <a:rPr lang="pt-BR" i="1" dirty="0" err="1">
                  <a:latin typeface="Verdana" panose="020B0604030504040204" pitchFamily="34" charset="0"/>
                  <a:ea typeface="MS Mincho" panose="02020609040205080304"/>
                  <a:cs typeface="Times New Roman" panose="02020603050405020304" pitchFamily="18" charset="0"/>
                </a:rPr>
                <a:t>Iru</a:t>
              </a:r>
              <a:r>
                <a:rPr lang="pt-BR" dirty="0">
                  <a:latin typeface="Verdana" panose="020B0604030504040204" pitchFamily="34" charset="0"/>
                  <a:ea typeface="MS Mincho" panose="02020609040205080304"/>
                  <a:cs typeface="Times New Roman" panose="02020603050405020304" pitchFamily="18" charset="0"/>
                </a:rPr>
                <a:t>...)</a:t>
              </a:r>
              <a:r>
                <a:rPr lang="pt-BR" sz="2000" dirty="0">
                  <a:latin typeface="Meiryo"/>
                  <a:ea typeface="MS Mincho" panose="02020609040205080304"/>
                  <a:cs typeface="Times New Roman" panose="02020603050405020304" pitchFamily="18" charset="0"/>
                </a:rPr>
                <a:t> </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15000"/>
                </a:lnSpc>
                <a:spcBef>
                  <a:spcPts val="600"/>
                </a:spcBef>
                <a:spcAft>
                  <a:spcPts val="600"/>
                </a:spcAft>
              </a:pPr>
              <a:r>
                <a:rPr lang="pt-BR" b="1" dirty="0">
                  <a:highlight>
                    <a:srgbClr val="FFFF00"/>
                  </a:highlight>
                  <a:latin typeface="Verdana" panose="020B0604030504040204" pitchFamily="34" charset="0"/>
                  <a:ea typeface="MS Mincho" panose="02020609040205080304"/>
                  <a:cs typeface="Times New Roman" panose="02020603050405020304" pitchFamily="18" charset="0"/>
                </a:rPr>
                <a:t>Textos encontrados em perguntas dos internautas:</a:t>
              </a:r>
              <a:endParaRPr lang="pt-BR" dirty="0">
                <a:latin typeface="Calibri" panose="020F0502020204030204" pitchFamily="34" charset="0"/>
                <a:ea typeface="MS Mincho" panose="02020609040205080304"/>
                <a:cs typeface="Times New Roman" panose="02020603050405020304" pitchFamily="18" charset="0"/>
              </a:endParaRPr>
            </a:p>
          </p:txBody>
        </p:sp>
      </p:grpSp>
    </p:spTree>
    <p:extLst>
      <p:ext uri="{BB962C8B-B14F-4D97-AF65-F5344CB8AC3E}">
        <p14:creationId xmlns:p14="http://schemas.microsoft.com/office/powerpoint/2010/main" val="16598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57655" y="176883"/>
            <a:ext cx="8902262" cy="1992853"/>
          </a:xfrm>
          <a:prstGeom prst="rect">
            <a:avLst/>
          </a:prstGeom>
        </p:spPr>
        <p:txBody>
          <a:bodyPr wrap="square">
            <a:spAutoFit/>
          </a:bodyPr>
          <a:lstStyle/>
          <a:p>
            <a:pPr algn="just" fontAlgn="base">
              <a:lnSpc>
                <a:spcPct val="115000"/>
              </a:lnSpc>
              <a:spcBef>
                <a:spcPts val="600"/>
              </a:spcBef>
              <a:spcAft>
                <a:spcPts val="600"/>
              </a:spcAft>
            </a:pPr>
            <a:r>
              <a:rPr lang="pt-BR" b="1" u="sng" dirty="0">
                <a:latin typeface="Verdana" panose="020B0604030504040204" pitchFamily="34" charset="0"/>
                <a:ea typeface="MS Mincho" panose="02020609040205080304"/>
                <a:cs typeface="Times New Roman" panose="02020603050405020304" pitchFamily="18" charset="0"/>
              </a:rPr>
              <a:t>Melhor Resposta</a:t>
            </a:r>
            <a:r>
              <a:rPr lang="pt-BR" b="1" dirty="0">
                <a:latin typeface="Verdana" panose="020B0604030504040204" pitchFamily="34" charset="0"/>
                <a:ea typeface="MS Mincho" panose="02020609040205080304"/>
                <a:cs typeface="Times New Roman" panose="02020603050405020304" pitchFamily="18" charset="0"/>
              </a:rPr>
              <a:t>:</a:t>
            </a:r>
            <a:r>
              <a:rPr lang="pt-BR" dirty="0">
                <a:latin typeface="Verdana" panose="020B0604030504040204" pitchFamily="34" charset="0"/>
                <a:ea typeface="MS Mincho" panose="02020609040205080304"/>
                <a:cs typeface="Times New Roman" panose="02020603050405020304" pitchFamily="18" charset="0"/>
              </a:rPr>
              <a:t> Na Europa e nos Estados Unidos, a expressão é um pouco diferente, e acho que muitas pessoas dizem: “...</a:t>
            </a:r>
            <a:r>
              <a:rPr lang="pt-BR" i="1" dirty="0">
                <a:latin typeface="Verdana" panose="020B0604030504040204" pitchFamily="34" charset="0"/>
                <a:ea typeface="MS Mincho" panose="02020609040205080304"/>
                <a:cs typeface="Times New Roman" panose="02020603050405020304" pitchFamily="18" charset="0"/>
              </a:rPr>
              <a:t>Fulano</a:t>
            </a:r>
            <a:r>
              <a:rPr lang="pt-BR" dirty="0">
                <a:latin typeface="Verdana" panose="020B0604030504040204" pitchFamily="34" charset="0"/>
                <a:ea typeface="MS Mincho" panose="02020609040205080304"/>
                <a:cs typeface="Times New Roman" panose="02020603050405020304" pitchFamily="18" charset="0"/>
              </a:rPr>
              <a:t> mantém as pessoas vivas” ou “...</a:t>
            </a:r>
            <a:r>
              <a:rPr lang="pt-BR" i="1" dirty="0">
                <a:latin typeface="Verdana" panose="020B0604030504040204" pitchFamily="34" charset="0"/>
                <a:ea typeface="MS Mincho" panose="02020609040205080304"/>
                <a:cs typeface="Times New Roman" panose="02020603050405020304" pitchFamily="18" charset="0"/>
              </a:rPr>
              <a:t>Fulano</a:t>
            </a:r>
            <a:r>
              <a:rPr lang="pt-BR" dirty="0">
                <a:latin typeface="Verdana" panose="020B0604030504040204" pitchFamily="34" charset="0"/>
                <a:ea typeface="MS Mincho" panose="02020609040205080304"/>
                <a:cs typeface="Times New Roman" panose="02020603050405020304" pitchFamily="18" charset="0"/>
              </a:rPr>
              <a:t> está deixando a pessoa viver”. Exemplos:</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15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“Deus deixa as pessoas viverem”.</a:t>
            </a:r>
            <a:endParaRPr lang="pt-BR" dirty="0">
              <a:latin typeface="Calibri" panose="020F0502020204030204" pitchFamily="34" charset="0"/>
              <a:ea typeface="MS Mincho" panose="02020609040205080304"/>
              <a:cs typeface="Times New Roman" panose="02020603050405020304" pitchFamily="18" charset="0"/>
            </a:endParaRPr>
          </a:p>
          <a:p>
            <a:pPr algn="just" fontAlgn="base">
              <a:lnSpc>
                <a:spcPct val="115000"/>
              </a:lnSpc>
              <a:spcBef>
                <a:spcPts val="600"/>
              </a:spcBef>
              <a:spcAft>
                <a:spcPts val="600"/>
              </a:spcAft>
            </a:pPr>
            <a:r>
              <a:rPr lang="pt-BR" dirty="0">
                <a:latin typeface="Verdana" panose="020B0604030504040204" pitchFamily="34" charset="0"/>
                <a:ea typeface="MS Mincho" panose="02020609040205080304"/>
                <a:cs typeface="Times New Roman" panose="02020603050405020304" pitchFamily="18" charset="0"/>
              </a:rPr>
              <a:t>“Deus permite que as pessoas vivam”.</a:t>
            </a:r>
            <a:endParaRPr lang="pt-BR" dirty="0">
              <a:latin typeface="Calibri" panose="020F0502020204030204" pitchFamily="34" charset="0"/>
              <a:ea typeface="MS Mincho" panose="02020609040205080304"/>
              <a:cs typeface="Times New Roman" panose="02020603050405020304" pitchFamily="18" charset="0"/>
            </a:endParaRPr>
          </a:p>
        </p:txBody>
      </p:sp>
      <p:sp>
        <p:nvSpPr>
          <p:cNvPr id="3" name="Retângulo 2"/>
          <p:cNvSpPr/>
          <p:nvPr/>
        </p:nvSpPr>
        <p:spPr>
          <a:xfrm>
            <a:off x="157655" y="3124635"/>
            <a:ext cx="8828690" cy="3353739"/>
          </a:xfrm>
          <a:prstGeom prst="rect">
            <a:avLst/>
          </a:prstGeom>
        </p:spPr>
        <p:txBody>
          <a:bodyPr wrap="square">
            <a:spAutoFit/>
          </a:bodyPr>
          <a:lstStyle/>
          <a:p>
            <a:pPr fontAlgn="base">
              <a:lnSpc>
                <a:spcPct val="115000"/>
              </a:lnSpc>
              <a:spcBef>
                <a:spcPts val="600"/>
              </a:spcBef>
              <a:spcAft>
                <a:spcPts val="600"/>
              </a:spcAft>
            </a:pPr>
            <a:r>
              <a:rPr lang="pt-BR"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Pergunta 2:</a:t>
            </a:r>
            <a:r>
              <a:rPr lang="pt-BR" b="1" dirty="0">
                <a:latin typeface="Verdana" panose="020B0604030504040204" pitchFamily="34" charset="0"/>
                <a:ea typeface="Verdana" panose="020B0604030504040204" pitchFamily="34" charset="0"/>
                <a:cs typeface="Times New Roman" panose="02020603050405020304" pitchFamily="18" charset="0"/>
              </a:rPr>
              <a:t> </a:t>
            </a:r>
            <a:r>
              <a:rPr lang="pt-BR" dirty="0">
                <a:latin typeface="Verdana" panose="020B0604030504040204" pitchFamily="34" charset="0"/>
                <a:ea typeface="Verdana" panose="020B0604030504040204" pitchFamily="34" charset="0"/>
                <a:cs typeface="Times New Roman" panose="02020603050405020304" pitchFamily="18" charset="0"/>
              </a:rPr>
              <a:t>Como se diz em inglês a expressão:</a:t>
            </a:r>
            <a:r>
              <a:rPr lang="ja-JP" altLang="pt-BR" dirty="0">
                <a:solidFill>
                  <a:srgbClr val="333333"/>
                </a:solidFill>
                <a:latin typeface="Verdana" panose="020B0604030504040204" pitchFamily="34" charset="0"/>
                <a:ea typeface="Meiryo"/>
                <a:cs typeface="Times New Roman" panose="02020603050405020304" pitchFamily="18" charset="0"/>
              </a:rPr>
              <a:t>人は大自然によって一定の期間</a:t>
            </a:r>
            <a:r>
              <a:rPr lang="ja-JP" altLang="pt-BR" b="1" dirty="0">
                <a:solidFill>
                  <a:srgbClr val="333333"/>
                </a:solidFill>
                <a:latin typeface="Verdana" panose="020B0604030504040204" pitchFamily="34" charset="0"/>
                <a:ea typeface="Meiryo"/>
                <a:cs typeface="Times New Roman" panose="02020603050405020304" pitchFamily="18" charset="0"/>
              </a:rPr>
              <a:t>生かされている</a:t>
            </a:r>
            <a:r>
              <a:rPr lang="en-US" dirty="0">
                <a:solidFill>
                  <a:srgbClr val="333333"/>
                </a:solidFill>
                <a:latin typeface="Verdana" panose="020B0604030504040204" pitchFamily="34" charset="0"/>
                <a:ea typeface="Verdana" panose="020B0604030504040204" pitchFamily="34" charset="0"/>
                <a:cs typeface="Times New Roman" panose="02020603050405020304" pitchFamily="18" charset="0"/>
              </a:rPr>
              <a:t>?</a:t>
            </a:r>
            <a:endParaRPr lang="pt-BR" sz="1600" dirty="0">
              <a:latin typeface="Verdana" panose="020B0604030504040204" pitchFamily="34" charset="0"/>
              <a:ea typeface="Verdana" panose="020B0604030504040204" pitchFamily="34" charset="0"/>
              <a:cs typeface="Times New Roman" panose="02020603050405020304" pitchFamily="18" charset="0"/>
            </a:endParaRPr>
          </a:p>
          <a:p>
            <a:pPr fontAlgn="base">
              <a:lnSpc>
                <a:spcPct val="115000"/>
              </a:lnSpc>
              <a:spcBef>
                <a:spcPts val="600"/>
              </a:spcBef>
              <a:spcAft>
                <a:spcPts val="600"/>
              </a:spcAft>
            </a:pPr>
            <a:r>
              <a:rPr lang="pt-BR" sz="1600" b="1" u="sng" dirty="0">
                <a:latin typeface="Verdana" panose="020B0604030504040204" pitchFamily="34" charset="0"/>
                <a:ea typeface="Verdana" panose="020B0604030504040204" pitchFamily="34" charset="0"/>
                <a:cs typeface="Times New Roman" panose="02020603050405020304" pitchFamily="18" charset="0"/>
              </a:rPr>
              <a:t>Melhor Resposta</a:t>
            </a:r>
            <a:r>
              <a:rPr lang="pt-BR" sz="1600" b="1" dirty="0">
                <a:latin typeface="Verdana" panose="020B0604030504040204" pitchFamily="34" charset="0"/>
                <a:ea typeface="Verdana" panose="020B0604030504040204" pitchFamily="34" charset="0"/>
                <a:cs typeface="Times New Roman" panose="02020603050405020304" pitchFamily="18" charset="0"/>
              </a:rPr>
              <a:t>:</a:t>
            </a:r>
            <a:endParaRPr lang="pt-BR" sz="1600" dirty="0">
              <a:latin typeface="Verdana" panose="020B0604030504040204" pitchFamily="34" charset="0"/>
              <a:ea typeface="Verdana" panose="020B0604030504040204" pitchFamily="34" charset="0"/>
              <a:cs typeface="Times New Roman" panose="02020603050405020304" pitchFamily="18" charset="0"/>
            </a:endParaRPr>
          </a:p>
          <a:p>
            <a:pPr fontAlgn="base">
              <a:lnSpc>
                <a:spcPct val="115000"/>
              </a:lnSpc>
              <a:spcBef>
                <a:spcPts val="600"/>
              </a:spcBef>
              <a:spcAft>
                <a:spcPts val="600"/>
              </a:spcAft>
            </a:pPr>
            <a:r>
              <a:rPr lang="pt-BR" b="1" dirty="0">
                <a:latin typeface="Verdana" panose="020B0604030504040204" pitchFamily="34" charset="0"/>
                <a:ea typeface="Verdana" panose="020B0604030504040204" pitchFamily="34" charset="0"/>
                <a:cs typeface="Calibri" panose="020F0502020204030204" pitchFamily="34" charset="0"/>
              </a:rPr>
              <a:t>People</a:t>
            </a:r>
            <a:r>
              <a:rPr lang="en-US" b="1" dirty="0">
                <a:solidFill>
                  <a:srgbClr val="333333"/>
                </a:solidFill>
                <a:latin typeface="Verdana" panose="020B0604030504040204" pitchFamily="34" charset="0"/>
                <a:ea typeface="Verdana" panose="020B0604030504040204" pitchFamily="34" charset="0"/>
                <a:cs typeface="Meiryo"/>
              </a:rPr>
              <a:t> are alive</a:t>
            </a:r>
            <a:r>
              <a:rPr lang="en-US" dirty="0">
                <a:solidFill>
                  <a:srgbClr val="333333"/>
                </a:solidFill>
                <a:latin typeface="Verdana" panose="020B0604030504040204" pitchFamily="34" charset="0"/>
                <a:ea typeface="Verdana" panose="020B0604030504040204" pitchFamily="34" charset="0"/>
                <a:cs typeface="Meiryo"/>
              </a:rPr>
              <a:t> for a certain period of time thanks to the great nature. (</a:t>
            </a:r>
            <a:r>
              <a:rPr lang="pt-BR" b="1" dirty="0">
                <a:solidFill>
                  <a:srgbClr val="0070C0"/>
                </a:solidFill>
                <a:latin typeface="Verdana" panose="020B0604030504040204" pitchFamily="34" charset="0"/>
                <a:ea typeface="Verdana" panose="020B0604030504040204" pitchFamily="34" charset="0"/>
                <a:cs typeface="Calibri" panose="020F0502020204030204" pitchFamily="34" charset="0"/>
              </a:rPr>
              <a:t>As pessoas estão vivas</a:t>
            </a:r>
            <a:r>
              <a:rPr lang="pt-BR" dirty="0">
                <a:solidFill>
                  <a:srgbClr val="0070C0"/>
                </a:solidFill>
                <a:latin typeface="Verdana" panose="020B0604030504040204" pitchFamily="34" charset="0"/>
                <a:ea typeface="Verdana" panose="020B0604030504040204" pitchFamily="34" charset="0"/>
                <a:cs typeface="Calibri" panose="020F0502020204030204" pitchFamily="34" charset="0"/>
              </a:rPr>
              <a:t> por um certo período de tempo graças à grande natureza</a:t>
            </a:r>
            <a:r>
              <a:rPr lang="pt-BR" dirty="0">
                <a:latin typeface="Verdana" panose="020B0604030504040204" pitchFamily="34" charset="0"/>
                <a:ea typeface="Verdana" panose="020B0604030504040204" pitchFamily="34" charset="0"/>
                <a:cs typeface="Calibri" panose="020F0502020204030204" pitchFamily="34" charset="0"/>
              </a:rPr>
              <a:t>)</a:t>
            </a:r>
            <a:endParaRPr lang="pt-BR" dirty="0">
              <a:latin typeface="Verdana" panose="020B0604030504040204" pitchFamily="34" charset="0"/>
              <a:ea typeface="Verdana" panose="020B0604030504040204" pitchFamily="34" charset="0"/>
              <a:cs typeface="Times New Roman" panose="02020603050405020304" pitchFamily="18" charset="0"/>
            </a:endParaRPr>
          </a:p>
          <a:p>
            <a:pPr algn="just" fontAlgn="base">
              <a:lnSpc>
                <a:spcPct val="115000"/>
              </a:lnSpc>
              <a:spcBef>
                <a:spcPts val="600"/>
              </a:spcBef>
              <a:spcAft>
                <a:spcPts val="600"/>
              </a:spcAft>
            </a:pPr>
            <a:r>
              <a:rPr lang="pt-BR" b="1" dirty="0">
                <a:latin typeface="Verdana" panose="020B0604030504040204" pitchFamily="34" charset="0"/>
                <a:ea typeface="Verdana" panose="020B0604030504040204" pitchFamily="34" charset="0"/>
                <a:cs typeface="Calibri" panose="020F0502020204030204" pitchFamily="34" charset="0"/>
              </a:rPr>
              <a:t>People</a:t>
            </a:r>
            <a:r>
              <a:rPr lang="en-US" b="1" dirty="0">
                <a:solidFill>
                  <a:srgbClr val="333333"/>
                </a:solidFill>
                <a:latin typeface="Verdana" panose="020B0604030504040204" pitchFamily="34" charset="0"/>
                <a:ea typeface="Verdana" panose="020B0604030504040204" pitchFamily="34" charset="0"/>
                <a:cs typeface="Meiryo"/>
              </a:rPr>
              <a:t> are able to live</a:t>
            </a:r>
            <a:r>
              <a:rPr lang="en-US" dirty="0">
                <a:solidFill>
                  <a:srgbClr val="333333"/>
                </a:solidFill>
                <a:latin typeface="Verdana" panose="020B0604030504040204" pitchFamily="34" charset="0"/>
                <a:ea typeface="Verdana" panose="020B0604030504040204" pitchFamily="34" charset="0"/>
                <a:cs typeface="Meiryo"/>
              </a:rPr>
              <a:t> for a fixed period due to the great nature. (</a:t>
            </a:r>
            <a:r>
              <a:rPr lang="pt-BR" b="1" dirty="0">
                <a:solidFill>
                  <a:srgbClr val="0070C0"/>
                </a:solidFill>
                <a:latin typeface="Verdana" panose="020B0604030504040204" pitchFamily="34" charset="0"/>
                <a:ea typeface="Verdana" panose="020B0604030504040204" pitchFamily="34" charset="0"/>
                <a:cs typeface="Calibri" panose="020F0502020204030204" pitchFamily="34" charset="0"/>
              </a:rPr>
              <a:t>As pessoas podem viver</a:t>
            </a:r>
            <a:r>
              <a:rPr lang="pt-BR" dirty="0">
                <a:solidFill>
                  <a:srgbClr val="0070C0"/>
                </a:solidFill>
                <a:latin typeface="Verdana" panose="020B0604030504040204" pitchFamily="34" charset="0"/>
                <a:ea typeface="Verdana" panose="020B0604030504040204" pitchFamily="34" charset="0"/>
                <a:cs typeface="Calibri" panose="020F0502020204030204" pitchFamily="34" charset="0"/>
              </a:rPr>
              <a:t> por um determinado tempo devido à grande natureza</a:t>
            </a:r>
            <a:r>
              <a:rPr lang="en-US" dirty="0">
                <a:solidFill>
                  <a:srgbClr val="333333"/>
                </a:solidFill>
                <a:latin typeface="Verdana" panose="020B0604030504040204" pitchFamily="34" charset="0"/>
                <a:ea typeface="Verdana" panose="020B0604030504040204" pitchFamily="34" charset="0"/>
                <a:cs typeface="Meiryo"/>
              </a:rPr>
              <a:t>)</a:t>
            </a:r>
            <a:endParaRPr lang="pt-BR"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32856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62759" y="113527"/>
            <a:ext cx="8786648" cy="5632311"/>
          </a:xfrm>
          <a:prstGeom prst="rect">
            <a:avLst/>
          </a:prstGeom>
        </p:spPr>
        <p:txBody>
          <a:bodyPr wrap="square">
            <a:spAutoFit/>
          </a:bodyPr>
          <a:lstStyle/>
          <a:p>
            <a:pPr fontAlgn="base">
              <a:lnSpc>
                <a:spcPct val="150000"/>
              </a:lnSpc>
            </a:pPr>
            <a:r>
              <a:rPr lang="pt-BR" sz="2000" b="1" dirty="0">
                <a:latin typeface="Verdana" panose="020B0604030504040204" pitchFamily="34" charset="0"/>
                <a:ea typeface="Verdana" panose="020B0604030504040204" pitchFamily="34" charset="0"/>
              </a:rPr>
              <a:t>Conclusão: </a:t>
            </a:r>
            <a:r>
              <a:rPr lang="pt-BR" sz="2000" dirty="0">
                <a:latin typeface="Verdana" panose="020B0604030504040204" pitchFamily="34" charset="0"/>
                <a:ea typeface="Verdana" panose="020B0604030504040204" pitchFamily="34" charset="0"/>
              </a:rPr>
              <a:t>As traduções sugeridas não conseguem expressar plenamente a expressão japonesa </a:t>
            </a:r>
            <a:r>
              <a:rPr lang="pt-BR" sz="2000" b="1" i="1" dirty="0" err="1">
                <a:latin typeface="Verdana" panose="020B0604030504040204" pitchFamily="34" charset="0"/>
                <a:ea typeface="Verdana" panose="020B0604030504040204" pitchFamily="34" charset="0"/>
              </a:rPr>
              <a:t>Ikasarete</a:t>
            </a:r>
            <a:r>
              <a:rPr lang="pt-BR" sz="2000" b="1" i="1" dirty="0">
                <a:latin typeface="Verdana" panose="020B0604030504040204" pitchFamily="34" charset="0"/>
                <a:ea typeface="Verdana" panose="020B0604030504040204" pitchFamily="34" charset="0"/>
              </a:rPr>
              <a:t> </a:t>
            </a:r>
            <a:r>
              <a:rPr lang="pt-BR" sz="2000" b="1" i="1" dirty="0" err="1">
                <a:latin typeface="Verdana" panose="020B0604030504040204" pitchFamily="34" charset="0"/>
                <a:ea typeface="Verdana" panose="020B0604030504040204" pitchFamily="34" charset="0"/>
              </a:rPr>
              <a:t>iru</a:t>
            </a:r>
            <a:r>
              <a:rPr lang="pt-BR" sz="2000" i="1" dirty="0">
                <a:latin typeface="Verdana" panose="020B0604030504040204" pitchFamily="34" charset="0"/>
                <a:ea typeface="Verdana" panose="020B0604030504040204" pitchFamily="34" charset="0"/>
              </a:rPr>
              <a:t>.</a:t>
            </a:r>
          </a:p>
          <a:p>
            <a:pPr fontAlgn="base">
              <a:lnSpc>
                <a:spcPct val="150000"/>
              </a:lnSpc>
            </a:pPr>
            <a:r>
              <a:rPr lang="pt-BR" sz="2000" dirty="0">
                <a:latin typeface="Verdana" panose="020B0604030504040204" pitchFamily="34" charset="0"/>
                <a:ea typeface="Verdana" panose="020B0604030504040204" pitchFamily="34" charset="0"/>
              </a:rPr>
              <a:t>“</a:t>
            </a:r>
            <a:r>
              <a:rPr lang="pt-BR" sz="2000" b="1" i="1" dirty="0" err="1">
                <a:latin typeface="Verdana" panose="020B0604030504040204" pitchFamily="34" charset="0"/>
                <a:ea typeface="Verdana" panose="020B0604030504040204" pitchFamily="34" charset="0"/>
              </a:rPr>
              <a:t>Ikasarete</a:t>
            </a:r>
            <a:r>
              <a:rPr lang="pt-BR" sz="2000" b="1" i="1" dirty="0">
                <a:latin typeface="Verdana" panose="020B0604030504040204" pitchFamily="34" charset="0"/>
                <a:ea typeface="Verdana" panose="020B0604030504040204" pitchFamily="34" charset="0"/>
              </a:rPr>
              <a:t> </a:t>
            </a:r>
            <a:r>
              <a:rPr lang="pt-BR" sz="2000" b="1" i="1" dirty="0" err="1">
                <a:latin typeface="Verdana" panose="020B0604030504040204" pitchFamily="34" charset="0"/>
                <a:ea typeface="Verdana" panose="020B0604030504040204" pitchFamily="34" charset="0"/>
              </a:rPr>
              <a:t>iru</a:t>
            </a:r>
            <a:r>
              <a:rPr lang="pt-BR" sz="2000" i="1" dirty="0">
                <a:latin typeface="Verdana" panose="020B0604030504040204" pitchFamily="34" charset="0"/>
                <a:ea typeface="Verdana" panose="020B0604030504040204" pitchFamily="34" charset="0"/>
              </a:rPr>
              <a:t>...</a:t>
            </a:r>
            <a:r>
              <a:rPr lang="pt-BR" sz="2000" dirty="0">
                <a:latin typeface="Verdana" panose="020B0604030504040204" pitchFamily="34" charset="0"/>
                <a:ea typeface="Verdana" panose="020B0604030504040204" pitchFamily="34" charset="0"/>
              </a:rPr>
              <a:t>” significa:</a:t>
            </a:r>
          </a:p>
          <a:p>
            <a:pPr fontAlgn="base">
              <a:lnSpc>
                <a:spcPct val="150000"/>
              </a:lnSpc>
            </a:pPr>
            <a:r>
              <a:rPr lang="pt-BR" sz="2000" dirty="0">
                <a:latin typeface="Verdana" panose="020B0604030504040204" pitchFamily="34" charset="0"/>
                <a:ea typeface="Verdana" panose="020B0604030504040204" pitchFamily="34" charset="0"/>
              </a:rPr>
              <a:t>“...algo/alguém me mantém vivo (subentendendo-se que eu não estou vivo pela minha própria força)”</a:t>
            </a:r>
          </a:p>
          <a:p>
            <a:pPr fontAlgn="base">
              <a:lnSpc>
                <a:spcPct val="150000"/>
              </a:lnSpc>
            </a:pPr>
            <a:r>
              <a:rPr lang="pt-BR" sz="2000" dirty="0">
                <a:latin typeface="Verdana" panose="020B0604030504040204" pitchFamily="34" charset="0"/>
                <a:ea typeface="Verdana" panose="020B0604030504040204" pitchFamily="34" charset="0"/>
              </a:rPr>
              <a:t>“...algo/alguém me sustenta, me mantém vivo, me quer vivo...”</a:t>
            </a:r>
          </a:p>
          <a:p>
            <a:pPr fontAlgn="base">
              <a:lnSpc>
                <a:spcPct val="150000"/>
              </a:lnSpc>
            </a:pPr>
            <a:r>
              <a:rPr lang="pt-BR" sz="2000" dirty="0">
                <a:latin typeface="Verdana" panose="020B0604030504040204" pitchFamily="34" charset="0"/>
                <a:ea typeface="Verdana" panose="020B0604030504040204" pitchFamily="34" charset="0"/>
              </a:rPr>
              <a:t>“... estou sendo sustentado... estão me sustentando... estão me provendo/mantendo...”</a:t>
            </a:r>
          </a:p>
          <a:p>
            <a:pPr>
              <a:lnSpc>
                <a:spcPct val="150000"/>
              </a:lnSpc>
            </a:pPr>
            <a:r>
              <a:rPr lang="pt-BR" sz="2000" dirty="0">
                <a:latin typeface="Verdana" panose="020B0604030504040204" pitchFamily="34" charset="0"/>
                <a:ea typeface="Verdana" panose="020B0604030504040204" pitchFamily="34" charset="0"/>
              </a:rPr>
              <a:t>Donde optou-se por traduzir como “</a:t>
            </a:r>
            <a:r>
              <a:rPr lang="pt-BR" sz="2000" b="1" dirty="0">
                <a:latin typeface="Verdana" panose="020B0604030504040204" pitchFamily="34" charset="0"/>
                <a:ea typeface="Verdana" panose="020B0604030504040204" pitchFamily="34" charset="0"/>
              </a:rPr>
              <a:t>estamos sendo sustentados”. </a:t>
            </a:r>
          </a:p>
          <a:p>
            <a:pPr>
              <a:lnSpc>
                <a:spcPct val="150000"/>
              </a:lnSpc>
            </a:pPr>
            <a:r>
              <a:rPr lang="pt-BR" sz="2000" dirty="0">
                <a:latin typeface="Verdana" panose="020B0604030504040204" pitchFamily="34" charset="0"/>
                <a:ea typeface="Verdana" panose="020B0604030504040204" pitchFamily="34" charset="0"/>
              </a:rPr>
              <a:t>No entanto, estamos em busca de uma expressão mais próxima do real significado de </a:t>
            </a:r>
            <a:r>
              <a:rPr lang="pt-BR" sz="2000" b="1" i="1" dirty="0" err="1">
                <a:latin typeface="Verdana" panose="020B0604030504040204" pitchFamily="34" charset="0"/>
                <a:ea typeface="Verdana" panose="020B0604030504040204" pitchFamily="34" charset="0"/>
              </a:rPr>
              <a:t>Ikasarete</a:t>
            </a:r>
            <a:r>
              <a:rPr lang="pt-BR" sz="2000" b="1" i="1" dirty="0">
                <a:latin typeface="Verdana" panose="020B0604030504040204" pitchFamily="34" charset="0"/>
                <a:ea typeface="Verdana" panose="020B0604030504040204" pitchFamily="34" charset="0"/>
              </a:rPr>
              <a:t> </a:t>
            </a:r>
            <a:r>
              <a:rPr lang="pt-BR" sz="2000" b="1" i="1" dirty="0" err="1">
                <a:latin typeface="Verdana" panose="020B0604030504040204" pitchFamily="34" charset="0"/>
                <a:ea typeface="Verdana" panose="020B0604030504040204" pitchFamily="34" charset="0"/>
              </a:rPr>
              <a:t>Iru</a:t>
            </a:r>
            <a:r>
              <a:rPr lang="pt-BR" sz="2000" dirty="0">
                <a:latin typeface="Verdana" panose="020B0604030504040204" pitchFamily="34" charset="0"/>
                <a:ea typeface="Verdana" panose="020B0604030504040204" pitchFamily="34" charset="0"/>
              </a:rPr>
              <a:t>...</a:t>
            </a:r>
            <a:endParaRPr lang="pt-BR" sz="2400" dirty="0">
              <a:latin typeface="Verdana" panose="020B0604030504040204" pitchFamily="34" charset="0"/>
              <a:ea typeface="Verdana" panose="020B0604030504040204" pitchFamily="34" charset="0"/>
            </a:endParaRPr>
          </a:p>
        </p:txBody>
      </p:sp>
      <p:sp>
        <p:nvSpPr>
          <p:cNvPr id="3" name="CaixaDeTexto 2"/>
          <p:cNvSpPr txBox="1"/>
          <p:nvPr/>
        </p:nvSpPr>
        <p:spPr>
          <a:xfrm>
            <a:off x="462455" y="5886972"/>
            <a:ext cx="8387255" cy="830997"/>
          </a:xfrm>
          <a:prstGeom prst="rect">
            <a:avLst/>
          </a:prstGeom>
          <a:noFill/>
        </p:spPr>
        <p:txBody>
          <a:bodyPr wrap="square" rtlCol="0">
            <a:spAutoFit/>
          </a:bodyPr>
          <a:lstStyle/>
          <a:p>
            <a:r>
              <a:rPr lang="pt-BR" sz="2000"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Adendo sobre </a:t>
            </a:r>
            <a:r>
              <a:rPr lang="pt-BR" sz="2000" b="1" i="1" dirty="0" err="1">
                <a:highlight>
                  <a:srgbClr val="FFFF00"/>
                </a:highlight>
                <a:latin typeface="Verdana" panose="020B0604030504040204" pitchFamily="34" charset="0"/>
                <a:ea typeface="Verdana" panose="020B0604030504040204" pitchFamily="34" charset="0"/>
                <a:cs typeface="Times New Roman" panose="02020603050405020304" pitchFamily="18" charset="0"/>
              </a:rPr>
              <a:t>Ikasarete</a:t>
            </a:r>
            <a:r>
              <a:rPr lang="pt-BR" sz="2000" b="1" i="1" dirty="0">
                <a:highlight>
                  <a:srgbClr val="FFFF00"/>
                </a:highlight>
                <a:latin typeface="Verdana" panose="020B0604030504040204" pitchFamily="34" charset="0"/>
                <a:ea typeface="Verdana" panose="020B0604030504040204" pitchFamily="34" charset="0"/>
                <a:cs typeface="Times New Roman" panose="02020603050405020304" pitchFamily="18" charset="0"/>
              </a:rPr>
              <a:t> </a:t>
            </a:r>
            <a:r>
              <a:rPr lang="pt-BR" sz="2000" b="1" i="1" dirty="0" err="1">
                <a:highlight>
                  <a:srgbClr val="FFFF00"/>
                </a:highlight>
                <a:latin typeface="Verdana" panose="020B0604030504040204" pitchFamily="34" charset="0"/>
                <a:ea typeface="Verdana" panose="020B0604030504040204" pitchFamily="34" charset="0"/>
                <a:cs typeface="Times New Roman" panose="02020603050405020304" pitchFamily="18" charset="0"/>
              </a:rPr>
              <a:t>Iru</a:t>
            </a:r>
            <a:r>
              <a:rPr lang="pt-BR" sz="2000"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 </a:t>
            </a:r>
            <a:r>
              <a:rPr lang="pt-BR" sz="2400" dirty="0">
                <a:highlight>
                  <a:srgbClr val="FFFF00"/>
                </a:highlight>
              </a:rPr>
              <a:t>Um episódio da vida de meu tio, quando jovem</a:t>
            </a:r>
            <a:r>
              <a:rPr lang="pt-BR" sz="2400" dirty="0"/>
              <a:t>.</a:t>
            </a:r>
          </a:p>
        </p:txBody>
      </p:sp>
    </p:spTree>
    <p:extLst>
      <p:ext uri="{BB962C8B-B14F-4D97-AF65-F5344CB8AC3E}">
        <p14:creationId xmlns:p14="http://schemas.microsoft.com/office/powerpoint/2010/main" val="3603126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85015C4C-EBAB-41CE-B3B2-737E9D1DEE2D}"/>
              </a:ext>
            </a:extLst>
          </p:cNvPr>
          <p:cNvSpPr txBox="1"/>
          <p:nvPr/>
        </p:nvSpPr>
        <p:spPr>
          <a:xfrm>
            <a:off x="1292086" y="1753230"/>
            <a:ext cx="6778487" cy="3785652"/>
          </a:xfrm>
          <a:prstGeom prst="rect">
            <a:avLst/>
          </a:prstGeom>
          <a:solidFill>
            <a:schemeClr val="accent4">
              <a:lumMod val="40000"/>
              <a:lumOff val="60000"/>
            </a:schemeClr>
          </a:solidFill>
        </p:spPr>
        <p:txBody>
          <a:bodyPr wrap="square" rtlCol="0">
            <a:spAutoFit/>
          </a:bodyPr>
          <a:lstStyle/>
          <a:p>
            <a:pPr algn="ctr">
              <a:spcAft>
                <a:spcPts val="600"/>
              </a:spcAft>
            </a:pPr>
            <a:r>
              <a:rPr lang="pt-BR" sz="8000" b="1" dirty="0"/>
              <a:t>Fim </a:t>
            </a:r>
            <a:br>
              <a:rPr lang="pt-BR" sz="8000" b="1" dirty="0"/>
            </a:br>
            <a:r>
              <a:rPr lang="pt-BR" sz="8000" b="1" dirty="0"/>
              <a:t>Obrigado pela atenção</a:t>
            </a:r>
          </a:p>
        </p:txBody>
      </p:sp>
    </p:spTree>
    <p:extLst>
      <p:ext uri="{BB962C8B-B14F-4D97-AF65-F5344CB8AC3E}">
        <p14:creationId xmlns:p14="http://schemas.microsoft.com/office/powerpoint/2010/main" val="307766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EDB03E13-9439-45D6-B670-4646817786D7}"/>
              </a:ext>
            </a:extLst>
          </p:cNvPr>
          <p:cNvPicPr>
            <a:picLocks noChangeAspect="1"/>
          </p:cNvPicPr>
          <p:nvPr/>
        </p:nvPicPr>
        <p:blipFill>
          <a:blip r:embed="rId2"/>
          <a:stretch>
            <a:fillRect/>
          </a:stretch>
        </p:blipFill>
        <p:spPr>
          <a:xfrm>
            <a:off x="173796" y="169657"/>
            <a:ext cx="4653270" cy="6688342"/>
          </a:xfrm>
          <a:prstGeom prst="rect">
            <a:avLst/>
          </a:prstGeom>
        </p:spPr>
      </p:pic>
      <p:grpSp>
        <p:nvGrpSpPr>
          <p:cNvPr id="12" name="Agrupar 11">
            <a:extLst>
              <a:ext uri="{FF2B5EF4-FFF2-40B4-BE49-F238E27FC236}">
                <a16:creationId xmlns:a16="http://schemas.microsoft.com/office/drawing/2014/main" id="{E3BE3723-BB2A-4219-8F50-43F5603763E4}"/>
              </a:ext>
            </a:extLst>
          </p:cNvPr>
          <p:cNvGrpSpPr/>
          <p:nvPr/>
        </p:nvGrpSpPr>
        <p:grpSpPr>
          <a:xfrm>
            <a:off x="162437" y="1862488"/>
            <a:ext cx="8805872" cy="4418502"/>
            <a:chOff x="162437" y="1862488"/>
            <a:chExt cx="8805872" cy="4418502"/>
          </a:xfrm>
        </p:grpSpPr>
        <p:sp>
          <p:nvSpPr>
            <p:cNvPr id="8" name="Retângulo: Cantos Arredondados 7">
              <a:extLst>
                <a:ext uri="{FF2B5EF4-FFF2-40B4-BE49-F238E27FC236}">
                  <a16:creationId xmlns:a16="http://schemas.microsoft.com/office/drawing/2014/main" id="{7013AC2D-5B00-490B-8FB8-72D9D086B868}"/>
                </a:ext>
              </a:extLst>
            </p:cNvPr>
            <p:cNvSpPr/>
            <p:nvPr/>
          </p:nvSpPr>
          <p:spPr>
            <a:xfrm>
              <a:off x="162437" y="2981739"/>
              <a:ext cx="4833631" cy="3299251"/>
            </a:xfrm>
            <a:prstGeom prst="roundRect">
              <a:avLst>
                <a:gd name="adj" fmla="val 3704"/>
              </a:avLst>
            </a:prstGeom>
            <a:noFill/>
            <a:ln w="28575">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3" name="Agrupar 2">
              <a:extLst>
                <a:ext uri="{FF2B5EF4-FFF2-40B4-BE49-F238E27FC236}">
                  <a16:creationId xmlns:a16="http://schemas.microsoft.com/office/drawing/2014/main" id="{42AA1E2A-CDCF-48C2-B567-77735F2847F9}"/>
                </a:ext>
              </a:extLst>
            </p:cNvPr>
            <p:cNvGrpSpPr/>
            <p:nvPr/>
          </p:nvGrpSpPr>
          <p:grpSpPr>
            <a:xfrm>
              <a:off x="4511853" y="1862488"/>
              <a:ext cx="4456456" cy="4216539"/>
              <a:chOff x="4578114" y="418001"/>
              <a:chExt cx="4456456" cy="4216539"/>
            </a:xfrm>
          </p:grpSpPr>
          <p:sp>
            <p:nvSpPr>
              <p:cNvPr id="9" name="CaixaDeTexto 8">
                <a:extLst>
                  <a:ext uri="{FF2B5EF4-FFF2-40B4-BE49-F238E27FC236}">
                    <a16:creationId xmlns:a16="http://schemas.microsoft.com/office/drawing/2014/main" id="{4B5BFDA7-578A-40B2-B58D-C82C36C404A0}"/>
                  </a:ext>
                </a:extLst>
              </p:cNvPr>
              <p:cNvSpPr txBox="1"/>
              <p:nvPr/>
            </p:nvSpPr>
            <p:spPr>
              <a:xfrm>
                <a:off x="5310055" y="418001"/>
                <a:ext cx="3724515" cy="4216539"/>
              </a:xfrm>
              <a:prstGeom prst="rect">
                <a:avLst/>
              </a:prstGeom>
              <a:noFill/>
            </p:spPr>
            <p:txBody>
              <a:bodyPr wrap="square">
                <a:spAutoFit/>
              </a:bodyPr>
              <a:lstStyle/>
              <a:p>
                <a:r>
                  <a:rPr lang="pt-BR" sz="3200" b="1" dirty="0">
                    <a:solidFill>
                      <a:srgbClr val="FF0000"/>
                    </a:solidFill>
                  </a:rPr>
                  <a:t>Bibliografia de hoje:</a:t>
                </a:r>
              </a:p>
              <a:p>
                <a:endParaRPr lang="pt-BR" sz="3200" b="1" dirty="0">
                  <a:solidFill>
                    <a:srgbClr val="FF0000"/>
                  </a:solidFill>
                </a:endParaRPr>
              </a:p>
              <a:p>
                <a:endParaRPr lang="pt-BR" sz="3200" b="1" dirty="0">
                  <a:solidFill>
                    <a:srgbClr val="FF0000"/>
                  </a:solidFill>
                </a:endParaRPr>
              </a:p>
              <a:p>
                <a:endParaRPr lang="pt-BR" sz="3200" b="1" dirty="0">
                  <a:solidFill>
                    <a:srgbClr val="FF0000"/>
                  </a:solidFill>
                </a:endParaRPr>
              </a:p>
              <a:p>
                <a:r>
                  <a:rPr lang="pt-BR" sz="2800" b="1" dirty="0">
                    <a:solidFill>
                      <a:srgbClr val="0070C0"/>
                    </a:solidFill>
                  </a:rPr>
                  <a:t>a) Roteiro básico, de 1 página, com as referências para aprofundar os estudos desta Máxima </a:t>
                </a:r>
                <a:endParaRPr lang="pt-BR" sz="2800" dirty="0">
                  <a:solidFill>
                    <a:srgbClr val="0070C0"/>
                  </a:solidFill>
                </a:endParaRPr>
              </a:p>
            </p:txBody>
          </p:sp>
          <p:sp>
            <p:nvSpPr>
              <p:cNvPr id="2" name="Seta: para a Direita 1">
                <a:extLst>
                  <a:ext uri="{FF2B5EF4-FFF2-40B4-BE49-F238E27FC236}">
                    <a16:creationId xmlns:a16="http://schemas.microsoft.com/office/drawing/2014/main" id="{EF945D2F-5068-4E2F-AC6F-644C3CFC033E}"/>
                  </a:ext>
                </a:extLst>
              </p:cNvPr>
              <p:cNvSpPr/>
              <p:nvPr/>
            </p:nvSpPr>
            <p:spPr>
              <a:xfrm flipH="1">
                <a:off x="4578114" y="2440467"/>
                <a:ext cx="653143" cy="9906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grpSp>
      </p:grpSp>
      <p:grpSp>
        <p:nvGrpSpPr>
          <p:cNvPr id="11" name="Agrupar 10">
            <a:extLst>
              <a:ext uri="{FF2B5EF4-FFF2-40B4-BE49-F238E27FC236}">
                <a16:creationId xmlns:a16="http://schemas.microsoft.com/office/drawing/2014/main" id="{3DB283A1-8D42-48D8-8210-B74AA7881456}"/>
              </a:ext>
            </a:extLst>
          </p:cNvPr>
          <p:cNvGrpSpPr/>
          <p:nvPr/>
        </p:nvGrpSpPr>
        <p:grpSpPr>
          <a:xfrm>
            <a:off x="205273" y="557318"/>
            <a:ext cx="8624615" cy="2223206"/>
            <a:chOff x="205273" y="557318"/>
            <a:chExt cx="8624615" cy="2223206"/>
          </a:xfrm>
        </p:grpSpPr>
        <p:sp>
          <p:nvSpPr>
            <p:cNvPr id="4" name="Retângulo: Cantos Arredondados 3">
              <a:extLst>
                <a:ext uri="{FF2B5EF4-FFF2-40B4-BE49-F238E27FC236}">
                  <a16:creationId xmlns:a16="http://schemas.microsoft.com/office/drawing/2014/main" id="{59153524-6159-431E-9476-CFA9D75D910B}"/>
                </a:ext>
              </a:extLst>
            </p:cNvPr>
            <p:cNvSpPr/>
            <p:nvPr/>
          </p:nvSpPr>
          <p:spPr>
            <a:xfrm>
              <a:off x="205273" y="1203649"/>
              <a:ext cx="4737787" cy="1576875"/>
            </a:xfrm>
            <a:prstGeom prst="roundRect">
              <a:avLst>
                <a:gd name="adj" fmla="val 3704"/>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a:extLst>
                <a:ext uri="{FF2B5EF4-FFF2-40B4-BE49-F238E27FC236}">
                  <a16:creationId xmlns:a16="http://schemas.microsoft.com/office/drawing/2014/main" id="{D1E10F56-73C0-40D4-9E6C-859D2AF6A3AE}"/>
                </a:ext>
              </a:extLst>
            </p:cNvPr>
            <p:cNvSpPr txBox="1"/>
            <p:nvPr/>
          </p:nvSpPr>
          <p:spPr>
            <a:xfrm>
              <a:off x="5382213" y="557318"/>
              <a:ext cx="3447675" cy="646331"/>
            </a:xfrm>
            <a:prstGeom prst="rect">
              <a:avLst/>
            </a:prstGeom>
            <a:noFill/>
          </p:spPr>
          <p:txBody>
            <a:bodyPr wrap="square">
              <a:spAutoFit/>
            </a:bodyPr>
            <a:lstStyle/>
            <a:p>
              <a:r>
                <a:rPr lang="pt-BR" sz="1800" b="1" dirty="0">
                  <a:effectLst/>
                  <a:highlight>
                    <a:srgbClr val="FFFF00"/>
                  </a:highlight>
                  <a:latin typeface="Verdana" panose="020B0604030504040204" pitchFamily="34" charset="0"/>
                  <a:ea typeface="MS Mincho" panose="02020609040205080304" pitchFamily="49" charset="-128"/>
                  <a:cs typeface="Times New Roman" panose="02020603050405020304" pitchFamily="18" charset="0"/>
                </a:rPr>
                <a:t>Bate-papo sugerido, após leitura da Máxima </a:t>
              </a:r>
              <a:endParaRPr lang="pt-BR" dirty="0"/>
            </a:p>
          </p:txBody>
        </p:sp>
        <p:sp>
          <p:nvSpPr>
            <p:cNvPr id="6" name="Seta: para a Direita 5">
              <a:extLst>
                <a:ext uri="{FF2B5EF4-FFF2-40B4-BE49-F238E27FC236}">
                  <a16:creationId xmlns:a16="http://schemas.microsoft.com/office/drawing/2014/main" id="{43ED6FE0-1971-4DA6-8538-5AFFF1CB7B3F}"/>
                </a:ext>
              </a:extLst>
            </p:cNvPr>
            <p:cNvSpPr/>
            <p:nvPr/>
          </p:nvSpPr>
          <p:spPr>
            <a:xfrm rot="19671449">
              <a:off x="5036853" y="898141"/>
              <a:ext cx="344859" cy="424676"/>
            </a:xfrm>
            <a:prstGeom prst="right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spTree>
    <p:extLst>
      <p:ext uri="{BB962C8B-B14F-4D97-AF65-F5344CB8AC3E}">
        <p14:creationId xmlns:p14="http://schemas.microsoft.com/office/powerpoint/2010/main" val="149578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286A32E8-85C3-4392-A77B-1FE1898D12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5270750" cy="3826564"/>
          </a:xfrm>
          <a:prstGeom prst="rect">
            <a:avLst/>
          </a:prstGeom>
          <a:noFill/>
          <a:extLst>
            <a:ext uri="{909E8E84-426E-40DD-AFC4-6F175D3DCCD1}">
              <a14:hiddenFill xmlns:a14="http://schemas.microsoft.com/office/drawing/2010/main">
                <a:solidFill>
                  <a:srgbClr val="FFFFFF"/>
                </a:solidFill>
              </a14:hiddenFill>
            </a:ext>
          </a:extLst>
        </p:spPr>
      </p:pic>
      <p:sp>
        <p:nvSpPr>
          <p:cNvPr id="9" name="CaixaDeTexto 8">
            <a:extLst>
              <a:ext uri="{FF2B5EF4-FFF2-40B4-BE49-F238E27FC236}">
                <a16:creationId xmlns:a16="http://schemas.microsoft.com/office/drawing/2014/main" id="{89CE129A-F232-4876-A691-C329B2F775CE}"/>
              </a:ext>
            </a:extLst>
          </p:cNvPr>
          <p:cNvSpPr txBox="1"/>
          <p:nvPr/>
        </p:nvSpPr>
        <p:spPr>
          <a:xfrm>
            <a:off x="5409526" y="422056"/>
            <a:ext cx="3734474" cy="1077218"/>
          </a:xfrm>
          <a:prstGeom prst="rect">
            <a:avLst/>
          </a:prstGeom>
          <a:solidFill>
            <a:schemeClr val="accent4">
              <a:lumMod val="20000"/>
              <a:lumOff val="80000"/>
            </a:schemeClr>
          </a:solidFill>
        </p:spPr>
        <p:txBody>
          <a:bodyPr wrap="square">
            <a:spAutoFit/>
          </a:bodyPr>
          <a:lstStyle/>
          <a:p>
            <a:r>
              <a:rPr lang="pt-BR" sz="2400" b="1" dirty="0"/>
              <a:t>a) Tratado da Ciência da Moral, de Chikuro Hiroike, </a:t>
            </a:r>
          </a:p>
          <a:p>
            <a:r>
              <a:rPr lang="pt-BR" sz="1600" b="1" dirty="0"/>
              <a:t>edição em japonês, 1ª edição em 1926</a:t>
            </a:r>
            <a:endParaRPr lang="pt-BR" sz="2400" dirty="0"/>
          </a:p>
        </p:txBody>
      </p:sp>
      <p:pic>
        <p:nvPicPr>
          <p:cNvPr id="8" name="Picture 2">
            <a:extLst>
              <a:ext uri="{FF2B5EF4-FFF2-40B4-BE49-F238E27FC236}">
                <a16:creationId xmlns:a16="http://schemas.microsoft.com/office/drawing/2014/main" id="{1ABB057F-42DE-4F6F-8033-01B1FE62313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487" y="3723497"/>
            <a:ext cx="1656521" cy="2333327"/>
          </a:xfrm>
          <a:prstGeom prst="rect">
            <a:avLst/>
          </a:prstGeom>
          <a:noFill/>
          <a:ln w="28575">
            <a:solidFill>
              <a:srgbClr val="00B0F0"/>
            </a:solidFill>
          </a:ln>
        </p:spPr>
      </p:pic>
      <p:sp>
        <p:nvSpPr>
          <p:cNvPr id="2" name="CaixaDeTexto 1">
            <a:extLst>
              <a:ext uri="{FF2B5EF4-FFF2-40B4-BE49-F238E27FC236}">
                <a16:creationId xmlns:a16="http://schemas.microsoft.com/office/drawing/2014/main" id="{4F4203C5-856A-4D92-9996-3473C4507342}"/>
              </a:ext>
            </a:extLst>
          </p:cNvPr>
          <p:cNvSpPr txBox="1"/>
          <p:nvPr/>
        </p:nvSpPr>
        <p:spPr>
          <a:xfrm>
            <a:off x="84997" y="6211669"/>
            <a:ext cx="2721514" cy="646331"/>
          </a:xfrm>
          <a:prstGeom prst="rect">
            <a:avLst/>
          </a:prstGeom>
          <a:solidFill>
            <a:schemeClr val="accent4">
              <a:lumMod val="20000"/>
              <a:lumOff val="80000"/>
            </a:schemeClr>
          </a:solidFill>
        </p:spPr>
        <p:txBody>
          <a:bodyPr wrap="square" rtlCol="0">
            <a:spAutoFit/>
          </a:bodyPr>
          <a:lstStyle>
            <a:defPPr>
              <a:defRPr lang="en-US"/>
            </a:defPPr>
            <a:lvl1pPr>
              <a:defRPr sz="1400" b="1">
                <a:effectLst/>
                <a:latin typeface="Calibri" panose="020F0502020204030204" pitchFamily="34" charset="0"/>
                <a:ea typeface="MS Mincho" panose="02020609040205080304" pitchFamily="49" charset="-128"/>
                <a:cs typeface="Times New Roman" panose="02020603050405020304" pitchFamily="18" charset="0"/>
              </a:defRPr>
            </a:lvl1pPr>
          </a:lstStyle>
          <a:p>
            <a:r>
              <a:rPr lang="pt-BR" sz="1800" dirty="0"/>
              <a:t>b) Livro “366 dias com as palavras da Nova Moral” </a:t>
            </a:r>
          </a:p>
        </p:txBody>
      </p:sp>
      <p:pic>
        <p:nvPicPr>
          <p:cNvPr id="6" name="Imagem 5"/>
          <p:cNvPicPr/>
          <p:nvPr/>
        </p:nvPicPr>
        <p:blipFill>
          <a:blip r:embed="rId4" cstate="print">
            <a:extLst>
              <a:ext uri="{28A0092B-C50C-407E-A947-70E740481C1C}">
                <a14:useLocalDpi xmlns:a14="http://schemas.microsoft.com/office/drawing/2010/main" val="0"/>
              </a:ext>
            </a:extLst>
          </a:blip>
          <a:stretch>
            <a:fillRect/>
          </a:stretch>
        </p:blipFill>
        <p:spPr>
          <a:xfrm>
            <a:off x="3434321" y="3723497"/>
            <a:ext cx="1673707" cy="2333327"/>
          </a:xfrm>
          <a:prstGeom prst="rect">
            <a:avLst/>
          </a:prstGeom>
          <a:ln w="28575">
            <a:solidFill>
              <a:srgbClr val="00B0F0"/>
            </a:solidFill>
          </a:ln>
        </p:spPr>
      </p:pic>
      <p:pic>
        <p:nvPicPr>
          <p:cNvPr id="7" name="Picture 10">
            <a:extLst>
              <a:ext uri="{FF2B5EF4-FFF2-40B4-BE49-F238E27FC236}">
                <a16:creationId xmlns:a16="http://schemas.microsoft.com/office/drawing/2014/main" id="{D69E0125-358A-44CF-B859-837F0BC6AFE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71115" y="3723497"/>
            <a:ext cx="1647671" cy="2333327"/>
          </a:xfrm>
          <a:prstGeom prst="rect">
            <a:avLst/>
          </a:prstGeom>
          <a:noFill/>
          <a:ln w="28575">
            <a:solidFill>
              <a:srgbClr val="00B0F0"/>
            </a:solidFill>
          </a:ln>
        </p:spPr>
      </p:pic>
      <p:sp>
        <p:nvSpPr>
          <p:cNvPr id="10" name="CaixaDeTexto 9">
            <a:extLst>
              <a:ext uri="{FF2B5EF4-FFF2-40B4-BE49-F238E27FC236}">
                <a16:creationId xmlns:a16="http://schemas.microsoft.com/office/drawing/2014/main" id="{4F4203C5-856A-4D92-9996-3473C4507342}"/>
              </a:ext>
            </a:extLst>
          </p:cNvPr>
          <p:cNvSpPr txBox="1"/>
          <p:nvPr/>
        </p:nvSpPr>
        <p:spPr>
          <a:xfrm>
            <a:off x="3088328" y="6211667"/>
            <a:ext cx="3052341" cy="646331"/>
          </a:xfrm>
          <a:prstGeom prst="rect">
            <a:avLst/>
          </a:prstGeom>
          <a:solidFill>
            <a:schemeClr val="accent4">
              <a:lumMod val="20000"/>
              <a:lumOff val="80000"/>
            </a:schemeClr>
          </a:solidFill>
        </p:spPr>
        <p:txBody>
          <a:bodyPr wrap="square" rtlCol="0">
            <a:spAutoFit/>
          </a:bodyPr>
          <a:lstStyle>
            <a:defPPr>
              <a:defRPr lang="en-US"/>
            </a:defPPr>
            <a:lvl1pPr>
              <a:defRPr sz="1400" b="1">
                <a:effectLst/>
                <a:latin typeface="Calibri" panose="020F0502020204030204" pitchFamily="34" charset="0"/>
                <a:ea typeface="MS Mincho" panose="02020609040205080304" pitchFamily="49" charset="-128"/>
                <a:cs typeface="Times New Roman" panose="02020603050405020304" pitchFamily="18" charset="0"/>
              </a:defRPr>
            </a:lvl1pPr>
          </a:lstStyle>
          <a:p>
            <a:r>
              <a:rPr lang="pt-BR" sz="1800" dirty="0"/>
              <a:t>c) Livro: “Antropologia do </a:t>
            </a:r>
            <a:r>
              <a:rPr lang="pt-BR" sz="1800" dirty="0" err="1"/>
              <a:t>Sampouyoshi</a:t>
            </a:r>
            <a:r>
              <a:rPr lang="pt-BR" sz="1800" dirty="0"/>
              <a:t>”, editora PHP” </a:t>
            </a:r>
          </a:p>
        </p:txBody>
      </p:sp>
      <p:sp>
        <p:nvSpPr>
          <p:cNvPr id="11" name="CaixaDeTexto 10">
            <a:extLst>
              <a:ext uri="{FF2B5EF4-FFF2-40B4-BE49-F238E27FC236}">
                <a16:creationId xmlns:a16="http://schemas.microsoft.com/office/drawing/2014/main" id="{4F4203C5-856A-4D92-9996-3473C4507342}"/>
              </a:ext>
            </a:extLst>
          </p:cNvPr>
          <p:cNvSpPr txBox="1"/>
          <p:nvPr/>
        </p:nvSpPr>
        <p:spPr>
          <a:xfrm>
            <a:off x="6422486" y="6211668"/>
            <a:ext cx="2721514" cy="646331"/>
          </a:xfrm>
          <a:prstGeom prst="rect">
            <a:avLst/>
          </a:prstGeom>
          <a:solidFill>
            <a:schemeClr val="accent4">
              <a:lumMod val="20000"/>
              <a:lumOff val="80000"/>
            </a:schemeClr>
          </a:solidFill>
        </p:spPr>
        <p:txBody>
          <a:bodyPr wrap="square" rtlCol="0">
            <a:spAutoFit/>
          </a:bodyPr>
          <a:lstStyle>
            <a:defPPr>
              <a:defRPr lang="en-US"/>
            </a:defPPr>
            <a:lvl1pPr>
              <a:defRPr sz="1400" b="1">
                <a:effectLst/>
                <a:latin typeface="Calibri" panose="020F0502020204030204" pitchFamily="34" charset="0"/>
                <a:ea typeface="MS Mincho" panose="02020609040205080304" pitchFamily="49" charset="-128"/>
                <a:cs typeface="Times New Roman" panose="02020603050405020304" pitchFamily="18" charset="0"/>
              </a:defRPr>
            </a:lvl1pPr>
          </a:lstStyle>
          <a:p>
            <a:r>
              <a:rPr lang="pt-BR" sz="1800" dirty="0"/>
              <a:t>d) Livro “Frases de </a:t>
            </a:r>
            <a:r>
              <a:rPr lang="pt-BR" sz="1800" dirty="0" err="1"/>
              <a:t>Chikuro</a:t>
            </a:r>
            <a:r>
              <a:rPr lang="pt-BR" sz="1800" dirty="0"/>
              <a:t> </a:t>
            </a:r>
            <a:r>
              <a:rPr lang="pt-BR" sz="1800" dirty="0" err="1"/>
              <a:t>Hiroike</a:t>
            </a:r>
            <a:r>
              <a:rPr lang="pt-BR" sz="1800" dirty="0"/>
              <a:t>”</a:t>
            </a:r>
          </a:p>
        </p:txBody>
      </p:sp>
    </p:spTree>
    <p:extLst>
      <p:ext uri="{BB962C8B-B14F-4D97-AF65-F5344CB8AC3E}">
        <p14:creationId xmlns:p14="http://schemas.microsoft.com/office/powerpoint/2010/main" val="1399419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22AC424D-8C8F-4DA2-B3C6-CF45C447EA59}"/>
              </a:ext>
            </a:extLst>
          </p:cNvPr>
          <p:cNvSpPr txBox="1"/>
          <p:nvPr/>
        </p:nvSpPr>
        <p:spPr>
          <a:xfrm>
            <a:off x="969166" y="2244383"/>
            <a:ext cx="7354956" cy="1585049"/>
          </a:xfrm>
          <a:prstGeom prst="rect">
            <a:avLst/>
          </a:prstGeom>
          <a:solidFill>
            <a:srgbClr val="FFFF00"/>
          </a:solidFill>
        </p:spPr>
        <p:txBody>
          <a:bodyPr wrap="square">
            <a:spAutoFit/>
          </a:bodyPr>
          <a:lstStyle/>
          <a:p>
            <a:pPr lvl="0" algn="ctr">
              <a:lnSpc>
                <a:spcPct val="115000"/>
              </a:lnSpc>
              <a:spcAft>
                <a:spcPts val="600"/>
              </a:spcAft>
            </a:pPr>
            <a:r>
              <a:rPr lang="pt-BR" sz="4000" b="1" dirty="0">
                <a:latin typeface="Arial" panose="020B0604020202020204" pitchFamily="34" charset="0"/>
                <a:cs typeface="Arial" panose="020B0604020202020204" pitchFamily="34" charset="0"/>
              </a:rPr>
              <a:t>Comentários sobre </a:t>
            </a:r>
          </a:p>
          <a:p>
            <a:pPr lvl="0" algn="ctr">
              <a:lnSpc>
                <a:spcPct val="115000"/>
              </a:lnSpc>
              <a:spcAft>
                <a:spcPts val="600"/>
              </a:spcAft>
            </a:pPr>
            <a:r>
              <a:rPr lang="pt-BR" sz="4000" b="1" dirty="0">
                <a:latin typeface="Arial" panose="020B0604020202020204" pitchFamily="34" charset="0"/>
                <a:cs typeface="Arial" panose="020B0604020202020204" pitchFamily="34" charset="0"/>
              </a:rPr>
              <a:t>a Máxima n</a:t>
            </a:r>
            <a:r>
              <a:rPr lang="pt-BR" sz="4000" b="1" baseline="30000" dirty="0">
                <a:latin typeface="Arial" panose="020B0604020202020204" pitchFamily="34" charset="0"/>
                <a:cs typeface="Arial" panose="020B0604020202020204" pitchFamily="34" charset="0"/>
              </a:rPr>
              <a:t>o</a:t>
            </a:r>
            <a:r>
              <a:rPr lang="pt-BR" sz="4000" b="1" dirty="0">
                <a:latin typeface="Arial" panose="020B0604020202020204" pitchFamily="34" charset="0"/>
                <a:cs typeface="Arial" panose="020B0604020202020204" pitchFamily="34" charset="0"/>
              </a:rPr>
              <a:t>  04</a:t>
            </a:r>
          </a:p>
        </p:txBody>
      </p:sp>
    </p:spTree>
    <p:extLst>
      <p:ext uri="{BB962C8B-B14F-4D97-AF65-F5344CB8AC3E}">
        <p14:creationId xmlns:p14="http://schemas.microsoft.com/office/powerpoint/2010/main" val="1568014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0" y="0"/>
            <a:ext cx="9143999" cy="5082918"/>
            <a:chOff x="0" y="0"/>
            <a:chExt cx="9143999" cy="5082918"/>
          </a:xfrm>
        </p:grpSpPr>
        <p:sp>
          <p:nvSpPr>
            <p:cNvPr id="5" name="CaixaDeTexto 4">
              <a:extLst>
                <a:ext uri="{FF2B5EF4-FFF2-40B4-BE49-F238E27FC236}">
                  <a16:creationId xmlns:a16="http://schemas.microsoft.com/office/drawing/2014/main" id="{7115CFAD-515D-4BDB-983B-8868241B8E8F}"/>
                </a:ext>
              </a:extLst>
            </p:cNvPr>
            <p:cNvSpPr txBox="1"/>
            <p:nvPr/>
          </p:nvSpPr>
          <p:spPr>
            <a:xfrm>
              <a:off x="0" y="0"/>
              <a:ext cx="9143999" cy="1015663"/>
            </a:xfrm>
            <a:prstGeom prst="rect">
              <a:avLst/>
            </a:prstGeom>
            <a:noFill/>
          </p:spPr>
          <p:txBody>
            <a:bodyPr wrap="square">
              <a:spAutoFit/>
            </a:bodyPr>
            <a:lstStyle/>
            <a:p>
              <a:r>
                <a:rPr lang="pt-BR" b="1"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1. Do Tratado da Ciência da Moral, </a:t>
              </a:r>
              <a:r>
                <a:rPr lang="pt-BR" b="1" dirty="0" err="1">
                  <a:highlight>
                    <a:srgbClr val="FFFF00"/>
                  </a:highlight>
                  <a:latin typeface="Verdana" panose="020B0604030504040204" pitchFamily="34" charset="0"/>
                  <a:ea typeface="MS Mincho" panose="02020609040205080304" pitchFamily="49" charset="-128"/>
                  <a:cs typeface="Times New Roman" panose="02020603050405020304" pitchFamily="18" charset="0"/>
                </a:rPr>
                <a:t>Chikuro</a:t>
              </a:r>
              <a:r>
                <a:rPr lang="pt-BR" b="1"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 </a:t>
              </a:r>
              <a:r>
                <a:rPr lang="pt-BR" b="1" dirty="0" err="1">
                  <a:highlight>
                    <a:srgbClr val="FFFF00"/>
                  </a:highlight>
                  <a:latin typeface="Verdana" panose="020B0604030504040204" pitchFamily="34" charset="0"/>
                  <a:ea typeface="MS Mincho" panose="02020609040205080304" pitchFamily="49" charset="-128"/>
                  <a:cs typeface="Times New Roman" panose="02020603050405020304" pitchFamily="18" charset="0"/>
                </a:rPr>
                <a:t>Hiroike</a:t>
              </a:r>
              <a:r>
                <a:rPr lang="pt-BR" b="1"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 Vol. 9 em japonês </a:t>
              </a:r>
              <a:r>
                <a:rPr lang="pt-BR" sz="1400"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(em inglês: Vol. 3) </a:t>
              </a:r>
              <a:r>
                <a:rPr lang="pt-BR" sz="1200"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 </a:t>
              </a:r>
              <a:r>
                <a:rPr lang="pt-BR" sz="1600" dirty="0">
                  <a:highlight>
                    <a:srgbClr val="FFFF00"/>
                  </a:highlight>
                  <a:latin typeface="Verdana" panose="020B0604030504040204" pitchFamily="34" charset="0"/>
                  <a:ea typeface="MS Mincho" panose="02020609040205080304" pitchFamily="49" charset="-128"/>
                  <a:cs typeface="Times New Roman" panose="02020603050405020304" pitchFamily="18" charset="0"/>
                </a:rPr>
                <a:t>(Redação original de 1926!!!) </a:t>
              </a:r>
            </a:p>
            <a:p>
              <a:endParaRPr lang="pt-BR" sz="400" b="1" dirty="0">
                <a:highlight>
                  <a:srgbClr val="FFFF00"/>
                </a:highlight>
                <a:latin typeface="Verdana" panose="020B0604030504040204" pitchFamily="34" charset="0"/>
                <a:ea typeface="MS Mincho" panose="02020609040205080304" pitchFamily="49" charset="-128"/>
                <a:cs typeface="Times New Roman" panose="02020603050405020304" pitchFamily="18" charset="0"/>
              </a:endParaRPr>
            </a:p>
            <a:p>
              <a:r>
                <a:rPr lang="pt-BR" sz="2000" dirty="0"/>
                <a:t> </a:t>
              </a:r>
              <a:endParaRPr lang="pt-BR" dirty="0">
                <a:latin typeface="Verdana" pitchFamily="34" charset="0"/>
                <a:ea typeface="Verdana" pitchFamily="34" charset="0"/>
                <a:cs typeface="Verdana" pitchFamily="34" charset="0"/>
              </a:endParaRPr>
            </a:p>
          </p:txBody>
        </p:sp>
        <p:sp>
          <p:nvSpPr>
            <p:cNvPr id="2" name="CaixaDeTexto 1">
              <a:extLst>
                <a:ext uri="{FF2B5EF4-FFF2-40B4-BE49-F238E27FC236}">
                  <a16:creationId xmlns:a16="http://schemas.microsoft.com/office/drawing/2014/main" id="{8E05056A-A75D-41CE-93A8-6E5BE86D25A6}"/>
                </a:ext>
              </a:extLst>
            </p:cNvPr>
            <p:cNvSpPr txBox="1"/>
            <p:nvPr/>
          </p:nvSpPr>
          <p:spPr>
            <a:xfrm>
              <a:off x="111957" y="835601"/>
              <a:ext cx="8772939" cy="4247317"/>
            </a:xfrm>
            <a:prstGeom prst="rect">
              <a:avLst/>
            </a:prstGeom>
            <a:noFill/>
          </p:spPr>
          <p:txBody>
            <a:bodyPr wrap="square" rtlCol="0">
              <a:spAutoFit/>
            </a:bodyPr>
            <a:lstStyle/>
            <a:p>
              <a:pPr algn="just" fontAlgn="base">
                <a:lnSpc>
                  <a:spcPct val="150000"/>
                </a:lnSpc>
              </a:pPr>
              <a:r>
                <a:rPr lang="pt-BR" b="1" dirty="0">
                  <a:latin typeface="Verdana" panose="020B0604030504040204" pitchFamily="34" charset="0"/>
                  <a:ea typeface="Verdana" panose="020B0604030504040204" pitchFamily="34" charset="0"/>
                </a:rPr>
                <a:t>Pág. 292: Eu não sou o agente dos fatos; eu simplesmente obedeço</a:t>
              </a:r>
              <a:endParaRPr lang="pt-BR" dirty="0">
                <a:latin typeface="Verdana" panose="020B0604030504040204" pitchFamily="34" charset="0"/>
                <a:ea typeface="Verdana" panose="020B0604030504040204" pitchFamily="34" charset="0"/>
              </a:endParaRPr>
            </a:p>
            <a:p>
              <a:pPr fontAlgn="base">
                <a:lnSpc>
                  <a:spcPct val="150000"/>
                </a:lnSpc>
              </a:pPr>
              <a:r>
                <a:rPr lang="pt-BR" b="1" dirty="0">
                  <a:latin typeface="Verdana" panose="020B0604030504040204" pitchFamily="34" charset="0"/>
                  <a:ea typeface="Verdana" panose="020B0604030504040204" pitchFamily="34" charset="0"/>
                </a:rPr>
                <a:t> </a:t>
              </a:r>
              <a:endParaRPr lang="pt-BR" dirty="0">
                <a:latin typeface="Verdana" panose="020B0604030504040204" pitchFamily="34" charset="0"/>
                <a:ea typeface="Verdana" panose="020B0604030504040204" pitchFamily="34" charset="0"/>
              </a:endParaRPr>
            </a:p>
            <a:p>
              <a:pPr algn="just" fontAlgn="base">
                <a:lnSpc>
                  <a:spcPct val="150000"/>
                </a:lnSpc>
              </a:pPr>
              <a:r>
                <a:rPr lang="pt-BR" dirty="0">
                  <a:latin typeface="Verdana" panose="020B0604030504040204" pitchFamily="34" charset="0"/>
                  <a:ea typeface="Verdana" panose="020B0604030504040204" pitchFamily="34" charset="0"/>
                </a:rPr>
                <a:t>A liberdade que temos sobre o nosso corpo, assim como, o destino da nossa vida, vai apenas até um certo ponto. A partir dessa </a:t>
              </a:r>
              <a:r>
                <a:rPr lang="pt-BR" b="1" dirty="0">
                  <a:latin typeface="Verdana" panose="020B0604030504040204" pitchFamily="34" charset="0"/>
                  <a:ea typeface="Verdana" panose="020B0604030504040204" pitchFamily="34" charset="0"/>
                </a:rPr>
                <a:t>consciência sobre o destino da vida de cada um,</a:t>
              </a:r>
              <a:r>
                <a:rPr lang="pt-BR" baseline="30000" dirty="0">
                  <a:solidFill>
                    <a:srgbClr val="FF0000"/>
                  </a:solidFill>
                  <a:highlight>
                    <a:srgbClr val="FFFF00"/>
                  </a:highlight>
                  <a:latin typeface="Verdana" panose="020B0604030504040204" pitchFamily="34" charset="0"/>
                  <a:ea typeface="MS Mincho" panose="02020609040205080304" pitchFamily="49" charset="-128"/>
                  <a:cs typeface="Times New Roman" panose="02020603050405020304" pitchFamily="18" charset="0"/>
                </a:rPr>
                <a:t> (1)</a:t>
              </a:r>
              <a:r>
                <a:rPr lang="pt-BR" dirty="0">
                  <a:latin typeface="Verdana" panose="020B0604030504040204" pitchFamily="34" charset="0"/>
                  <a:ea typeface="Verdana" panose="020B0604030504040204" pitchFamily="34" charset="0"/>
                </a:rPr>
                <a:t> se realmente conseguirmos alcançar o estado mental de sentir — que não temos todo controle sobre a nossa própria conduta, e que nós dependemos da energia da natureza, e da energia de Deus — então, nossa mente será pacífica, estaremos serenos e elevaremos o nosso caráter. (Livro Um, Capítulo 14. VII)</a:t>
              </a:r>
            </a:p>
          </p:txBody>
        </p:sp>
      </p:grpSp>
      <p:sp>
        <p:nvSpPr>
          <p:cNvPr id="3" name="CaixaDeTexto 2"/>
          <p:cNvSpPr txBox="1"/>
          <p:nvPr/>
        </p:nvSpPr>
        <p:spPr>
          <a:xfrm>
            <a:off x="178675" y="5633545"/>
            <a:ext cx="8786648" cy="1015663"/>
          </a:xfrm>
          <a:prstGeom prst="rect">
            <a:avLst/>
          </a:prstGeom>
          <a:solidFill>
            <a:schemeClr val="accent4">
              <a:lumMod val="20000"/>
              <a:lumOff val="80000"/>
            </a:schemeClr>
          </a:solidFill>
        </p:spPr>
        <p:txBody>
          <a:bodyPr wrap="square" rtlCol="0">
            <a:spAutoFit/>
          </a:bodyPr>
          <a:lstStyle/>
          <a:p>
            <a:r>
              <a:rPr lang="pt-BR" sz="1600" baseline="30000" dirty="0">
                <a:solidFill>
                  <a:srgbClr val="FF0000"/>
                </a:solidFill>
                <a:highlight>
                  <a:srgbClr val="FFFF00"/>
                </a:highlight>
                <a:latin typeface="Verdana" panose="020B0604030504040204" pitchFamily="34" charset="0"/>
                <a:ea typeface="MS Mincho" panose="02020609040205080304" pitchFamily="49" charset="-128"/>
                <a:cs typeface="Times New Roman" panose="02020603050405020304" pitchFamily="18" charset="0"/>
              </a:rPr>
              <a:t>(1) </a:t>
            </a:r>
            <a:r>
              <a:rPr lang="pt-BR" sz="2000" dirty="0"/>
              <a:t>Para a compreensão da frase “...</a:t>
            </a:r>
            <a:r>
              <a:rPr lang="pt-BR" sz="2000" b="1" dirty="0"/>
              <a:t>consciência sobre o destino da vida de cada um.</a:t>
            </a:r>
            <a:r>
              <a:rPr lang="pt-BR" sz="2000" dirty="0"/>
              <a:t>..” recomendamos a leitura da Máxima número </a:t>
            </a:r>
            <a:r>
              <a:rPr lang="pt-BR" sz="2000" b="1" dirty="0"/>
              <a:t>13</a:t>
            </a:r>
            <a:r>
              <a:rPr lang="pt-BR" sz="2000" dirty="0"/>
              <a:t>: “</a:t>
            </a:r>
            <a:r>
              <a:rPr lang="pt-BR" sz="2000" b="1" dirty="0"/>
              <a:t>Demonstre a gratidão assumindo a responsabilidade pelo destino da vida</a:t>
            </a:r>
            <a:r>
              <a:rPr lang="pt-BR" sz="2000" dirty="0"/>
              <a:t>.”</a:t>
            </a:r>
          </a:p>
        </p:txBody>
      </p:sp>
    </p:spTree>
    <p:extLst>
      <p:ext uri="{BB962C8B-B14F-4D97-AF65-F5344CB8AC3E}">
        <p14:creationId xmlns:p14="http://schemas.microsoft.com/office/powerpoint/2010/main" val="265041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aixaDeTexto 15">
            <a:extLst>
              <a:ext uri="{FF2B5EF4-FFF2-40B4-BE49-F238E27FC236}">
                <a16:creationId xmlns:a16="http://schemas.microsoft.com/office/drawing/2014/main" id="{EAB9495A-D942-4A8B-AF5B-8DEB245A2272}"/>
              </a:ext>
            </a:extLst>
          </p:cNvPr>
          <p:cNvSpPr txBox="1"/>
          <p:nvPr/>
        </p:nvSpPr>
        <p:spPr>
          <a:xfrm>
            <a:off x="0" y="0"/>
            <a:ext cx="4402707" cy="646331"/>
          </a:xfrm>
          <a:prstGeom prst="rect">
            <a:avLst/>
          </a:prstGeom>
          <a:solidFill>
            <a:srgbClr val="FFFF00"/>
          </a:solidFill>
        </p:spPr>
        <p:txBody>
          <a:bodyPr wrap="square" rtlCol="0">
            <a:spAutoFit/>
          </a:bodyPr>
          <a:lstStyle/>
          <a:p>
            <a:pPr algn="ctr"/>
            <a:r>
              <a:rPr lang="pt-BR" b="1" dirty="0"/>
              <a:t>1a. Máxima (04)  de Chikuro Hiroike, Redação complementada em 1984.</a:t>
            </a:r>
          </a:p>
        </p:txBody>
      </p:sp>
      <p:sp>
        <p:nvSpPr>
          <p:cNvPr id="15" name="CaixaDeTexto 14">
            <a:extLst>
              <a:ext uri="{FF2B5EF4-FFF2-40B4-BE49-F238E27FC236}">
                <a16:creationId xmlns:a16="http://schemas.microsoft.com/office/drawing/2014/main" id="{06DEE3EC-C14B-4399-8C13-40D8E09D73A3}"/>
              </a:ext>
            </a:extLst>
          </p:cNvPr>
          <p:cNvSpPr txBox="1"/>
          <p:nvPr/>
        </p:nvSpPr>
        <p:spPr>
          <a:xfrm>
            <a:off x="3402356" y="6501780"/>
            <a:ext cx="5741644" cy="369332"/>
          </a:xfrm>
          <a:prstGeom prst="rect">
            <a:avLst/>
          </a:prstGeom>
          <a:solidFill>
            <a:schemeClr val="accent4">
              <a:lumMod val="40000"/>
              <a:lumOff val="60000"/>
              <a:alpha val="89804"/>
            </a:schemeClr>
          </a:solidFill>
        </p:spPr>
        <p:txBody>
          <a:bodyPr wrap="square" rtlCol="0">
            <a:spAutoFit/>
          </a:bodyPr>
          <a:lstStyle/>
          <a:p>
            <a:r>
              <a:rPr lang="pt-BR" b="1" dirty="0"/>
              <a:t>Material disponibilizado previamente à reunião de hoje...</a:t>
            </a:r>
            <a:endParaRPr lang="pt-BR" dirty="0">
              <a:latin typeface="Verdana" panose="020B0604030504040204" pitchFamily="34" charset="0"/>
              <a:ea typeface="Verdana" panose="020B0604030504040204" pitchFamily="34" charset="0"/>
            </a:endParaRPr>
          </a:p>
        </p:txBody>
      </p:sp>
      <p:sp>
        <p:nvSpPr>
          <p:cNvPr id="4" name="CaixaDeTexto 3"/>
          <p:cNvSpPr txBox="1"/>
          <p:nvPr/>
        </p:nvSpPr>
        <p:spPr>
          <a:xfrm>
            <a:off x="42040" y="646331"/>
            <a:ext cx="4603531" cy="6132448"/>
          </a:xfrm>
          <a:prstGeom prst="rect">
            <a:avLst/>
          </a:prstGeom>
          <a:noFill/>
        </p:spPr>
        <p:txBody>
          <a:bodyPr wrap="square" rtlCol="0">
            <a:spAutoFit/>
          </a:bodyPr>
          <a:lstStyle/>
          <a:p>
            <a:pPr algn="just">
              <a:lnSpc>
                <a:spcPts val="1700"/>
              </a:lnSpc>
              <a:spcAft>
                <a:spcPts val="600"/>
              </a:spcAft>
            </a:pPr>
            <a:r>
              <a:rPr lang="pt-BR" sz="1300" dirty="0">
                <a:latin typeface="Verdana" panose="020B0604030504040204" pitchFamily="34" charset="0"/>
                <a:ea typeface="Verdana" panose="020B0604030504040204" pitchFamily="34" charset="0"/>
              </a:rPr>
              <a:t>Esta máxima trata do espírito central que norteia a vida baseada na renúncia ao egoísmo e no respeito à vontade divina.</a:t>
            </a:r>
          </a:p>
          <a:p>
            <a:pPr algn="just">
              <a:lnSpc>
                <a:spcPts val="1700"/>
              </a:lnSpc>
              <a:spcAft>
                <a:spcPts val="600"/>
              </a:spcAft>
            </a:pPr>
            <a:r>
              <a:rPr lang="pt-BR" sz="1300" dirty="0">
                <a:latin typeface="Verdana" panose="020B0604030504040204" pitchFamily="34" charset="0"/>
                <a:ea typeface="Verdana" panose="020B0604030504040204" pitchFamily="34" charset="0"/>
              </a:rPr>
              <a:t>“</a:t>
            </a:r>
            <a:r>
              <a:rPr lang="pt-BR" sz="1300" b="1" dirty="0">
                <a:latin typeface="Verdana" panose="020B0604030504040204" pitchFamily="34" charset="0"/>
                <a:ea typeface="Verdana" panose="020B0604030504040204" pitchFamily="34" charset="0"/>
              </a:rPr>
              <a:t>Eu não sou o agente dos fatos</a:t>
            </a:r>
            <a:r>
              <a:rPr lang="pt-BR" sz="1300" dirty="0">
                <a:latin typeface="Verdana" panose="020B0604030504040204" pitchFamily="34" charset="0"/>
                <a:ea typeface="Verdana" panose="020B0604030504040204" pitchFamily="34" charset="0"/>
              </a:rPr>
              <a:t>” significa que todos os fatos e as coisas que ocorrem conosco não dependem do nosso conhecimento, força ou capacidade; elas decorrem da força da natureza, ou seja, da energia de Deus. Conscientes disso, a expressão “</a:t>
            </a:r>
            <a:r>
              <a:rPr lang="pt-BR" sz="1300" b="1" dirty="0">
                <a:latin typeface="Verdana" panose="020B0604030504040204" pitchFamily="34" charset="0"/>
                <a:ea typeface="Verdana" panose="020B0604030504040204" pitchFamily="34" charset="0"/>
              </a:rPr>
              <a:t>eu simplesmente obedeço</a:t>
            </a:r>
            <a:r>
              <a:rPr lang="pt-BR" sz="1300" dirty="0">
                <a:latin typeface="Verdana" panose="020B0604030504040204" pitchFamily="34" charset="0"/>
                <a:ea typeface="Verdana" panose="020B0604030504040204" pitchFamily="34" charset="0"/>
              </a:rPr>
              <a:t>” significa realizar a vontade de Deus, com a confiança e obediência absoluta na lei da Natureza. Dessa forma, renunciando ao egoísmo e assimilando e respeitando a vontade divina, a nossa mente estará serena e o nosso coração em paz; e com isso, nós conseguiremos elevar o caráter.</a:t>
            </a:r>
          </a:p>
          <a:p>
            <a:pPr algn="just">
              <a:lnSpc>
                <a:spcPts val="1700"/>
              </a:lnSpc>
              <a:spcAft>
                <a:spcPts val="600"/>
              </a:spcAft>
            </a:pPr>
            <a:r>
              <a:rPr lang="pt-BR" sz="1300" dirty="0">
                <a:latin typeface="Verdana" panose="020B0604030504040204" pitchFamily="34" charset="0"/>
                <a:ea typeface="Verdana" panose="020B0604030504040204" pitchFamily="34" charset="0"/>
              </a:rPr>
              <a:t>Ao fazer algo recorremos ao nosso conhecimento, força ou capacidade e quando bem-sucedidos tendemos a pensar que foi graças ao nosso próprio esforço. Essa autoconfiança excessiva no conhecimento, força ou capacidade, frequentemente provocam conflitos interpessoais, podendo até mesmo resultar em intranquilidades sociais. Nós não podemos viver com base somente em nossas próprias forças; pois, nós dependemos das dádivas e graças da natureza, </a:t>
            </a:r>
            <a:r>
              <a:rPr lang="pt-BR" sz="1300" b="1" dirty="0">
                <a:solidFill>
                  <a:srgbClr val="0070C0"/>
                </a:solidFill>
                <a:latin typeface="Verdana" panose="020B0604030504040204" pitchFamily="34" charset="0"/>
                <a:ea typeface="Verdana" panose="020B0604030504040204" pitchFamily="34" charset="0"/>
              </a:rPr>
              <a:t>vivemos na dependência de muitas pessoas e somos ainda por elas sustentados</a:t>
            </a:r>
            <a:r>
              <a:rPr lang="pt-BR" sz="1300" dirty="0">
                <a:solidFill>
                  <a:srgbClr val="0070C0"/>
                </a:solidFill>
                <a:latin typeface="Verdana" panose="020B0604030504040204" pitchFamily="34" charset="0"/>
                <a:ea typeface="Verdana" panose="020B0604030504040204" pitchFamily="34" charset="0"/>
              </a:rPr>
              <a:t>.</a:t>
            </a:r>
            <a:endParaRPr lang="pt-BR" sz="1300" dirty="0">
              <a:latin typeface="Verdana" panose="020B0604030504040204" pitchFamily="34" charset="0"/>
              <a:ea typeface="Verdana" panose="020B0604030504040204" pitchFamily="34" charset="0"/>
            </a:endParaRPr>
          </a:p>
        </p:txBody>
      </p:sp>
      <p:sp>
        <p:nvSpPr>
          <p:cNvPr id="5" name="CaixaDeTexto 4"/>
          <p:cNvSpPr txBox="1"/>
          <p:nvPr/>
        </p:nvSpPr>
        <p:spPr>
          <a:xfrm>
            <a:off x="4803228" y="168166"/>
            <a:ext cx="4235630" cy="6407460"/>
          </a:xfrm>
          <a:prstGeom prst="rect">
            <a:avLst/>
          </a:prstGeom>
          <a:noFill/>
        </p:spPr>
        <p:txBody>
          <a:bodyPr wrap="square" rtlCol="0">
            <a:spAutoFit/>
          </a:bodyPr>
          <a:lstStyle/>
          <a:p>
            <a:pPr algn="just">
              <a:lnSpc>
                <a:spcPts val="1700"/>
              </a:lnSpc>
              <a:spcAft>
                <a:spcPts val="600"/>
              </a:spcAft>
            </a:pPr>
            <a:r>
              <a:rPr lang="pt-BR" sz="1300" dirty="0">
                <a:latin typeface="Verdana" panose="020B0604030504040204" pitchFamily="34" charset="0"/>
                <a:ea typeface="Verdana" panose="020B0604030504040204" pitchFamily="34" charset="0"/>
              </a:rPr>
              <a:t>Quando pensamos, por exemplo, nas dádivas da natureza como o sol, a água e o ar, não podemos deixar de reconhecer, enfim, que a nossa própria existência é sustentada e regida pela lei da Grande Natureza. Em especial, quando nos defrontamos com desastres naturais como tufões e terremotos, podemos sentir quão minúscula é a força do homem.</a:t>
            </a:r>
          </a:p>
          <a:p>
            <a:pPr algn="just">
              <a:lnSpc>
                <a:spcPts val="1700"/>
              </a:lnSpc>
              <a:spcAft>
                <a:spcPts val="600"/>
              </a:spcAft>
            </a:pPr>
            <a:r>
              <a:rPr lang="pt-BR" sz="1300" dirty="0">
                <a:latin typeface="Verdana" panose="020B0604030504040204" pitchFamily="34" charset="0"/>
                <a:ea typeface="Verdana" panose="020B0604030504040204" pitchFamily="34" charset="0"/>
              </a:rPr>
              <a:t>Somos também uma existência inserida na jornada de uma história contínua e eterna. A cultura e a civilização que hoje desfrutamos é consequência da gradativa evolução e progresso decorrentes de esforços e sacrifícios de incontáveis pessoas que nos antecederam. Nós vivemos hoje graças aos benefícios desse patrimônio comum de toda a humanidade.</a:t>
            </a:r>
          </a:p>
          <a:p>
            <a:pPr algn="just">
              <a:lnSpc>
                <a:spcPts val="1700"/>
              </a:lnSpc>
              <a:spcAft>
                <a:spcPts val="600"/>
              </a:spcAft>
            </a:pPr>
            <a:r>
              <a:rPr lang="pt-BR" sz="1300" dirty="0">
                <a:latin typeface="Verdana" panose="020B0604030504040204" pitchFamily="34" charset="0"/>
                <a:ea typeface="Verdana" panose="020B0604030504040204" pitchFamily="34" charset="0"/>
              </a:rPr>
              <a:t>Além disso, vivemos também os dias de hoje graças aos nossos pais e ancestrais, aos veteranos e antecessores da nossa vida escolar e profissional, e a um grande número de muitos outros benfeitores. Não podemos esquecer, em especial, os benefícios oriundos dos mestres da humanidade e dos fundadores das diversas religiões. São pessoas que nos indicaram um referencial e um significado para a vida, verdadeiros benfeitores que nos despertaram para a moralidade.</a:t>
            </a:r>
          </a:p>
          <a:p>
            <a:pPr algn="just">
              <a:lnSpc>
                <a:spcPts val="1700"/>
              </a:lnSpc>
              <a:spcAft>
                <a:spcPts val="600"/>
              </a:spcAft>
            </a:pPr>
            <a:endParaRPr lang="pt-BR" sz="1300" dirty="0">
              <a:latin typeface="Verdana" panose="020B0604030504040204" pitchFamily="34" charset="0"/>
              <a:ea typeface="Verdana" panose="020B0604030504040204" pitchFamily="34" charset="0"/>
            </a:endParaRPr>
          </a:p>
        </p:txBody>
      </p:sp>
      <p:sp>
        <p:nvSpPr>
          <p:cNvPr id="8" name="Retângulo 7">
            <a:extLst>
              <a:ext uri="{FF2B5EF4-FFF2-40B4-BE49-F238E27FC236}">
                <a16:creationId xmlns:a16="http://schemas.microsoft.com/office/drawing/2014/main" id="{0B21CDB8-9E0B-4AF3-88E4-A1B45871EBFC}"/>
              </a:ext>
            </a:extLst>
          </p:cNvPr>
          <p:cNvSpPr/>
          <p:nvPr/>
        </p:nvSpPr>
        <p:spPr>
          <a:xfrm>
            <a:off x="7579148" y="6021628"/>
            <a:ext cx="1564852" cy="369332"/>
          </a:xfrm>
          <a:prstGeom prst="rect">
            <a:avLst/>
          </a:prstGeom>
        </p:spPr>
        <p:txBody>
          <a:bodyPr wrap="none">
            <a:spAutoFit/>
          </a:bodyPr>
          <a:lstStyle/>
          <a:p>
            <a:pPr algn="just">
              <a:spcAft>
                <a:spcPts val="600"/>
              </a:spcAft>
            </a:pPr>
            <a:r>
              <a:rPr lang="pt-BR" sz="1600" dirty="0">
                <a:latin typeface="Verdana" panose="020B0604030504040204" pitchFamily="34" charset="0"/>
                <a:ea typeface="Verdana" panose="020B0604030504040204" pitchFamily="34" charset="0"/>
                <a:cs typeface="Times New Roman" panose="02020603050405020304" pitchFamily="18" charset="0"/>
              </a:rPr>
              <a:t> </a:t>
            </a:r>
            <a:r>
              <a:rPr lang="pt-BR" b="1" dirty="0">
                <a:solidFill>
                  <a:srgbClr val="FF0000"/>
                </a:solidFill>
                <a:latin typeface="Arial" panose="020B0604020202020204" pitchFamily="34" charset="0"/>
                <a:cs typeface="Arial" panose="020B0604020202020204" pitchFamily="34" charset="0"/>
              </a:rPr>
              <a:t>(...continua)</a:t>
            </a:r>
          </a:p>
        </p:txBody>
      </p:sp>
    </p:spTree>
    <p:extLst>
      <p:ext uri="{BB962C8B-B14F-4D97-AF65-F5344CB8AC3E}">
        <p14:creationId xmlns:p14="http://schemas.microsoft.com/office/powerpoint/2010/main" val="4130216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2248" y="126124"/>
            <a:ext cx="8639504" cy="6632585"/>
          </a:xfrm>
          <a:prstGeom prst="rect">
            <a:avLst/>
          </a:prstGeom>
          <a:noFill/>
        </p:spPr>
        <p:txBody>
          <a:bodyPr wrap="square" rtlCol="0">
            <a:spAutoFit/>
          </a:bodyPr>
          <a:lstStyle/>
          <a:p>
            <a:pPr algn="just">
              <a:lnSpc>
                <a:spcPts val="1800"/>
              </a:lnSpc>
              <a:spcAft>
                <a:spcPts val="600"/>
              </a:spcAft>
            </a:pPr>
            <a:r>
              <a:rPr lang="pt-BR" sz="1600" dirty="0">
                <a:latin typeface="Verdana" panose="020B0604030504040204" pitchFamily="34" charset="0"/>
                <a:ea typeface="Verdana" panose="020B0604030504040204" pitchFamily="34" charset="0"/>
              </a:rPr>
              <a:t>Quando percebemos quão profundamente a nossa existência depende de outros e por eles sustentados, naturalmente ficamos humildes, nascendo então, com isso, a atitude de lidar com todas as coisas com o sentimento de gratidão. Conseguiremos, também, desenvolver a atitude de aceitar firmemente as circunstâncias da nossa vida e do nosso destino. Aparecem a coragem e a energia perante o futuro, surgindo também a disposição para viver absolutamente conforme a vontade de Deus. É por isso que se torna importante avançarmos com a consciência de que “</a:t>
            </a:r>
            <a:r>
              <a:rPr lang="pt-BR" sz="1600" b="1" dirty="0">
                <a:latin typeface="Verdana" panose="020B0604030504040204" pitchFamily="34" charset="0"/>
                <a:ea typeface="Verdana" panose="020B0604030504040204" pitchFamily="34" charset="0"/>
              </a:rPr>
              <a:t>Eu não sou o agente dos fatos; eu simplesmente obedeço</a:t>
            </a:r>
            <a:r>
              <a:rPr lang="pt-BR" sz="1600" dirty="0">
                <a:latin typeface="Verdana" panose="020B0604030504040204" pitchFamily="34" charset="0"/>
                <a:ea typeface="Verdana" panose="020B0604030504040204" pitchFamily="34" charset="0"/>
              </a:rPr>
              <a:t>”.</a:t>
            </a:r>
          </a:p>
          <a:p>
            <a:pPr algn="just">
              <a:lnSpc>
                <a:spcPts val="1800"/>
              </a:lnSpc>
              <a:spcAft>
                <a:spcPts val="600"/>
              </a:spcAft>
            </a:pPr>
            <a:r>
              <a:rPr lang="pt-BR" sz="1600" dirty="0">
                <a:latin typeface="Verdana" panose="020B0604030504040204" pitchFamily="34" charset="0"/>
                <a:ea typeface="Verdana" panose="020B0604030504040204" pitchFamily="34" charset="0"/>
              </a:rPr>
              <a:t>Na moral suprema a expressão “</a:t>
            </a:r>
            <a:r>
              <a:rPr lang="pt-BR" sz="1600" b="1" dirty="0">
                <a:latin typeface="Verdana" panose="020B0604030504040204" pitchFamily="34" charset="0"/>
                <a:ea typeface="Verdana" panose="020B0604030504040204" pitchFamily="34" charset="0"/>
              </a:rPr>
              <a:t>obedecer</a:t>
            </a:r>
            <a:r>
              <a:rPr lang="pt-BR" sz="1600" dirty="0">
                <a:latin typeface="Verdana" panose="020B0604030504040204" pitchFamily="34" charset="0"/>
                <a:ea typeface="Verdana" panose="020B0604030504040204" pitchFamily="34" charset="0"/>
              </a:rPr>
              <a:t>” compreende os seguintes três significados:</a:t>
            </a:r>
          </a:p>
          <a:p>
            <a:pPr algn="just">
              <a:lnSpc>
                <a:spcPts val="1800"/>
              </a:lnSpc>
              <a:spcAft>
                <a:spcPts val="600"/>
              </a:spcAft>
            </a:pPr>
            <a:r>
              <a:rPr lang="pt-BR" sz="1600" b="1" dirty="0">
                <a:latin typeface="Verdana" panose="020B0604030504040204" pitchFamily="34" charset="0"/>
                <a:ea typeface="Verdana" panose="020B0604030504040204" pitchFamily="34" charset="0"/>
              </a:rPr>
              <a:t>Em primeiro lugar</a:t>
            </a:r>
            <a:r>
              <a:rPr lang="pt-BR" sz="1600" dirty="0">
                <a:latin typeface="Verdana" panose="020B0604030504040204" pitchFamily="34" charset="0"/>
                <a:ea typeface="Verdana" panose="020B0604030504040204" pitchFamily="34" charset="0"/>
              </a:rPr>
              <a:t>, obedecer aos ensinamentos, comovidos com as doutrinas e exemplos dos mestres da humanidade e nos identificando com a atitude e o espírito dos mestres.</a:t>
            </a:r>
          </a:p>
          <a:p>
            <a:pPr algn="just">
              <a:lnSpc>
                <a:spcPts val="1800"/>
              </a:lnSpc>
              <a:spcAft>
                <a:spcPts val="600"/>
              </a:spcAft>
            </a:pPr>
            <a:r>
              <a:rPr lang="pt-BR" sz="1600" b="1" dirty="0">
                <a:latin typeface="Verdana" panose="020B0604030504040204" pitchFamily="34" charset="0"/>
                <a:ea typeface="Verdana" panose="020B0604030504040204" pitchFamily="34" charset="0"/>
              </a:rPr>
              <a:t>Em segundo lugar</a:t>
            </a:r>
            <a:r>
              <a:rPr lang="pt-BR" sz="1600" dirty="0">
                <a:latin typeface="Verdana" panose="020B0604030504040204" pitchFamily="34" charset="0"/>
                <a:ea typeface="Verdana" panose="020B0604030504040204" pitchFamily="34" charset="0"/>
              </a:rPr>
              <a:t>, obedecer com o sentimento de gratidão, compreendendo bem o mecanismo da formação do destino e das circunstâncias da vida de cada um, conscientes de que somos dependentes e sustentados por outros.</a:t>
            </a:r>
          </a:p>
          <a:p>
            <a:pPr algn="just">
              <a:lnSpc>
                <a:spcPts val="1800"/>
              </a:lnSpc>
              <a:spcAft>
                <a:spcPts val="600"/>
              </a:spcAft>
            </a:pPr>
            <a:r>
              <a:rPr lang="pt-BR" sz="1600" b="1" dirty="0">
                <a:latin typeface="Verdana" panose="020B0604030504040204" pitchFamily="34" charset="0"/>
                <a:ea typeface="Verdana" panose="020B0604030504040204" pitchFamily="34" charset="0"/>
              </a:rPr>
              <a:t>Em terceiro lugar</a:t>
            </a:r>
            <a:r>
              <a:rPr lang="pt-BR" sz="1600" dirty="0">
                <a:latin typeface="Verdana" panose="020B0604030504040204" pitchFamily="34" charset="0"/>
                <a:ea typeface="Verdana" panose="020B0604030504040204" pitchFamily="34" charset="0"/>
              </a:rPr>
              <a:t>, obedecer com alegria, com a expectativa de que a dedicação ao desenvolvimento e salvação da mente humana compensará os erros e os desvios moralmente cometidos no passado e acumulará virtudes.</a:t>
            </a:r>
          </a:p>
          <a:p>
            <a:pPr algn="just">
              <a:lnSpc>
                <a:spcPts val="1800"/>
              </a:lnSpc>
              <a:spcAft>
                <a:spcPts val="600"/>
              </a:spcAft>
            </a:pPr>
            <a:r>
              <a:rPr lang="pt-BR" sz="1600" dirty="0">
                <a:latin typeface="Verdana" panose="020B0604030504040204" pitchFamily="34" charset="0"/>
                <a:ea typeface="Verdana" panose="020B0604030504040204" pitchFamily="34" charset="0"/>
              </a:rPr>
              <a:t>A moral comum, representada pela compaixão, gentileza, abnegação e vontade de servir, sacrifício etc., se transformará em moral suprema quando assimilarmos e ficarmos imbuídos desse verdadeiro significado de “</a:t>
            </a:r>
            <a:r>
              <a:rPr lang="pt-BR" sz="1600" b="1" dirty="0">
                <a:latin typeface="Verdana" panose="020B0604030504040204" pitchFamily="34" charset="0"/>
                <a:ea typeface="Verdana" panose="020B0604030504040204" pitchFamily="34" charset="0"/>
              </a:rPr>
              <a:t>obedecer</a:t>
            </a:r>
            <a:r>
              <a:rPr lang="pt-BR" sz="1600" dirty="0">
                <a:latin typeface="Verdana" panose="020B0604030504040204" pitchFamily="34" charset="0"/>
                <a:ea typeface="Verdana" panose="020B0604030504040204" pitchFamily="34" charset="0"/>
              </a:rPr>
              <a:t>”.</a:t>
            </a:r>
          </a:p>
          <a:p>
            <a:pPr algn="just">
              <a:lnSpc>
                <a:spcPts val="1800"/>
              </a:lnSpc>
              <a:spcAft>
                <a:spcPts val="600"/>
              </a:spcAft>
            </a:pPr>
            <a:r>
              <a:rPr lang="pt-BR" sz="1600" b="1" dirty="0">
                <a:solidFill>
                  <a:srgbClr val="0070C0"/>
                </a:solidFill>
                <a:latin typeface="Verdana" panose="020B0604030504040204" pitchFamily="34" charset="0"/>
                <a:ea typeface="Verdana" panose="020B0604030504040204" pitchFamily="34" charset="0"/>
              </a:rPr>
              <a:t>Colocando em prática este “obedecer” – espontaneamente – poderemos conquistar uma vida plena de alegria, repleta de verdadeira felicidade</a:t>
            </a:r>
            <a:r>
              <a:rPr lang="pt-BR" sz="1600" dirty="0">
                <a:solidFill>
                  <a:srgbClr val="0070C0"/>
                </a:solidFill>
                <a:latin typeface="Verdana" panose="020B0604030504040204" pitchFamily="34" charset="0"/>
                <a:ea typeface="Verdana" panose="020B0604030504040204" pitchFamily="34" charset="0"/>
              </a:rPr>
              <a:t>.</a:t>
            </a:r>
          </a:p>
          <a:p>
            <a:pPr algn="just">
              <a:lnSpc>
                <a:spcPts val="1800"/>
              </a:lnSpc>
              <a:spcAft>
                <a:spcPts val="600"/>
              </a:spcAft>
            </a:pPr>
            <a:r>
              <a:rPr lang="pt-BR" sz="1600" dirty="0">
                <a:latin typeface="Verdana" panose="020B0604030504040204" pitchFamily="34" charset="0"/>
                <a:ea typeface="Verdana" panose="020B0604030504040204" pitchFamily="34" charset="0"/>
              </a:rPr>
              <a:t>Do </a:t>
            </a:r>
            <a:r>
              <a:rPr lang="pt-BR" sz="1600" dirty="0" err="1">
                <a:latin typeface="Verdana" panose="020B0604030504040204" pitchFamily="34" charset="0"/>
                <a:ea typeface="Verdana" panose="020B0604030504040204" pitchFamily="34" charset="0"/>
              </a:rPr>
              <a:t>Kakuguen</a:t>
            </a:r>
            <a:r>
              <a:rPr lang="pt-BR" sz="1600" dirty="0">
                <a:latin typeface="Verdana" panose="020B0604030504040204" pitchFamily="34" charset="0"/>
                <a:ea typeface="Verdana" panose="020B0604030504040204" pitchFamily="34" charset="0"/>
              </a:rPr>
              <a:t>, págs. 11~13</a:t>
            </a:r>
          </a:p>
        </p:txBody>
      </p:sp>
    </p:spTree>
    <p:extLst>
      <p:ext uri="{BB962C8B-B14F-4D97-AF65-F5344CB8AC3E}">
        <p14:creationId xmlns:p14="http://schemas.microsoft.com/office/powerpoint/2010/main" val="695980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A5792CD5-9CAB-4CF7-945B-F3DD8CE586D9}"/>
              </a:ext>
            </a:extLst>
          </p:cNvPr>
          <p:cNvSpPr txBox="1"/>
          <p:nvPr/>
        </p:nvSpPr>
        <p:spPr>
          <a:xfrm>
            <a:off x="144624" y="86058"/>
            <a:ext cx="8854751" cy="3054682"/>
          </a:xfrm>
          <a:prstGeom prst="rect">
            <a:avLst/>
          </a:prstGeom>
          <a:noFill/>
        </p:spPr>
        <p:txBody>
          <a:bodyPr wrap="square" rtlCol="0">
            <a:spAutoFit/>
          </a:bodyPr>
          <a:lstStyle/>
          <a:p>
            <a:pPr fontAlgn="base">
              <a:lnSpc>
                <a:spcPts val="2500"/>
              </a:lnSpc>
              <a:spcBef>
                <a:spcPts val="600"/>
              </a:spcBef>
              <a:spcAft>
                <a:spcPts val="600"/>
              </a:spcAft>
            </a:pPr>
            <a:r>
              <a:rPr lang="pt-BR" sz="2000" b="1" dirty="0">
                <a:effectLst/>
                <a:highlight>
                  <a:srgbClr val="FFFF00"/>
                </a:highlight>
                <a:latin typeface="Verdana" panose="020B0604030504040204" pitchFamily="34" charset="0"/>
                <a:ea typeface="MS Mincho" panose="02020609040205080304" pitchFamily="49" charset="-128"/>
                <a:cs typeface="Times New Roman" panose="02020603050405020304" pitchFamily="18" charset="0"/>
              </a:rPr>
              <a:t>2. Bate-papo sugerido, após leitura da Máxima 45 </a:t>
            </a:r>
            <a:endParaRPr lang="pt-BR" sz="2000" dirty="0">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ts val="2500"/>
              </a:lnSpc>
              <a:spcAft>
                <a:spcPts val="600"/>
              </a:spcAft>
            </a:pPr>
            <a:r>
              <a:rPr lang="pt-BR" sz="1600" b="1" dirty="0">
                <a:effectLst/>
                <a:latin typeface="Verdana" panose="020B0604030504040204" pitchFamily="34" charset="0"/>
                <a:ea typeface="Verdana" panose="020B0604030504040204" pitchFamily="34" charset="0"/>
                <a:cs typeface="Times New Roman" panose="02020603050405020304" pitchFamily="18" charset="0"/>
              </a:rPr>
              <a:t>1. </a:t>
            </a:r>
            <a:r>
              <a:rPr lang="pt-BR" dirty="0">
                <a:solidFill>
                  <a:srgbClr val="0070C0"/>
                </a:solidFill>
                <a:latin typeface="Verdana" panose="020B0604030504040204" pitchFamily="34" charset="0"/>
                <a:ea typeface="Verdana" panose="020B0604030504040204" pitchFamily="34" charset="0"/>
              </a:rPr>
              <a:t>[...vivemos na dependência de </a:t>
            </a:r>
            <a:r>
              <a:rPr lang="pt-BR" b="1" dirty="0">
                <a:solidFill>
                  <a:srgbClr val="0070C0"/>
                </a:solidFill>
                <a:latin typeface="Verdana" panose="020B0604030504040204" pitchFamily="34" charset="0"/>
                <a:ea typeface="Verdana" panose="020B0604030504040204" pitchFamily="34" charset="0"/>
              </a:rPr>
              <a:t>muitas pessoas</a:t>
            </a:r>
            <a:r>
              <a:rPr lang="pt-BR" dirty="0">
                <a:solidFill>
                  <a:srgbClr val="0070C0"/>
                </a:solidFill>
                <a:latin typeface="Verdana" panose="020B0604030504040204" pitchFamily="34" charset="0"/>
                <a:ea typeface="Verdana" panose="020B0604030504040204" pitchFamily="34" charset="0"/>
              </a:rPr>
              <a:t> e somos ainda por </a:t>
            </a:r>
            <a:r>
              <a:rPr lang="pt-BR" b="1" dirty="0">
                <a:solidFill>
                  <a:srgbClr val="0070C0"/>
                </a:solidFill>
                <a:latin typeface="Verdana" panose="020B0604030504040204" pitchFamily="34" charset="0"/>
                <a:ea typeface="Verdana" panose="020B0604030504040204" pitchFamily="34" charset="0"/>
              </a:rPr>
              <a:t>elas sustentados</a:t>
            </a:r>
            <a:r>
              <a:rPr lang="pt-BR" dirty="0">
                <a:latin typeface="Verdana" panose="020B0604030504040204" pitchFamily="34" charset="0"/>
                <a:ea typeface="Verdana" panose="020B0604030504040204" pitchFamily="34" charset="0"/>
              </a:rPr>
              <a:t>] Vamos conversar sobre alguns casos de apoio, cooperação, contribuição ou benefícios que você obteve quando estava diante de impasses, incapaz de resolvê-los apenas com o seu conhecimento ou capacidade. Ou então, qual era o seu sentimento e como estava o ambiente ao seu redor quando você avançou, na tentativa de resolver os problemas com base apenas no seu próprio conhecimento e capacidade?</a:t>
            </a:r>
            <a:endParaRPr lang="pt-BR" sz="16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3" name="CaixaDeTexto 2">
            <a:extLst>
              <a:ext uri="{FF2B5EF4-FFF2-40B4-BE49-F238E27FC236}">
                <a16:creationId xmlns:a16="http://schemas.microsoft.com/office/drawing/2014/main" id="{AEA1C140-3C43-4319-AAD3-448C8B7427F3}"/>
              </a:ext>
            </a:extLst>
          </p:cNvPr>
          <p:cNvSpPr txBox="1"/>
          <p:nvPr/>
        </p:nvSpPr>
        <p:spPr>
          <a:xfrm>
            <a:off x="144624" y="3898634"/>
            <a:ext cx="8808097" cy="2304221"/>
          </a:xfrm>
          <a:prstGeom prst="rect">
            <a:avLst/>
          </a:prstGeom>
          <a:noFill/>
        </p:spPr>
        <p:txBody>
          <a:bodyPr wrap="square" rtlCol="0">
            <a:spAutoFit/>
          </a:bodyPr>
          <a:lstStyle/>
          <a:p>
            <a:pPr algn="just">
              <a:lnSpc>
                <a:spcPts val="2500"/>
              </a:lnSpc>
            </a:pPr>
            <a:r>
              <a:rPr lang="pt-BR" sz="1600" b="1" dirty="0">
                <a:effectLst/>
                <a:latin typeface="Verdana" panose="020B0604030504040204" pitchFamily="34" charset="0"/>
                <a:ea typeface="Verdana" panose="020B0604030504040204" pitchFamily="34" charset="0"/>
                <a:cs typeface="Times New Roman" panose="02020603050405020304" pitchFamily="18" charset="0"/>
              </a:rPr>
              <a:t>2. </a:t>
            </a:r>
            <a:r>
              <a:rPr lang="pt-BR" dirty="0">
                <a:solidFill>
                  <a:srgbClr val="0070C0"/>
                </a:solidFill>
                <a:latin typeface="Verdana" panose="020B0604030504040204" pitchFamily="34" charset="0"/>
                <a:ea typeface="Verdana" panose="020B0604030504040204" pitchFamily="34" charset="0"/>
              </a:rPr>
              <a:t>[...</a:t>
            </a:r>
            <a:r>
              <a:rPr lang="pt-BR" b="1" dirty="0">
                <a:solidFill>
                  <a:srgbClr val="0070C0"/>
                </a:solidFill>
                <a:latin typeface="Verdana" panose="020B0604030504040204" pitchFamily="34" charset="0"/>
                <a:ea typeface="Verdana" panose="020B0604030504040204" pitchFamily="34" charset="0"/>
              </a:rPr>
              <a:t>mente serena e paz no coração</a:t>
            </a:r>
            <a:r>
              <a:rPr lang="pt-BR" dirty="0">
                <a:solidFill>
                  <a:srgbClr val="0070C0"/>
                </a:solidFill>
                <a:latin typeface="Verdana" panose="020B0604030504040204" pitchFamily="34" charset="0"/>
                <a:ea typeface="Verdana" panose="020B0604030504040204" pitchFamily="34" charset="0"/>
              </a:rPr>
              <a:t>...] </a:t>
            </a:r>
            <a:r>
              <a:rPr lang="pt-BR" dirty="0">
                <a:latin typeface="Verdana" panose="020B0604030504040204" pitchFamily="34" charset="0"/>
                <a:ea typeface="Verdana" panose="020B0604030504040204" pitchFamily="34" charset="0"/>
              </a:rPr>
              <a:t>Consta, na Máxima, a seguinte frase: </a:t>
            </a:r>
            <a:r>
              <a:rPr lang="pt-BR" dirty="0">
                <a:solidFill>
                  <a:srgbClr val="0070C0"/>
                </a:solidFill>
                <a:latin typeface="Verdana" panose="020B0604030504040204" pitchFamily="34" charset="0"/>
                <a:ea typeface="Verdana" panose="020B0604030504040204" pitchFamily="34" charset="0"/>
              </a:rPr>
              <a:t>"Colocando em prática este “</a:t>
            </a:r>
            <a:r>
              <a:rPr lang="pt-BR" b="1" dirty="0">
                <a:solidFill>
                  <a:srgbClr val="0070C0"/>
                </a:solidFill>
                <a:latin typeface="Verdana" panose="020B0604030504040204" pitchFamily="34" charset="0"/>
                <a:ea typeface="Verdana" panose="020B0604030504040204" pitchFamily="34" charset="0"/>
              </a:rPr>
              <a:t>obedecer</a:t>
            </a:r>
            <a:r>
              <a:rPr lang="pt-BR" dirty="0">
                <a:solidFill>
                  <a:srgbClr val="0070C0"/>
                </a:solidFill>
                <a:latin typeface="Verdana" panose="020B0604030504040204" pitchFamily="34" charset="0"/>
                <a:ea typeface="Verdana" panose="020B0604030504040204" pitchFamily="34" charset="0"/>
              </a:rPr>
              <a:t>” – espontaneamente – poderemos conquistar uma vida plena de alegria, repleta de verdadeira felicidade."</a:t>
            </a:r>
          </a:p>
          <a:p>
            <a:pPr algn="just">
              <a:lnSpc>
                <a:spcPts val="2500"/>
              </a:lnSpc>
            </a:pPr>
            <a:r>
              <a:rPr lang="pt-BR" dirty="0">
                <a:latin typeface="Verdana" panose="020B0604030504040204" pitchFamily="34" charset="0"/>
                <a:ea typeface="Verdana" panose="020B0604030504040204" pitchFamily="34" charset="0"/>
              </a:rPr>
              <a:t>Conversem a respeito de casos pessoais em que você — ou alguém de seu entorno — vivenciou o estado de serenidade e paz interior, ao praticar o “</a:t>
            </a:r>
            <a:r>
              <a:rPr lang="pt-BR" b="1" dirty="0">
                <a:latin typeface="Verdana" panose="020B0604030504040204" pitchFamily="34" charset="0"/>
                <a:ea typeface="Verdana" panose="020B0604030504040204" pitchFamily="34" charset="0"/>
              </a:rPr>
              <a:t>obedecer</a:t>
            </a:r>
            <a:r>
              <a:rPr lang="pt-BR" dirty="0">
                <a:latin typeface="Verdana" panose="020B0604030504040204" pitchFamily="34" charset="0"/>
                <a:ea typeface="Verdana" panose="020B0604030504040204" pitchFamily="34" charset="0"/>
              </a:rPr>
              <a:t>”.</a:t>
            </a:r>
            <a:endParaRPr lang="pt-BR" sz="16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49484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2249" y="162537"/>
            <a:ext cx="8797158" cy="2791533"/>
          </a:xfrm>
          <a:prstGeom prst="rect">
            <a:avLst/>
          </a:prstGeom>
        </p:spPr>
        <p:txBody>
          <a:bodyPr wrap="square">
            <a:spAutoFit/>
          </a:bodyPr>
          <a:lstStyle/>
          <a:p>
            <a:pPr>
              <a:lnSpc>
                <a:spcPct val="115000"/>
              </a:lnSpc>
              <a:spcBef>
                <a:spcPts val="600"/>
              </a:spcBef>
              <a:spcAft>
                <a:spcPts val="600"/>
              </a:spcAft>
              <a:tabLst>
                <a:tab pos="4876800" algn="l"/>
              </a:tabLst>
            </a:pPr>
            <a:r>
              <a:rPr lang="pt-BR" sz="1600"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3. Citações de </a:t>
            </a:r>
            <a:r>
              <a:rPr lang="pt-BR" sz="1600" b="1" dirty="0" err="1">
                <a:highlight>
                  <a:srgbClr val="FFFF00"/>
                </a:highlight>
                <a:latin typeface="Verdana" panose="020B0604030504040204" pitchFamily="34" charset="0"/>
                <a:ea typeface="Verdana" panose="020B0604030504040204" pitchFamily="34" charset="0"/>
                <a:cs typeface="Times New Roman" panose="02020603050405020304" pitchFamily="18" charset="0"/>
              </a:rPr>
              <a:t>Chikuro</a:t>
            </a:r>
            <a:r>
              <a:rPr lang="pt-BR" sz="1600"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 </a:t>
            </a:r>
            <a:r>
              <a:rPr lang="pt-BR" sz="1600" b="1" dirty="0" err="1">
                <a:highlight>
                  <a:srgbClr val="FFFF00"/>
                </a:highlight>
                <a:latin typeface="Verdana" panose="020B0604030504040204" pitchFamily="34" charset="0"/>
                <a:ea typeface="Verdana" panose="020B0604030504040204" pitchFamily="34" charset="0"/>
                <a:cs typeface="Times New Roman" panose="02020603050405020304" pitchFamily="18" charset="0"/>
              </a:rPr>
              <a:t>Hiroike</a:t>
            </a:r>
            <a:endParaRPr lang="pt-BR" sz="1400" dirty="0">
              <a:latin typeface="Verdana" panose="020B0604030504040204" pitchFamily="34" charset="0"/>
              <a:ea typeface="Verdana" panose="020B0604030504040204" pitchFamily="34" charset="0"/>
              <a:cs typeface="Times New Roman" panose="02020603050405020304" pitchFamily="18" charset="0"/>
            </a:endParaRPr>
          </a:p>
          <a:p>
            <a:pPr fontAlgn="base">
              <a:lnSpc>
                <a:spcPct val="150000"/>
              </a:lnSpc>
              <a:spcBef>
                <a:spcPts val="600"/>
              </a:spcBef>
              <a:spcAft>
                <a:spcPts val="600"/>
              </a:spcAft>
            </a:pPr>
            <a:r>
              <a:rPr lang="pt-BR"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 </a:t>
            </a:r>
            <a:r>
              <a:rPr lang="pt-BR" sz="1600" b="1" dirty="0">
                <a:highlight>
                  <a:srgbClr val="FFFF00"/>
                </a:highlight>
                <a:latin typeface="Verdana" panose="020B0604030504040204" pitchFamily="34" charset="0"/>
                <a:ea typeface="Verdana" panose="020B0604030504040204" pitchFamily="34" charset="0"/>
                <a:cs typeface="Times New Roman" panose="02020603050405020304" pitchFamily="18" charset="0"/>
              </a:rPr>
              <a:t>Pág. 203:</a:t>
            </a:r>
            <a:r>
              <a:rPr lang="pt-BR" sz="1600" b="1" dirty="0">
                <a:latin typeface="Verdana" panose="020B0604030504040204" pitchFamily="34" charset="0"/>
                <a:ea typeface="Verdana" panose="020B0604030504040204" pitchFamily="34" charset="0"/>
                <a:cs typeface="Times New Roman" panose="02020603050405020304" pitchFamily="18" charset="0"/>
              </a:rPr>
              <a:t> </a:t>
            </a:r>
            <a:r>
              <a:rPr lang="pt-BR" sz="1600" dirty="0">
                <a:latin typeface="Verdana" panose="020B0604030504040204" pitchFamily="34" charset="0"/>
                <a:ea typeface="Verdana" panose="020B0604030504040204" pitchFamily="34" charset="0"/>
                <a:cs typeface="Times New Roman" panose="02020603050405020304" pitchFamily="18" charset="0"/>
              </a:rPr>
              <a:t>Quando você estiver desorientado, perdido ou diante de um impasse, pense no </a:t>
            </a:r>
            <a:r>
              <a:rPr lang="pt-BR" sz="1600" b="1" dirty="0" err="1">
                <a:latin typeface="Verdana" panose="020B0604030504040204" pitchFamily="34" charset="0"/>
                <a:ea typeface="Verdana" panose="020B0604030504040204" pitchFamily="34" charset="0"/>
                <a:cs typeface="Times New Roman" panose="02020603050405020304" pitchFamily="18" charset="0"/>
              </a:rPr>
              <a:t>Ortolino</a:t>
            </a:r>
            <a:r>
              <a:rPr lang="pt-BR" sz="1600"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(1)</a:t>
            </a:r>
            <a:r>
              <a:rPr lang="pt-BR" sz="1600" dirty="0">
                <a:latin typeface="Verdana" panose="020B0604030504040204" pitchFamily="34" charset="0"/>
                <a:ea typeface="Verdana" panose="020B0604030504040204" pitchFamily="34" charset="0"/>
                <a:cs typeface="Times New Roman" panose="02020603050405020304" pitchFamily="18" charset="0"/>
              </a:rPr>
              <a:t>. Os caminhos vão se abrir naturalmente. E os resultados mais promissores começarão a aparecer. Por exemplo, se você pensar nos seus pais e imaginar no que deve ser feito para satisfazê-los e tranquilizá-los, a sua mente (sentimento, coração) vai se alinhar com as </a:t>
            </a:r>
            <a:r>
              <a:rPr lang="pt-BR" sz="1600" b="1" dirty="0">
                <a:latin typeface="Verdana" panose="020B0604030504040204" pitchFamily="34" charset="0"/>
                <a:ea typeface="Verdana" panose="020B0604030504040204" pitchFamily="34" charset="0"/>
                <a:cs typeface="Times New Roman" panose="02020603050405020304" pitchFamily="18" charset="0"/>
              </a:rPr>
              <a:t>justas leis da natureza</a:t>
            </a:r>
            <a:r>
              <a:rPr lang="pt-BR" sz="1600"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(2) </a:t>
            </a:r>
            <a:r>
              <a:rPr lang="pt-BR" sz="1600" dirty="0">
                <a:latin typeface="Verdana" panose="020B0604030504040204" pitchFamily="34" charset="0"/>
                <a:ea typeface="Verdana" panose="020B0604030504040204" pitchFamily="34" charset="0"/>
                <a:cs typeface="Times New Roman" panose="02020603050405020304" pitchFamily="18" charset="0"/>
              </a:rPr>
              <a:t>e o </a:t>
            </a:r>
            <a:r>
              <a:rPr lang="pt-BR" sz="1600" b="1" dirty="0">
                <a:latin typeface="Verdana" panose="020B0604030504040204" pitchFamily="34" charset="0"/>
                <a:ea typeface="Verdana" panose="020B0604030504040204" pitchFamily="34" charset="0"/>
                <a:cs typeface="Times New Roman" panose="02020603050405020304" pitchFamily="18" charset="0"/>
              </a:rPr>
              <a:t>poder divino ditará o caminho</a:t>
            </a:r>
            <a:r>
              <a:rPr lang="pt-BR" sz="1600" dirty="0">
                <a:latin typeface="Verdana" panose="020B0604030504040204" pitchFamily="34" charset="0"/>
                <a:ea typeface="Verdana" panose="020B0604030504040204" pitchFamily="34" charset="0"/>
                <a:cs typeface="Times New Roman" panose="02020603050405020304" pitchFamily="18" charset="0"/>
              </a:rPr>
              <a:t>. </a:t>
            </a:r>
            <a:r>
              <a:rPr lang="pt-BR" sz="1600"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(3)</a:t>
            </a:r>
            <a:endParaRPr lang="pt-BR" sz="1600" dirty="0">
              <a:latin typeface="Verdana" panose="020B0604030504040204" pitchFamily="34" charset="0"/>
              <a:ea typeface="Verdana" panose="020B0604030504040204" pitchFamily="34" charset="0"/>
              <a:cs typeface="Times New Roman" panose="02020603050405020304" pitchFamily="18" charset="0"/>
            </a:endParaRPr>
          </a:p>
        </p:txBody>
      </p:sp>
      <p:sp>
        <p:nvSpPr>
          <p:cNvPr id="3" name="CaixaDeTexto 2"/>
          <p:cNvSpPr txBox="1"/>
          <p:nvPr/>
        </p:nvSpPr>
        <p:spPr>
          <a:xfrm>
            <a:off x="157654" y="3500158"/>
            <a:ext cx="8797159" cy="3259931"/>
          </a:xfrm>
          <a:prstGeom prst="rect">
            <a:avLst/>
          </a:prstGeom>
          <a:solidFill>
            <a:schemeClr val="accent4">
              <a:lumMod val="20000"/>
              <a:lumOff val="80000"/>
            </a:schemeClr>
          </a:solidFill>
        </p:spPr>
        <p:txBody>
          <a:bodyPr wrap="square" rtlCol="0">
            <a:spAutoFit/>
          </a:bodyPr>
          <a:lstStyle/>
          <a:p>
            <a:pPr marL="252095" algn="just" fontAlgn="base">
              <a:lnSpc>
                <a:spcPct val="115000"/>
              </a:lnSpc>
              <a:spcBef>
                <a:spcPts val="600"/>
              </a:spcBef>
              <a:spcAft>
                <a:spcPts val="600"/>
              </a:spcAft>
            </a:pPr>
            <a:r>
              <a:rPr lang="pt-BR" sz="1500" baseline="30000" dirty="0">
                <a:solidFill>
                  <a:srgbClr val="FF0000"/>
                </a:solidFill>
                <a:highlight>
                  <a:srgbClr val="FFFF00"/>
                </a:highlight>
                <a:latin typeface="Verdana" panose="020B0604030504040204" pitchFamily="34" charset="0"/>
                <a:ea typeface="Verdana" panose="020B0604030504040204" pitchFamily="34" charset="0"/>
                <a:cs typeface="Times New Roman" panose="02020603050405020304" pitchFamily="18" charset="0"/>
              </a:rPr>
              <a:t>(1) </a:t>
            </a:r>
            <a:r>
              <a:rPr lang="pt-BR" sz="1500" b="1" dirty="0" err="1">
                <a:latin typeface="Verdana" panose="020B0604030504040204" pitchFamily="34" charset="0"/>
                <a:ea typeface="Verdana" panose="020B0604030504040204" pitchFamily="34" charset="0"/>
                <a:cs typeface="Times New Roman" panose="02020603050405020304" pitchFamily="18" charset="0"/>
              </a:rPr>
              <a:t>Ortolino</a:t>
            </a:r>
            <a:r>
              <a:rPr lang="pt-BR" sz="1500" dirty="0">
                <a:latin typeface="Verdana" panose="020B0604030504040204" pitchFamily="34" charset="0"/>
                <a:ea typeface="Verdana" panose="020B0604030504040204" pitchFamily="34" charset="0"/>
                <a:cs typeface="Times New Roman" panose="02020603050405020304" pitchFamily="18" charset="0"/>
              </a:rPr>
              <a:t> = Palavra criada por </a:t>
            </a:r>
            <a:r>
              <a:rPr lang="pt-BR" sz="1500" i="1" dirty="0" err="1">
                <a:latin typeface="Verdana" panose="020B0604030504040204" pitchFamily="34" charset="0"/>
                <a:ea typeface="Verdana" panose="020B0604030504040204" pitchFamily="34" charset="0"/>
                <a:cs typeface="Times New Roman" panose="02020603050405020304" pitchFamily="18" charset="0"/>
              </a:rPr>
              <a:t>Chikuro</a:t>
            </a:r>
            <a:r>
              <a:rPr lang="pt-BR" sz="1500" i="1" dirty="0">
                <a:latin typeface="Verdana" panose="020B0604030504040204" pitchFamily="34" charset="0"/>
                <a:ea typeface="Verdana" panose="020B0604030504040204" pitchFamily="34" charset="0"/>
                <a:cs typeface="Times New Roman" panose="02020603050405020304" pitchFamily="18" charset="0"/>
              </a:rPr>
              <a:t> </a:t>
            </a:r>
            <a:r>
              <a:rPr lang="pt-BR" sz="1500" i="1" dirty="0" err="1">
                <a:latin typeface="Verdana" panose="020B0604030504040204" pitchFamily="34" charset="0"/>
                <a:ea typeface="Verdana" panose="020B0604030504040204" pitchFamily="34" charset="0"/>
                <a:cs typeface="Times New Roman" panose="02020603050405020304" pitchFamily="18" charset="0"/>
              </a:rPr>
              <a:t>Hiroike</a:t>
            </a:r>
            <a:r>
              <a:rPr lang="pt-BR" sz="1500" dirty="0">
                <a:latin typeface="Verdana" panose="020B0604030504040204" pitchFamily="34" charset="0"/>
                <a:ea typeface="Verdana" panose="020B0604030504040204" pitchFamily="34" charset="0"/>
                <a:cs typeface="Times New Roman" panose="02020603050405020304" pitchFamily="18" charset="0"/>
              </a:rPr>
              <a:t>, específica da </a:t>
            </a:r>
            <a:r>
              <a:rPr lang="pt-BR" sz="1500" dirty="0" err="1">
                <a:latin typeface="Verdana" panose="020B0604030504040204" pitchFamily="34" charset="0"/>
                <a:ea typeface="Verdana" panose="020B0604030504040204" pitchFamily="34" charset="0"/>
                <a:cs typeface="Times New Roman" panose="02020603050405020304" pitchFamily="18" charset="0"/>
              </a:rPr>
              <a:t>moralogia</a:t>
            </a:r>
            <a:r>
              <a:rPr lang="pt-BR" sz="1500" dirty="0">
                <a:latin typeface="Verdana" panose="020B0604030504040204" pitchFamily="34" charset="0"/>
                <a:ea typeface="Verdana" panose="020B0604030504040204" pitchFamily="34" charset="0"/>
                <a:cs typeface="Times New Roman" panose="02020603050405020304" pitchFamily="18" charset="0"/>
              </a:rPr>
              <a:t>. No idioma japonês usa-se a palavra </a:t>
            </a:r>
            <a:r>
              <a:rPr lang="ja-JP" altLang="pt-BR" sz="1500" b="1" dirty="0">
                <a:latin typeface="Verdana" panose="020B0604030504040204" pitchFamily="34" charset="0"/>
                <a:ea typeface="FC平成中太明朝体"/>
                <a:cs typeface="Times New Roman" panose="02020603050405020304" pitchFamily="18" charset="0"/>
              </a:rPr>
              <a:t>伝統</a:t>
            </a:r>
            <a:r>
              <a:rPr lang="ja-JP" altLang="pt-BR" sz="1500" b="1" dirty="0">
                <a:latin typeface="Verdana" panose="020B0604030504040204" pitchFamily="34" charset="0"/>
                <a:ea typeface="Verdana" panose="020B0604030504040204" pitchFamily="34" charset="0"/>
                <a:cs typeface="Calibri" panose="020F0502020204030204" pitchFamily="34" charset="0"/>
              </a:rPr>
              <a:t> </a:t>
            </a:r>
            <a:r>
              <a:rPr lang="pt-BR" sz="1500" dirty="0">
                <a:solidFill>
                  <a:srgbClr val="FF0000"/>
                </a:solidFill>
                <a:latin typeface="Verdana" panose="020B0604030504040204" pitchFamily="34" charset="0"/>
                <a:ea typeface="Verdana" panose="020B0604030504040204" pitchFamily="34" charset="0"/>
                <a:cs typeface="Times New Roman" panose="02020603050405020304" pitchFamily="18" charset="0"/>
              </a:rPr>
              <a:t>— </a:t>
            </a:r>
            <a:r>
              <a:rPr lang="pt-BR" sz="1500" i="1" dirty="0" err="1">
                <a:latin typeface="Verdana" panose="020B0604030504040204" pitchFamily="34" charset="0"/>
                <a:ea typeface="Verdana" panose="020B0604030504040204" pitchFamily="34" charset="0"/>
                <a:cs typeface="Times New Roman" panose="02020603050405020304" pitchFamily="18" charset="0"/>
              </a:rPr>
              <a:t>Dentô</a:t>
            </a:r>
            <a:r>
              <a:rPr lang="pt-BR" sz="1500" dirty="0">
                <a:latin typeface="Verdana" panose="020B0604030504040204" pitchFamily="34" charset="0"/>
                <a:ea typeface="Verdana" panose="020B0604030504040204" pitchFamily="34" charset="0"/>
                <a:cs typeface="Times New Roman" panose="02020603050405020304" pitchFamily="18" charset="0"/>
              </a:rPr>
              <a:t>, que originalmente significa “tradição, costume, modo de vida e valores culturais transmitidos de geração em geração” e </a:t>
            </a:r>
            <a:r>
              <a:rPr lang="pt-BR" sz="1500" i="1" dirty="0" err="1">
                <a:latin typeface="Verdana" panose="020B0604030504040204" pitchFamily="34" charset="0"/>
                <a:ea typeface="Verdana" panose="020B0604030504040204" pitchFamily="34" charset="0"/>
                <a:cs typeface="Times New Roman" panose="02020603050405020304" pitchFamily="18" charset="0"/>
              </a:rPr>
              <a:t>Hiroike</a:t>
            </a:r>
            <a:r>
              <a:rPr lang="pt-BR" sz="1500" dirty="0">
                <a:latin typeface="Verdana" panose="020B0604030504040204" pitchFamily="34" charset="0"/>
                <a:ea typeface="Verdana" panose="020B0604030504040204" pitchFamily="34" charset="0"/>
                <a:cs typeface="Times New Roman" panose="02020603050405020304" pitchFamily="18" charset="0"/>
              </a:rPr>
              <a:t> expandiu o seu significado, dentro da </a:t>
            </a:r>
            <a:r>
              <a:rPr lang="pt-BR" sz="1500" dirty="0" err="1">
                <a:latin typeface="Verdana" panose="020B0604030504040204" pitchFamily="34" charset="0"/>
                <a:ea typeface="Verdana" panose="020B0604030504040204" pitchFamily="34" charset="0"/>
                <a:cs typeface="Times New Roman" panose="02020603050405020304" pitchFamily="18" charset="0"/>
              </a:rPr>
              <a:t>moralogia</a:t>
            </a:r>
            <a:r>
              <a:rPr lang="pt-BR" sz="1500" dirty="0">
                <a:latin typeface="Verdana" panose="020B0604030504040204" pitchFamily="34" charset="0"/>
                <a:ea typeface="Verdana" panose="020B0604030504040204" pitchFamily="34" charset="0"/>
                <a:cs typeface="Times New Roman" panose="02020603050405020304" pitchFamily="18" charset="0"/>
              </a:rPr>
              <a:t>. Etimologicamente, “</a:t>
            </a:r>
            <a:r>
              <a:rPr lang="pt-BR" sz="1500" dirty="0" err="1">
                <a:latin typeface="Verdana" panose="020B0604030504040204" pitchFamily="34" charset="0"/>
                <a:ea typeface="Verdana" panose="020B0604030504040204" pitchFamily="34" charset="0"/>
                <a:cs typeface="Times New Roman" panose="02020603050405020304" pitchFamily="18" charset="0"/>
              </a:rPr>
              <a:t>Ortolino</a:t>
            </a:r>
            <a:r>
              <a:rPr lang="pt-BR" sz="1500" dirty="0">
                <a:latin typeface="Verdana" panose="020B0604030504040204" pitchFamily="34" charset="0"/>
                <a:ea typeface="Verdana" panose="020B0604030504040204" pitchFamily="34" charset="0"/>
                <a:cs typeface="Times New Roman" panose="02020603050405020304" pitchFamily="18" charset="0"/>
              </a:rPr>
              <a:t>” é derivado do grego “</a:t>
            </a:r>
            <a:r>
              <a:rPr lang="pt-BR" sz="1500" i="1" dirty="0" err="1">
                <a:latin typeface="Verdana" panose="020B0604030504040204" pitchFamily="34" charset="0"/>
                <a:ea typeface="Verdana" panose="020B0604030504040204" pitchFamily="34" charset="0"/>
                <a:cs typeface="Times New Roman" panose="02020603050405020304" pitchFamily="18" charset="0"/>
              </a:rPr>
              <a:t>orthos</a:t>
            </a:r>
            <a:r>
              <a:rPr lang="pt-BR" sz="1500" dirty="0">
                <a:latin typeface="Verdana" panose="020B0604030504040204" pitchFamily="34" charset="0"/>
                <a:ea typeface="Verdana" panose="020B0604030504040204" pitchFamily="34" charset="0"/>
                <a:cs typeface="Times New Roman" panose="02020603050405020304" pitchFamily="18" charset="0"/>
              </a:rPr>
              <a:t>” significando “reto, correto” e do latim “</a:t>
            </a:r>
            <a:r>
              <a:rPr lang="pt-BR" sz="1500" i="1" dirty="0" err="1">
                <a:latin typeface="Verdana" panose="020B0604030504040204" pitchFamily="34" charset="0"/>
                <a:ea typeface="Verdana" panose="020B0604030504040204" pitchFamily="34" charset="0"/>
                <a:cs typeface="Times New Roman" panose="02020603050405020304" pitchFamily="18" charset="0"/>
              </a:rPr>
              <a:t>linon</a:t>
            </a:r>
            <a:r>
              <a:rPr lang="pt-BR" sz="1500" dirty="0">
                <a:latin typeface="Verdana" panose="020B0604030504040204" pitchFamily="34" charset="0"/>
                <a:ea typeface="Verdana" panose="020B0604030504040204" pitchFamily="34" charset="0"/>
                <a:cs typeface="Times New Roman" panose="02020603050405020304" pitchFamily="18" charset="0"/>
              </a:rPr>
              <a:t>” que significa “linha”. </a:t>
            </a:r>
            <a:r>
              <a:rPr lang="pt-BR" sz="1500" i="1" dirty="0" err="1">
                <a:latin typeface="Verdana" panose="020B0604030504040204" pitchFamily="34" charset="0"/>
                <a:ea typeface="Verdana" panose="020B0604030504040204" pitchFamily="34" charset="0"/>
                <a:cs typeface="Times New Roman" panose="02020603050405020304" pitchFamily="18" charset="0"/>
              </a:rPr>
              <a:t>Hiroike</a:t>
            </a:r>
            <a:r>
              <a:rPr lang="pt-BR" sz="1500" dirty="0">
                <a:latin typeface="Verdana" panose="020B0604030504040204" pitchFamily="34" charset="0"/>
                <a:ea typeface="Verdana" panose="020B0604030504040204" pitchFamily="34" charset="0"/>
                <a:cs typeface="Times New Roman" panose="02020603050405020304" pitchFamily="18" charset="0"/>
              </a:rPr>
              <a:t> utilizou a palavra </a:t>
            </a:r>
            <a:r>
              <a:rPr lang="pt-BR" sz="1500" dirty="0" err="1">
                <a:latin typeface="Verdana" panose="020B0604030504040204" pitchFamily="34" charset="0"/>
                <a:ea typeface="Verdana" panose="020B0604030504040204" pitchFamily="34" charset="0"/>
                <a:cs typeface="Times New Roman" panose="02020603050405020304" pitchFamily="18" charset="0"/>
              </a:rPr>
              <a:t>Ortolino</a:t>
            </a:r>
            <a:r>
              <a:rPr lang="pt-BR" sz="1500" dirty="0">
                <a:latin typeface="Verdana" panose="020B0604030504040204" pitchFamily="34" charset="0"/>
                <a:ea typeface="Verdana" panose="020B0604030504040204" pitchFamily="34" charset="0"/>
                <a:cs typeface="Times New Roman" panose="02020603050405020304" pitchFamily="18" charset="0"/>
              </a:rPr>
              <a:t> para representar a </a:t>
            </a:r>
            <a:r>
              <a:rPr lang="pt-BR" sz="1500" b="1" dirty="0">
                <a:latin typeface="Verdana" panose="020B0604030504040204" pitchFamily="34" charset="0"/>
                <a:ea typeface="Verdana" panose="020B0604030504040204" pitchFamily="34" charset="0"/>
                <a:cs typeface="Times New Roman" panose="02020603050405020304" pitchFamily="18" charset="0"/>
              </a:rPr>
              <a:t>série de benfeitores comuns da humanidade</a:t>
            </a:r>
            <a:r>
              <a:rPr lang="pt-BR" sz="1500" dirty="0">
                <a:latin typeface="Verdana" panose="020B0604030504040204" pitchFamily="34" charset="0"/>
                <a:ea typeface="Verdana" panose="020B0604030504040204" pitchFamily="34" charset="0"/>
                <a:cs typeface="Times New Roman" panose="02020603050405020304" pitchFamily="18" charset="0"/>
              </a:rPr>
              <a:t>, que encarnaram o espírito de benevolência e contribuíram para o desenvolvimento, tranquilidade, segurança, paz e felicidade das pessoas. No contexto da </a:t>
            </a:r>
            <a:r>
              <a:rPr lang="pt-BR" sz="1500" dirty="0" err="1">
                <a:latin typeface="Verdana" panose="020B0604030504040204" pitchFamily="34" charset="0"/>
                <a:ea typeface="Verdana" panose="020B0604030504040204" pitchFamily="34" charset="0"/>
                <a:cs typeface="Times New Roman" panose="02020603050405020304" pitchFamily="18" charset="0"/>
              </a:rPr>
              <a:t>moralogia</a:t>
            </a:r>
            <a:r>
              <a:rPr lang="pt-BR" sz="1500" dirty="0">
                <a:latin typeface="Verdana" panose="020B0604030504040204" pitchFamily="34" charset="0"/>
                <a:ea typeface="Verdana" panose="020B0604030504040204" pitchFamily="34" charset="0"/>
                <a:cs typeface="Times New Roman" panose="02020603050405020304" pitchFamily="18" charset="0"/>
              </a:rPr>
              <a:t>, a sucessão de benfeitores é constituída de </a:t>
            </a:r>
            <a:r>
              <a:rPr lang="pt-BR" sz="1500" b="1" dirty="0">
                <a:latin typeface="Verdana" panose="020B0604030504040204" pitchFamily="34" charset="0"/>
                <a:ea typeface="Verdana" panose="020B0604030504040204" pitchFamily="34" charset="0"/>
                <a:cs typeface="Times New Roman" panose="02020603050405020304" pitchFamily="18" charset="0"/>
              </a:rPr>
              <a:t>três séries</a:t>
            </a:r>
            <a:r>
              <a:rPr lang="pt-BR" sz="1500" dirty="0">
                <a:latin typeface="Verdana" panose="020B0604030504040204" pitchFamily="34" charset="0"/>
                <a:ea typeface="Verdana" panose="020B0604030504040204" pitchFamily="34" charset="0"/>
                <a:cs typeface="Times New Roman" panose="02020603050405020304" pitchFamily="18" charset="0"/>
              </a:rPr>
              <a:t>: </a:t>
            </a:r>
            <a:r>
              <a:rPr lang="pt-BR" sz="1500" dirty="0" err="1">
                <a:latin typeface="Verdana" panose="020B0604030504040204" pitchFamily="34" charset="0"/>
                <a:ea typeface="Verdana" panose="020B0604030504040204" pitchFamily="34" charset="0"/>
                <a:cs typeface="Times New Roman" panose="02020603050405020304" pitchFamily="18" charset="0"/>
              </a:rPr>
              <a:t>Ortolinos</a:t>
            </a:r>
            <a:r>
              <a:rPr lang="pt-BR" sz="1500" dirty="0">
                <a:latin typeface="Verdana" panose="020B0604030504040204" pitchFamily="34" charset="0"/>
                <a:ea typeface="Verdana" panose="020B0604030504040204" pitchFamily="34" charset="0"/>
                <a:cs typeface="Times New Roman" panose="02020603050405020304" pitchFamily="18" charset="0"/>
              </a:rPr>
              <a:t> da </a:t>
            </a:r>
            <a:r>
              <a:rPr lang="pt-BR" sz="1500" b="1" dirty="0">
                <a:latin typeface="Verdana" panose="020B0604030504040204" pitchFamily="34" charset="0"/>
                <a:ea typeface="Verdana" panose="020B0604030504040204" pitchFamily="34" charset="0"/>
                <a:cs typeface="Times New Roman" panose="02020603050405020304" pitchFamily="18" charset="0"/>
              </a:rPr>
              <a:t>vida familiar</a:t>
            </a:r>
            <a:r>
              <a:rPr lang="pt-BR" sz="1500" dirty="0">
                <a:latin typeface="Verdana" panose="020B0604030504040204" pitchFamily="34" charset="0"/>
                <a:ea typeface="Verdana" panose="020B0604030504040204" pitchFamily="34" charset="0"/>
                <a:cs typeface="Times New Roman" panose="02020603050405020304" pitchFamily="18" charset="0"/>
              </a:rPr>
              <a:t>, </a:t>
            </a:r>
            <a:r>
              <a:rPr lang="pt-BR" sz="1500" dirty="0" err="1">
                <a:latin typeface="Verdana" panose="020B0604030504040204" pitchFamily="34" charset="0"/>
                <a:ea typeface="Verdana" panose="020B0604030504040204" pitchFamily="34" charset="0"/>
                <a:cs typeface="Times New Roman" panose="02020603050405020304" pitchFamily="18" charset="0"/>
              </a:rPr>
              <a:t>Ortolinos</a:t>
            </a:r>
            <a:r>
              <a:rPr lang="pt-BR" sz="1500" dirty="0">
                <a:latin typeface="Verdana" panose="020B0604030504040204" pitchFamily="34" charset="0"/>
                <a:ea typeface="Verdana" panose="020B0604030504040204" pitchFamily="34" charset="0"/>
                <a:cs typeface="Times New Roman" panose="02020603050405020304" pitchFamily="18" charset="0"/>
              </a:rPr>
              <a:t> da </a:t>
            </a:r>
            <a:r>
              <a:rPr lang="pt-BR" sz="1500" b="1" dirty="0">
                <a:latin typeface="Verdana" panose="020B0604030504040204" pitchFamily="34" charset="0"/>
                <a:ea typeface="Verdana" panose="020B0604030504040204" pitchFamily="34" charset="0"/>
                <a:cs typeface="Times New Roman" panose="02020603050405020304" pitchFamily="18" charset="0"/>
              </a:rPr>
              <a:t>vida nacional</a:t>
            </a:r>
            <a:r>
              <a:rPr lang="pt-BR" sz="1500" dirty="0">
                <a:latin typeface="Verdana" panose="020B0604030504040204" pitchFamily="34" charset="0"/>
                <a:ea typeface="Verdana" panose="020B0604030504040204" pitchFamily="34" charset="0"/>
                <a:cs typeface="Times New Roman" panose="02020603050405020304" pitchFamily="18" charset="0"/>
              </a:rPr>
              <a:t> e </a:t>
            </a:r>
            <a:r>
              <a:rPr lang="pt-BR" sz="1500" dirty="0" err="1">
                <a:latin typeface="Verdana" panose="020B0604030504040204" pitchFamily="34" charset="0"/>
                <a:ea typeface="Verdana" panose="020B0604030504040204" pitchFamily="34" charset="0"/>
                <a:cs typeface="Times New Roman" panose="02020603050405020304" pitchFamily="18" charset="0"/>
              </a:rPr>
              <a:t>Ortolinos</a:t>
            </a:r>
            <a:r>
              <a:rPr lang="pt-BR" sz="1500" dirty="0">
                <a:latin typeface="Verdana" panose="020B0604030504040204" pitchFamily="34" charset="0"/>
                <a:ea typeface="Verdana" panose="020B0604030504040204" pitchFamily="34" charset="0"/>
                <a:cs typeface="Times New Roman" panose="02020603050405020304" pitchFamily="18" charset="0"/>
              </a:rPr>
              <a:t> da </a:t>
            </a:r>
            <a:r>
              <a:rPr lang="pt-BR" sz="1500" b="1" dirty="0">
                <a:latin typeface="Verdana" panose="020B0604030504040204" pitchFamily="34" charset="0"/>
                <a:ea typeface="Verdana" panose="020B0604030504040204" pitchFamily="34" charset="0"/>
                <a:cs typeface="Times New Roman" panose="02020603050405020304" pitchFamily="18" charset="0"/>
              </a:rPr>
              <a:t>vida espiritual</a:t>
            </a:r>
            <a:r>
              <a:rPr lang="pt-BR" sz="1500" dirty="0">
                <a:latin typeface="Verdana" panose="020B0604030504040204" pitchFamily="34" charset="0"/>
                <a:ea typeface="Verdana" panose="020B0604030504040204" pitchFamily="34" charset="0"/>
                <a:cs typeface="Times New Roman" panose="02020603050405020304" pitchFamily="18" charset="0"/>
              </a:rPr>
              <a:t>. Para mais informações sugere-se a leitura do livro texto de </a:t>
            </a:r>
            <a:r>
              <a:rPr lang="pt-BR" sz="1500" dirty="0" err="1">
                <a:latin typeface="Verdana" panose="020B0604030504040204" pitchFamily="34" charset="0"/>
                <a:ea typeface="Verdana" panose="020B0604030504040204" pitchFamily="34" charset="0"/>
                <a:cs typeface="Times New Roman" panose="02020603050405020304" pitchFamily="18" charset="0"/>
              </a:rPr>
              <a:t>moralogia</a:t>
            </a:r>
            <a:r>
              <a:rPr lang="pt-BR" sz="1500" dirty="0">
                <a:latin typeface="Verdana" panose="020B0604030504040204" pitchFamily="34" charset="0"/>
                <a:ea typeface="Verdana" panose="020B0604030504040204" pitchFamily="34" charset="0"/>
                <a:cs typeface="Times New Roman" panose="02020603050405020304" pitchFamily="18" charset="0"/>
              </a:rPr>
              <a:t>: </a:t>
            </a:r>
            <a:r>
              <a:rPr lang="pt-BR" sz="1500" b="1" dirty="0">
                <a:latin typeface="Verdana" panose="020B0604030504040204" pitchFamily="34" charset="0"/>
                <a:ea typeface="Verdana" panose="020B0604030504040204" pitchFamily="34" charset="0"/>
                <a:cs typeface="Times New Roman" panose="02020603050405020304" pitchFamily="18" charset="0"/>
              </a:rPr>
              <a:t>Paradigmas para o Milênio de Respeito Mútuo</a:t>
            </a:r>
            <a:r>
              <a:rPr lang="pt-BR" sz="1500" dirty="0">
                <a:latin typeface="Verdana" panose="020B0604030504040204" pitchFamily="34" charset="0"/>
                <a:ea typeface="Verdana" panose="020B0604030504040204" pitchFamily="34" charset="0"/>
                <a:cs typeface="Times New Roman" panose="02020603050405020304" pitchFamily="18" charset="0"/>
              </a:rPr>
              <a:t>, cap. 6.</a:t>
            </a:r>
            <a:endParaRPr lang="pt-BR" sz="1500" dirty="0"/>
          </a:p>
        </p:txBody>
      </p:sp>
    </p:spTree>
    <p:extLst>
      <p:ext uri="{BB962C8B-B14F-4D97-AF65-F5344CB8AC3E}">
        <p14:creationId xmlns:p14="http://schemas.microsoft.com/office/powerpoint/2010/main" val="924731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20280</TotalTime>
  <Words>2629</Words>
  <Application>Microsoft Office PowerPoint</Application>
  <PresentationFormat>Apresentação na tela (4:3)</PresentationFormat>
  <Paragraphs>97</Paragraphs>
  <Slides>18</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18</vt:i4>
      </vt:variant>
    </vt:vector>
  </HeadingPairs>
  <TitlesOfParts>
    <vt:vector size="25" baseType="lpstr">
      <vt:lpstr>Meiryo</vt:lpstr>
      <vt:lpstr>Arial</vt:lpstr>
      <vt:lpstr>Calibri</vt:lpstr>
      <vt:lpstr>Calibri Light</vt:lpstr>
      <vt:lpstr>Souvenir Lt BT</vt:lpstr>
      <vt:lpstr>Verdana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Hiroaki Makibara2</dc:creator>
  <cp:lastModifiedBy>HM</cp:lastModifiedBy>
  <cp:revision>474</cp:revision>
  <cp:lastPrinted>2021-02-15T17:48:40Z</cp:lastPrinted>
  <dcterms:created xsi:type="dcterms:W3CDTF">2020-12-25T17:38:58Z</dcterms:created>
  <dcterms:modified xsi:type="dcterms:W3CDTF">2022-04-18T02:41:54Z</dcterms:modified>
</cp:coreProperties>
</file>