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60" r:id="rId3"/>
    <p:sldId id="376" r:id="rId4"/>
    <p:sldId id="375" r:id="rId5"/>
    <p:sldId id="257" r:id="rId6"/>
    <p:sldId id="369" r:id="rId7"/>
    <p:sldId id="263" r:id="rId8"/>
    <p:sldId id="421" r:id="rId9"/>
    <p:sldId id="445" r:id="rId10"/>
    <p:sldId id="447" r:id="rId11"/>
    <p:sldId id="459" r:id="rId12"/>
    <p:sldId id="460" r:id="rId13"/>
    <p:sldId id="461" r:id="rId14"/>
    <p:sldId id="455" r:id="rId15"/>
    <p:sldId id="462" r:id="rId16"/>
    <p:sldId id="463" r:id="rId17"/>
    <p:sldId id="467" r:id="rId18"/>
    <p:sldId id="456" r:id="rId19"/>
    <p:sldId id="458" r:id="rId20"/>
    <p:sldId id="464" r:id="rId21"/>
    <p:sldId id="465" r:id="rId22"/>
    <p:sldId id="466" r:id="rId23"/>
    <p:sldId id="3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E6CD"/>
    <a:srgbClr val="FFE2C5"/>
    <a:srgbClr val="FFCC00"/>
    <a:srgbClr val="FFEAD5"/>
    <a:srgbClr val="FFE8D1"/>
    <a:srgbClr val="FFECD9"/>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E84BB-4E05-47AF-B139-0964E5A67929}" v="43" dt="2021-11-09T22:21:09.87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02" y="72"/>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oaki Makibara2" userId="065f35378fba88f7" providerId="LiveId" clId="{8D9E84BB-4E05-47AF-B139-0964E5A67929}"/>
    <pc:docChg chg="custSel modSld">
      <pc:chgData name="Hiroaki Makibara2" userId="065f35378fba88f7" providerId="LiveId" clId="{8D9E84BB-4E05-47AF-B139-0964E5A67929}" dt="2021-11-09T22:21:09.879" v="49" actId="2711"/>
      <pc:docMkLst>
        <pc:docMk/>
      </pc:docMkLst>
      <pc:sldChg chg="modSp mod">
        <pc:chgData name="Hiroaki Makibara2" userId="065f35378fba88f7" providerId="LiveId" clId="{8D9E84BB-4E05-47AF-B139-0964E5A67929}" dt="2021-11-09T22:11:22.856" v="0" actId="114"/>
        <pc:sldMkLst>
          <pc:docMk/>
          <pc:sldMk cId="2650416239" sldId="263"/>
        </pc:sldMkLst>
        <pc:spChg chg="mod">
          <ac:chgData name="Hiroaki Makibara2" userId="065f35378fba88f7" providerId="LiveId" clId="{8D9E84BB-4E05-47AF-B139-0964E5A67929}" dt="2021-11-09T22:11:22.856" v="0" actId="114"/>
          <ac:spMkLst>
            <pc:docMk/>
            <pc:sldMk cId="2650416239" sldId="263"/>
            <ac:spMk id="2" creationId="{7B9BAF8E-713A-438D-A9C3-D48281651C35}"/>
          </ac:spMkLst>
        </pc:spChg>
      </pc:sldChg>
      <pc:sldChg chg="modSp mod">
        <pc:chgData name="Hiroaki Makibara2" userId="065f35378fba88f7" providerId="LiveId" clId="{8D9E84BB-4E05-47AF-B139-0964E5A67929}" dt="2021-11-09T22:15:39.890" v="4" actId="20577"/>
        <pc:sldMkLst>
          <pc:docMk/>
          <pc:sldMk cId="1859553218" sldId="408"/>
        </pc:sldMkLst>
        <pc:spChg chg="mod">
          <ac:chgData name="Hiroaki Makibara2" userId="065f35378fba88f7" providerId="LiveId" clId="{8D9E84BB-4E05-47AF-B139-0964E5A67929}" dt="2021-11-09T22:15:39.890" v="4" actId="20577"/>
          <ac:spMkLst>
            <pc:docMk/>
            <pc:sldMk cId="1859553218" sldId="408"/>
            <ac:spMk id="4" creationId="{719BC777-136A-4B00-B6F7-06D9421FFDC7}"/>
          </ac:spMkLst>
        </pc:spChg>
      </pc:sldChg>
      <pc:sldChg chg="delSp mod">
        <pc:chgData name="Hiroaki Makibara2" userId="065f35378fba88f7" providerId="LiveId" clId="{8D9E84BB-4E05-47AF-B139-0964E5A67929}" dt="2021-11-09T22:11:48.307" v="1" actId="478"/>
        <pc:sldMkLst>
          <pc:docMk/>
          <pc:sldMk cId="1033611566" sldId="413"/>
        </pc:sldMkLst>
        <pc:spChg chg="del">
          <ac:chgData name="Hiroaki Makibara2" userId="065f35378fba88f7" providerId="LiveId" clId="{8D9E84BB-4E05-47AF-B139-0964E5A67929}" dt="2021-11-09T22:11:48.307" v="1" actId="478"/>
          <ac:spMkLst>
            <pc:docMk/>
            <pc:sldMk cId="1033611566" sldId="413"/>
            <ac:spMk id="8" creationId="{ED2EA05F-1305-4BAF-B48B-4755BD198991}"/>
          </ac:spMkLst>
        </pc:spChg>
      </pc:sldChg>
      <pc:sldChg chg="modSp">
        <pc:chgData name="Hiroaki Makibara2" userId="065f35378fba88f7" providerId="LiveId" clId="{8D9E84BB-4E05-47AF-B139-0964E5A67929}" dt="2021-11-09T22:21:09.879" v="49" actId="2711"/>
        <pc:sldMkLst>
          <pc:docMk/>
          <pc:sldMk cId="3844291908" sldId="416"/>
        </pc:sldMkLst>
        <pc:spChg chg="mod">
          <ac:chgData name="Hiroaki Makibara2" userId="065f35378fba88f7" providerId="LiveId" clId="{8D9E84BB-4E05-47AF-B139-0964E5A67929}" dt="2021-11-09T22:21:09.879" v="49" actId="2711"/>
          <ac:spMkLst>
            <pc:docMk/>
            <pc:sldMk cId="3844291908" sldId="416"/>
            <ac:spMk id="7" creationId="{00000000-0000-0000-0000-000000000000}"/>
          </ac:spMkLst>
        </pc:spChg>
      </pc:sldChg>
      <pc:sldChg chg="modSp mod">
        <pc:chgData name="Hiroaki Makibara2" userId="065f35378fba88f7" providerId="LiveId" clId="{8D9E84BB-4E05-47AF-B139-0964E5A67929}" dt="2021-11-09T22:20:05.795" v="6" actId="1076"/>
        <pc:sldMkLst>
          <pc:docMk/>
          <pc:sldMk cId="2119801205" sldId="422"/>
        </pc:sldMkLst>
        <pc:spChg chg="mod">
          <ac:chgData name="Hiroaki Makibara2" userId="065f35378fba88f7" providerId="LiveId" clId="{8D9E84BB-4E05-47AF-B139-0964E5A67929}" dt="2021-11-09T22:20:05.795" v="6" actId="1076"/>
          <ac:spMkLst>
            <pc:docMk/>
            <pc:sldMk cId="2119801205" sldId="422"/>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27/03/2022</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27/03/2022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27/03/2022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27/03/2022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27/03/2022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27/03/2022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27/03/2022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27/03/2022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27/03/2022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27/03/2022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27/03/2022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27/03/2022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27/03/2022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27/03/2022</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t.wikipedia.org/wiki/M%C3%AAncio#:~:text=Tornou%2Dse%20fil%C3%B3sofo%20itinerante%20e,dos%20principais%20int%C3%A9rpretes%20do%20confucionism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text.org/mengzi/gong-sun-chou-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englishnotes.jp/born-good-or-evi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kotobank.jp/word/%E6%80%A7%E6%82%AA%E8%AA%AC-85471#:~:text=%E6%80%A7%E6%82%AA%E8%AA%AC%E3%80%8D%E3%81%AE%E8%A7%A3%E8%AA%AC-,%E3%81%9B%E3%81%84%E3%81%82%E3%81%8F%E2%80%90%E3%81%9B%E3%81%A4%E3%80%90%E6%80%A7%E6%82%AA%E8%AA%AC%E3%80%91,%E2%87%94%E6%80%A7%E5%96%84%E8%AA%AC%E3%80%82"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kanbunjuku.com/archives/10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xtramuros.net/2021/02/11/ao-pe-da-letra-7-%E5%AD%9F%E6%AF%8D%E4%B8%89%E8%BF%81-a-mae-de-mencio-mudou-de-casa-tres-vezes/"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pt.wikipedia.org/wiki/Carpideira#Em_Outras_Culturas" TargetMode="External"/><Relationship Id="rId2" Type="http://schemas.openxmlformats.org/officeDocument/2006/relationships/hyperlink" Target="https://www.hypeness.com.br/2021/06/carpideira-a-profissao-ancestral-que-consiste-em-chorar-em-enterros-e-que-ainda-exist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683929"/>
            <a:ext cx="4386470" cy="2246769"/>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4" name="Imagem 3" descr="Texto&#10;&#10;Descrição gerada automaticamente">
            <a:extLst>
              <a:ext uri="{FF2B5EF4-FFF2-40B4-BE49-F238E27FC236}">
                <a16:creationId xmlns:a16="http://schemas.microsoft.com/office/drawing/2014/main" id="{8026783A-896D-4C62-8170-A08194C79023}"/>
              </a:ext>
            </a:extLst>
          </p:cNvPr>
          <p:cNvPicPr/>
          <p:nvPr/>
        </p:nvPicPr>
        <p:blipFill>
          <a:blip r:embed="rId2">
            <a:extLst>
              <a:ext uri="{28A0092B-C50C-407E-A947-70E740481C1C}">
                <a14:useLocalDpi xmlns:a14="http://schemas.microsoft.com/office/drawing/2010/main" val="0"/>
              </a:ext>
            </a:extLst>
          </a:blip>
          <a:stretch>
            <a:fillRect/>
          </a:stretch>
        </p:blipFill>
        <p:spPr>
          <a:xfrm>
            <a:off x="160655" y="145774"/>
            <a:ext cx="4596875" cy="6494394"/>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EC4455AF-9D34-461A-AE18-FB3F6F679ED5}"/>
              </a:ext>
            </a:extLst>
          </p:cNvPr>
          <p:cNvGrpSpPr/>
          <p:nvPr/>
        </p:nvGrpSpPr>
        <p:grpSpPr>
          <a:xfrm>
            <a:off x="162257" y="14032"/>
            <a:ext cx="8801683" cy="3046459"/>
            <a:chOff x="162257" y="14032"/>
            <a:chExt cx="8801683" cy="3046459"/>
          </a:xfrm>
        </p:grpSpPr>
        <p:sp>
          <p:nvSpPr>
            <p:cNvPr id="3" name="Retângulo 2"/>
            <p:cNvSpPr/>
            <p:nvPr/>
          </p:nvSpPr>
          <p:spPr>
            <a:xfrm>
              <a:off x="180059" y="14032"/>
              <a:ext cx="8783881" cy="989566"/>
            </a:xfrm>
            <a:prstGeom prst="rect">
              <a:avLst/>
            </a:prstGeom>
          </p:spPr>
          <p:txBody>
            <a:bodyPr wrap="square">
              <a:spAutoFit/>
            </a:bodyPr>
            <a:lstStyle/>
            <a:p>
              <a:pPr algn="just">
                <a:lnSpc>
                  <a:spcPct val="115000"/>
                </a:lnSpc>
                <a:spcBef>
                  <a:spcPts val="600"/>
                </a:spcBef>
                <a:spcAft>
                  <a:spcPts val="600"/>
                </a:spcAft>
                <a:tabLst>
                  <a:tab pos="4876800" algn="l"/>
                </a:tabLst>
              </a:pPr>
              <a:r>
                <a:rPr lang="pt-BR" sz="24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3. Livro “</a:t>
              </a:r>
              <a:r>
                <a:rPr lang="pt-BR" sz="20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366 dias com as palavras da Nova Moral</a:t>
              </a:r>
              <a:r>
                <a:rPr lang="pt-BR" sz="24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 </a:t>
              </a:r>
              <a:endParaRPr lang="pt-BR"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Bef>
                  <a:spcPts val="600"/>
                </a:spcBef>
                <a:spcAft>
                  <a:spcPts val="600"/>
                </a:spcAft>
                <a:tabLst>
                  <a:tab pos="4876800" algn="l"/>
                </a:tabLst>
              </a:pPr>
              <a:r>
                <a:rPr lang="pt-BR" sz="20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Pág. 154: Não esperar pelo retorno</a:t>
              </a:r>
              <a:endParaRPr lang="pt-BR" sz="2000" dirty="0">
                <a:latin typeface="Verdana" panose="020B0604030504040204" pitchFamily="34" charset="0"/>
                <a:ea typeface="Verdana" panose="020B060403050404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9A6C2734-31B2-430A-A0E8-CB3CB31B069F}"/>
                </a:ext>
              </a:extLst>
            </p:cNvPr>
            <p:cNvSpPr txBox="1"/>
            <p:nvPr/>
          </p:nvSpPr>
          <p:spPr>
            <a:xfrm>
              <a:off x="162257" y="1036037"/>
              <a:ext cx="8801683" cy="2017540"/>
            </a:xfrm>
            <a:prstGeom prst="rect">
              <a:avLst/>
            </a:prstGeom>
            <a:noFill/>
          </p:spPr>
          <p:txBody>
            <a:bodyPr wrap="square" rtlCol="0">
              <a:spAutoFit/>
            </a:bodyPr>
            <a:lstStyle/>
            <a:p>
              <a:pPr algn="just">
                <a:lnSpc>
                  <a:spcPct val="115000"/>
                </a:lnSpc>
                <a:spcAft>
                  <a:spcPts val="6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Há uma frase de </a:t>
              </a:r>
              <a:r>
                <a:rPr lang="ja-JP" sz="2000" b="1" dirty="0">
                  <a:effectLst/>
                  <a:latin typeface="Calibri" panose="020F0502020204030204" pitchFamily="34" charset="0"/>
                  <a:ea typeface="Meiryo" panose="020B0604030504040204" pitchFamily="34" charset="-128"/>
                  <a:cs typeface="Meiryo" panose="020B0604030504040204" pitchFamily="34" charset="-128"/>
                </a:rPr>
                <a:t>孟子</a:t>
              </a:r>
              <a:r>
                <a:rPr lang="ja-JP" dirty="0">
                  <a:solidFill>
                    <a:srgbClr val="000000"/>
                  </a:solidFill>
                  <a:effectLst/>
                  <a:latin typeface="Calibri" panose="020F0502020204030204" pitchFamily="34" charset="0"/>
                  <a:ea typeface="Meiryo" panose="020B0604030504040204" pitchFamily="34" charset="-128"/>
                  <a:cs typeface="Times New Roman" panose="02020603050405020304" pitchFamily="18" charset="0"/>
                </a:rPr>
                <a:t> </a:t>
              </a:r>
              <a:r>
                <a:rPr lang="pt-BR" dirty="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a:t>
              </a:r>
              <a:r>
                <a:rPr lang="pt-BR" i="1" dirty="0" err="1">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Moushi</a:t>
              </a:r>
              <a:r>
                <a:rPr lang="pt-BR" dirty="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 em leitura japonesa, que é o </a:t>
              </a:r>
              <a:r>
                <a:rPr lang="pt-BR" b="1" i="1"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i="1" dirty="0">
                  <a:effectLst/>
                  <a:latin typeface="Verdana" panose="020B0604030504040204" pitchFamily="34" charset="0"/>
                  <a:ea typeface="MS Mincho" panose="02020609040205080304" pitchFamily="49" charset="-128"/>
                  <a:cs typeface="Times New Roman" panose="02020603050405020304" pitchFamily="18" charset="0"/>
                </a:rPr>
                <a:t>)</a:t>
              </a:r>
              <a:r>
                <a:rPr lang="pt-BR"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(1)</a:t>
              </a:r>
              <a:r>
                <a:rPr lang="pt-BR" dirty="0">
                  <a:effectLst/>
                  <a:latin typeface="Verdana" panose="020B0604030504040204" pitchFamily="34" charset="0"/>
                  <a:ea typeface="MS Mincho" panose="02020609040205080304" pitchFamily="49" charset="-128"/>
                  <a:cs typeface="Times New Roman" panose="02020603050405020304" pitchFamily="18" charset="0"/>
                </a:rPr>
                <a:t> que diz literalmente o seguinte: “</a:t>
              </a:r>
              <a:r>
                <a:rPr lang="pt-BR"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O sentimento de </a:t>
              </a:r>
              <a:r>
                <a:rPr lang="pt-BR" b="1" i="1" dirty="0" err="1">
                  <a:effectLst/>
                  <a:latin typeface="Verdana" panose="020B0604030504040204" pitchFamily="34" charset="0"/>
                  <a:ea typeface="MS Mincho" panose="02020609040205080304" pitchFamily="49" charset="-128"/>
                  <a:cs typeface="Times New Roman" panose="02020603050405020304" pitchFamily="18" charset="0"/>
                </a:rPr>
                <a:t>Sokuin</a:t>
              </a:r>
              <a:r>
                <a:rPr lang="pt-BR"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(2)</a:t>
              </a:r>
              <a:r>
                <a:rPr lang="pt-BR"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 (compaixão, piedade) é a borda (começo, extremo, ponta) da benevolência</a:t>
              </a:r>
              <a:r>
                <a:rPr lang="pt-BR" dirty="0">
                  <a:effectLst/>
                  <a:latin typeface="Verdana" panose="020B0604030504040204" pitchFamily="34" charset="0"/>
                  <a:ea typeface="MS Mincho" panose="02020609040205080304" pitchFamily="49" charset="-128"/>
                  <a:cs typeface="Times New Roman" panose="02020603050405020304" pitchFamily="18" charset="0"/>
                </a:rPr>
                <a:t>”. </a:t>
              </a:r>
              <a:r>
                <a:rPr lang="pt-BR" i="1"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dirty="0">
                  <a:effectLst/>
                  <a:latin typeface="Verdana" panose="020B0604030504040204" pitchFamily="34" charset="0"/>
                  <a:ea typeface="MS Mincho" panose="02020609040205080304" pitchFamily="49" charset="-128"/>
                  <a:cs typeface="Times New Roman" panose="02020603050405020304" pitchFamily="18" charset="0"/>
                </a:rPr>
                <a:t> diz que o sentimento de compaixão (pena, piedade, caridade) — diante de sofrimento das pessoas e a vontade de ajudá-las — é o começo, ou seja, o ponto de partida para o sentimento de benevolência.</a:t>
              </a:r>
              <a:endParaRPr lang="pt-BR" dirty="0"/>
            </a:p>
          </p:txBody>
        </p:sp>
        <p:sp>
          <p:nvSpPr>
            <p:cNvPr id="5" name="Retângulo 4">
              <a:extLst>
                <a:ext uri="{FF2B5EF4-FFF2-40B4-BE49-F238E27FC236}">
                  <a16:creationId xmlns:a16="http://schemas.microsoft.com/office/drawing/2014/main" id="{0B21CDB8-9E0B-4AF3-88E4-A1B45871EBFC}"/>
                </a:ext>
              </a:extLst>
            </p:cNvPr>
            <p:cNvSpPr/>
            <p:nvPr/>
          </p:nvSpPr>
          <p:spPr>
            <a:xfrm>
              <a:off x="7381285" y="2691159"/>
              <a:ext cx="1564852" cy="369332"/>
            </a:xfrm>
            <a:prstGeom prst="rect">
              <a:avLst/>
            </a:prstGeom>
          </p:spPr>
          <p:txBody>
            <a:bodyPr wrap="none">
              <a:spAutoFit/>
            </a:bodyPr>
            <a:lstStyle/>
            <a:p>
              <a:pPr algn="just">
                <a:spcAft>
                  <a:spcPts val="600"/>
                </a:spcAft>
              </a:pPr>
              <a:r>
                <a:rPr lang="pt-BR" sz="1600" dirty="0">
                  <a:latin typeface="Verdana" panose="020B0604030504040204" pitchFamily="34" charset="0"/>
                  <a:ea typeface="Verdana" panose="020B0604030504040204" pitchFamily="34" charset="0"/>
                  <a:cs typeface="Times New Roman" panose="02020603050405020304" pitchFamily="18" charset="0"/>
                </a:rPr>
                <a:t> </a:t>
              </a:r>
              <a:r>
                <a:rPr lang="pt-BR" b="1" dirty="0">
                  <a:solidFill>
                    <a:srgbClr val="FF0000"/>
                  </a:solidFill>
                  <a:latin typeface="Arial" panose="020B0604020202020204" pitchFamily="34" charset="0"/>
                  <a:cs typeface="Arial" panose="020B0604020202020204" pitchFamily="34" charset="0"/>
                </a:rPr>
                <a:t>(...continua)</a:t>
              </a:r>
            </a:p>
          </p:txBody>
        </p:sp>
      </p:grpSp>
      <p:sp>
        <p:nvSpPr>
          <p:cNvPr id="6" name="CaixaDeTexto 5">
            <a:extLst>
              <a:ext uri="{FF2B5EF4-FFF2-40B4-BE49-F238E27FC236}">
                <a16:creationId xmlns:a16="http://schemas.microsoft.com/office/drawing/2014/main" id="{96638712-CEB1-42A1-B267-D106014A4390}"/>
              </a:ext>
            </a:extLst>
          </p:cNvPr>
          <p:cNvSpPr txBox="1"/>
          <p:nvPr/>
        </p:nvSpPr>
        <p:spPr>
          <a:xfrm>
            <a:off x="0" y="3429000"/>
            <a:ext cx="9103041" cy="2157514"/>
          </a:xfrm>
          <a:prstGeom prst="rect">
            <a:avLst/>
          </a:prstGeom>
          <a:solidFill>
            <a:schemeClr val="accent4">
              <a:lumMod val="20000"/>
              <a:lumOff val="80000"/>
            </a:schemeClr>
          </a:solidFill>
        </p:spPr>
        <p:txBody>
          <a:bodyPr wrap="square" rtlCol="0">
            <a:spAutoFit/>
          </a:bodyPr>
          <a:lstStyle/>
          <a:p>
            <a:pPr algn="just">
              <a:lnSpc>
                <a:spcPct val="115000"/>
              </a:lnSpc>
              <a:spcAft>
                <a:spcPts val="600"/>
              </a:spcAft>
            </a:pPr>
            <a:r>
              <a:rPr lang="pt-BR" sz="1600"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(1)</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a:t>
            </a:r>
            <a:r>
              <a:rPr lang="pt-BR" sz="1600" i="1"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600" i="1" dirty="0">
                <a:effectLst/>
                <a:latin typeface="Verdana" panose="020B0604030504040204" pitchFamily="34" charset="0"/>
                <a:ea typeface="MS Mincho" panose="02020609040205080304" pitchFamily="49" charset="-128"/>
                <a:cs typeface="Times New Roman" panose="02020603050405020304" pitchFamily="18" charset="0"/>
              </a:rPr>
              <a:t>, Meng-</a:t>
            </a:r>
            <a:r>
              <a:rPr lang="pt-BR" sz="1600" i="1" dirty="0" err="1">
                <a:effectLst/>
                <a:latin typeface="Verdana" panose="020B0604030504040204" pitchFamily="34" charset="0"/>
                <a:ea typeface="MS Mincho" panose="02020609040205080304" pitchFamily="49" charset="-128"/>
                <a:cs typeface="Times New Roman" panose="02020603050405020304" pitchFamily="18" charset="0"/>
              </a:rPr>
              <a:t>tzu</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ou </a:t>
            </a:r>
            <a:r>
              <a:rPr lang="pt-BR" sz="1600" i="1" dirty="0" err="1">
                <a:effectLst/>
                <a:latin typeface="Verdana" panose="020B0604030504040204" pitchFamily="34" charset="0"/>
                <a:ea typeface="MS Mincho" panose="02020609040205080304" pitchFamily="49" charset="-128"/>
                <a:cs typeface="Times New Roman" panose="02020603050405020304" pitchFamily="18" charset="0"/>
              </a:rPr>
              <a:t>Mengzi</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latinizado </a:t>
            </a:r>
            <a:r>
              <a:rPr lang="pt-BR" sz="1600" i="1" dirty="0">
                <a:effectLst/>
                <a:latin typeface="Verdana" panose="020B0604030504040204" pitchFamily="34" charset="0"/>
                <a:ea typeface="MS Mincho" panose="02020609040205080304" pitchFamily="49" charset="-128"/>
                <a:cs typeface="Times New Roman" panose="02020603050405020304" pitchFamily="18" charset="0"/>
              </a:rPr>
              <a:t>Mêncio</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ou </a:t>
            </a:r>
            <a:r>
              <a:rPr lang="pt-BR" sz="1600" i="1"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 Filósofo e sábio chinês itinerante e um dos principais intérpretes do confucionismo, nasceu em 370 a.C. e morreu em 290 a.C. </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144000" lvl="0" indent="-180000" algn="just">
              <a:spcAft>
                <a:spcPts val="600"/>
              </a:spcAft>
              <a:buFont typeface="Wingdings" panose="05000000000000000000" pitchFamily="2" charset="2"/>
              <a:buChar char=""/>
            </a:pPr>
            <a:r>
              <a:rPr lang="pt-BR" sz="1600" b="1" dirty="0">
                <a:effectLst/>
                <a:latin typeface="Verdana" panose="020B0604030504040204" pitchFamily="34" charset="0"/>
                <a:ea typeface="Times New Roman" panose="02020603050405020304" pitchFamily="18" charset="0"/>
              </a:rPr>
              <a:t>Sobre </a:t>
            </a:r>
            <a:r>
              <a:rPr lang="pt-BR" sz="1600" b="1" dirty="0" err="1">
                <a:effectLst/>
                <a:latin typeface="Verdana" panose="020B0604030504040204" pitchFamily="34" charset="0"/>
                <a:ea typeface="Times New Roman" panose="02020603050405020304" pitchFamily="18" charset="0"/>
              </a:rPr>
              <a:t>Mencius</a:t>
            </a:r>
            <a:r>
              <a:rPr lang="pt-BR" sz="1600" dirty="0">
                <a:effectLst/>
                <a:latin typeface="Verdana" panose="020B0604030504040204" pitchFamily="34" charset="0"/>
                <a:ea typeface="Times New Roman" panose="02020603050405020304" pitchFamily="18" charset="0"/>
              </a:rPr>
              <a:t>, ver mais em: </a:t>
            </a:r>
            <a:r>
              <a:rPr lang="pt-BR" sz="1600" u="sng" dirty="0">
                <a:solidFill>
                  <a:srgbClr val="0000FF"/>
                </a:solidFill>
                <a:effectLst/>
                <a:latin typeface="Verdana" panose="020B0604030504040204" pitchFamily="34" charset="0"/>
                <a:ea typeface="Times New Roman" panose="02020603050405020304" pitchFamily="18" charset="0"/>
                <a:hlinkClick r:id="rId2"/>
              </a:rPr>
              <a:t>Mêncio – Wikipédia, a enciclopédia livre (wikipedia.org)</a:t>
            </a:r>
            <a:endParaRPr lang="pt-BR" sz="1600" dirty="0">
              <a:effectLst/>
              <a:latin typeface="Times New Roman" panose="02020603050405020304" pitchFamily="18" charset="0"/>
              <a:ea typeface="Times New Roman" panose="02020603050405020304" pitchFamily="18" charset="0"/>
            </a:endParaRPr>
          </a:p>
          <a:p>
            <a:pPr marL="144000" lvl="0" indent="-180000" algn="just">
              <a:spcAft>
                <a:spcPts val="600"/>
              </a:spcAft>
              <a:buFont typeface="Wingdings" panose="05000000000000000000" pitchFamily="2" charset="2"/>
              <a:buChar char=""/>
            </a:pPr>
            <a:r>
              <a:rPr lang="pt-BR" sz="1600" b="1" dirty="0">
                <a:latin typeface="Verdana" panose="020B0604030504040204" pitchFamily="34" charset="0"/>
                <a:ea typeface="Times New Roman" panose="02020603050405020304" pitchFamily="18" charset="0"/>
              </a:rPr>
              <a:t>Sobre </a:t>
            </a:r>
            <a:r>
              <a:rPr lang="pt-BR" sz="1600" b="1" dirty="0">
                <a:effectLst/>
                <a:latin typeface="Verdana" panose="020B0604030504040204" pitchFamily="34" charset="0"/>
                <a:ea typeface="Times New Roman" panose="02020603050405020304" pitchFamily="18" charset="0"/>
              </a:rPr>
              <a:t>a interpretação desta frase de </a:t>
            </a:r>
            <a:r>
              <a:rPr lang="pt-BR" sz="1600" b="1" dirty="0" err="1">
                <a:effectLst/>
                <a:latin typeface="Verdana" panose="020B0604030504040204" pitchFamily="34" charset="0"/>
                <a:ea typeface="Times New Roman" panose="02020603050405020304" pitchFamily="18" charset="0"/>
              </a:rPr>
              <a:t>Mencius</a:t>
            </a:r>
            <a:r>
              <a:rPr lang="pt-BR" sz="1600" b="1" dirty="0">
                <a:effectLst/>
                <a:latin typeface="Verdana" panose="020B0604030504040204" pitchFamily="34" charset="0"/>
                <a:ea typeface="Times New Roman" panose="02020603050405020304" pitchFamily="18" charset="0"/>
              </a:rPr>
              <a:t>, ver </a:t>
            </a:r>
            <a:r>
              <a:rPr lang="pt-BR" sz="1600" b="1" dirty="0">
                <a:effectLst/>
                <a:highlight>
                  <a:srgbClr val="FFFF00"/>
                </a:highlight>
                <a:latin typeface="Verdana" panose="020B0604030504040204" pitchFamily="34" charset="0"/>
                <a:ea typeface="Times New Roman" panose="02020603050405020304" pitchFamily="18" charset="0"/>
              </a:rPr>
              <a:t>Complementos</a:t>
            </a:r>
            <a:r>
              <a:rPr lang="pt-BR" sz="1600" b="1" dirty="0">
                <a:effectLst/>
                <a:latin typeface="Verdana" panose="020B0604030504040204" pitchFamily="34" charset="0"/>
                <a:ea typeface="Times New Roman" panose="02020603050405020304" pitchFamily="18" charset="0"/>
              </a:rPr>
              <a:t> </a:t>
            </a:r>
            <a:r>
              <a:rPr lang="pt-BR" sz="1600" b="1" dirty="0">
                <a:effectLst/>
                <a:highlight>
                  <a:srgbClr val="FFFF00"/>
                </a:highlight>
                <a:latin typeface="Verdana" panose="020B0604030504040204" pitchFamily="34" charset="0"/>
                <a:ea typeface="Times New Roman" panose="02020603050405020304" pitchFamily="18" charset="0"/>
              </a:rPr>
              <a:t>4.1 e 4.2</a:t>
            </a:r>
            <a:r>
              <a:rPr lang="pt-BR" sz="1600" dirty="0">
                <a:effectLst/>
                <a:latin typeface="Verdana" panose="020B0604030504040204" pitchFamily="34" charset="0"/>
                <a:ea typeface="Times New Roman" panose="02020603050405020304" pitchFamily="18" charset="0"/>
              </a:rPr>
              <a:t>.</a:t>
            </a:r>
            <a:endParaRPr lang="pt-BR" sz="1600" dirty="0">
              <a:effectLst/>
              <a:latin typeface="Times New Roman" panose="02020603050405020304" pitchFamily="18" charset="0"/>
              <a:ea typeface="Times New Roman" panose="02020603050405020304" pitchFamily="18" charset="0"/>
            </a:endParaRPr>
          </a:p>
          <a:p>
            <a:pPr marL="144000" lvl="0" indent="-180000" algn="just">
              <a:spcAft>
                <a:spcPts val="600"/>
              </a:spcAft>
              <a:buFont typeface="Wingdings" panose="05000000000000000000" pitchFamily="2" charset="2"/>
              <a:buChar char=""/>
            </a:pPr>
            <a:r>
              <a:rPr lang="pt-BR" sz="1600" b="1" dirty="0">
                <a:latin typeface="Verdana" panose="020B0604030504040204" pitchFamily="34" charset="0"/>
                <a:ea typeface="Times New Roman" panose="02020603050405020304" pitchFamily="18" charset="0"/>
              </a:rPr>
              <a:t>Curiosidade: Ver </a:t>
            </a:r>
            <a:r>
              <a:rPr lang="pt-BR" sz="1600" b="1" dirty="0">
                <a:effectLst/>
                <a:highlight>
                  <a:srgbClr val="FFFF00"/>
                </a:highlight>
                <a:latin typeface="Verdana" panose="020B0604030504040204" pitchFamily="34" charset="0"/>
                <a:ea typeface="Times New Roman" panose="02020603050405020304" pitchFamily="18" charset="0"/>
              </a:rPr>
              <a:t>Complemento 4.3</a:t>
            </a:r>
            <a:r>
              <a:rPr lang="pt-BR" sz="1600" b="1" dirty="0">
                <a:effectLst/>
                <a:latin typeface="Verdana" panose="020B0604030504040204" pitchFamily="34" charset="0"/>
                <a:ea typeface="Times New Roman" panose="02020603050405020304" pitchFamily="18" charset="0"/>
              </a:rPr>
              <a:t> - A mãe de </a:t>
            </a:r>
            <a:r>
              <a:rPr lang="pt-BR" sz="1600" b="1" dirty="0" err="1">
                <a:effectLst/>
                <a:latin typeface="Verdana" panose="020B0604030504040204" pitchFamily="34" charset="0"/>
                <a:ea typeface="Times New Roman" panose="02020603050405020304" pitchFamily="18" charset="0"/>
              </a:rPr>
              <a:t>Mencius</a:t>
            </a:r>
            <a:r>
              <a:rPr lang="pt-BR" sz="1600" b="1" dirty="0">
                <a:effectLst/>
                <a:latin typeface="Verdana" panose="020B0604030504040204" pitchFamily="34" charset="0"/>
                <a:ea typeface="Times New Roman" panose="02020603050405020304" pitchFamily="18" charset="0"/>
              </a:rPr>
              <a:t> mudou três vezes.</a:t>
            </a:r>
            <a:endParaRPr lang="pt-BR" sz="1600" dirty="0"/>
          </a:p>
        </p:txBody>
      </p:sp>
      <p:sp>
        <p:nvSpPr>
          <p:cNvPr id="8" name="CaixaDeTexto 7">
            <a:extLst>
              <a:ext uri="{FF2B5EF4-FFF2-40B4-BE49-F238E27FC236}">
                <a16:creationId xmlns:a16="http://schemas.microsoft.com/office/drawing/2014/main" id="{D1F05AA7-DE13-4EDA-AA2D-71823F0130FF}"/>
              </a:ext>
            </a:extLst>
          </p:cNvPr>
          <p:cNvSpPr txBox="1"/>
          <p:nvPr/>
        </p:nvSpPr>
        <p:spPr>
          <a:xfrm>
            <a:off x="11577" y="5821963"/>
            <a:ext cx="9103041" cy="830997"/>
          </a:xfrm>
          <a:prstGeom prst="rect">
            <a:avLst/>
          </a:prstGeom>
          <a:solidFill>
            <a:schemeClr val="accent4">
              <a:lumMod val="20000"/>
              <a:lumOff val="80000"/>
            </a:schemeClr>
          </a:solidFill>
        </p:spPr>
        <p:txBody>
          <a:bodyPr wrap="square" rtlCol="0">
            <a:spAutoFit/>
          </a:bodyPr>
          <a:lstStyle/>
          <a:p>
            <a:pPr algn="just"/>
            <a:r>
              <a:rPr lang="pt-BR" sz="1600"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(2)</a:t>
            </a:r>
            <a:r>
              <a:rPr lang="pt-BR" sz="1600" baseline="30000" dirty="0">
                <a:effectLst/>
                <a:latin typeface="Verdana" panose="020B0604030504040204" pitchFamily="34" charset="0"/>
                <a:ea typeface="MS Mincho" panose="02020609040205080304" pitchFamily="49" charset="-128"/>
                <a:cs typeface="Times New Roman" panose="02020603050405020304" pitchFamily="18" charset="0"/>
              </a:rPr>
              <a:t>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A palavra chinesa</a:t>
            </a:r>
            <a:r>
              <a:rPr lang="pt-BR" sz="1600" dirty="0">
                <a:effectLst/>
                <a:latin typeface="Times New Roman" panose="02020603050405020304" pitchFamily="18" charset="0"/>
                <a:ea typeface="Meiryo UI" panose="020B0604030504040204" pitchFamily="34" charset="-128"/>
              </a:rPr>
              <a:t> </a:t>
            </a:r>
            <a:r>
              <a:rPr lang="ja-JP" sz="1600" b="1" dirty="0">
                <a:effectLst/>
                <a:ea typeface="ＭＳ明朝"/>
                <a:cs typeface="ＭＳ明朝"/>
              </a:rPr>
              <a:t>惻隠</a:t>
            </a:r>
            <a:r>
              <a:rPr lang="ja-JP" sz="1600" b="1" dirty="0">
                <a:effectLst/>
                <a:ea typeface="Times New Roman" panose="02020603050405020304" pitchFamily="18" charset="0"/>
              </a:rPr>
              <a:t> </a:t>
            </a:r>
            <a:r>
              <a:rPr lang="pt-BR" sz="1600" b="1" dirty="0">
                <a:effectLst/>
                <a:latin typeface="Times New Roman" panose="02020603050405020304" pitchFamily="18" charset="0"/>
                <a:ea typeface="Meiryo UI" panose="020B0604030504040204" pitchFamily="34" charset="-128"/>
              </a:rPr>
              <a:t>– </a:t>
            </a:r>
            <a:r>
              <a:rPr lang="pt-BR" sz="1600" b="1" i="1" dirty="0" err="1">
                <a:effectLst/>
                <a:latin typeface="Times New Roman" panose="02020603050405020304" pitchFamily="18" charset="0"/>
                <a:ea typeface="Meiryo UI" panose="020B0604030504040204" pitchFamily="34" charset="-128"/>
              </a:rPr>
              <a:t>Ce</a:t>
            </a:r>
            <a:r>
              <a:rPr lang="pt-BR" sz="1600" b="1" i="1" dirty="0">
                <a:effectLst/>
                <a:latin typeface="Times New Roman" panose="02020603050405020304" pitchFamily="18" charset="0"/>
                <a:ea typeface="Meiryo UI" panose="020B0604030504040204" pitchFamily="34" charset="-128"/>
              </a:rPr>
              <a:t> Yin</a:t>
            </a:r>
            <a:r>
              <a:rPr lang="pt-BR" sz="1600" dirty="0">
                <a:effectLst/>
                <a:latin typeface="Times New Roman" panose="02020603050405020304" pitchFamily="18" charset="0"/>
                <a:ea typeface="Meiryo UI" panose="020B0604030504040204" pitchFamily="34" charset="-128"/>
              </a:rPr>
              <a:t>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que o japonês lê</a:t>
            </a:r>
            <a:r>
              <a:rPr lang="pt-BR" sz="1600" dirty="0">
                <a:effectLst/>
                <a:latin typeface="Times New Roman" panose="02020603050405020304" pitchFamily="18" charset="0"/>
                <a:ea typeface="Meiryo UI" panose="020B0604030504040204" pitchFamily="34" charset="-128"/>
              </a:rPr>
              <a:t>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como</a:t>
            </a:r>
            <a:r>
              <a:rPr lang="pt-BR" sz="1600" dirty="0">
                <a:effectLst/>
                <a:latin typeface="Times New Roman" panose="02020603050405020304" pitchFamily="18" charset="0"/>
                <a:ea typeface="Meiryo UI" panose="020B0604030504040204" pitchFamily="34" charset="-128"/>
              </a:rPr>
              <a:t> </a:t>
            </a:r>
            <a:r>
              <a:rPr lang="pt-BR" sz="1600" b="1" i="1" dirty="0" err="1">
                <a:effectLst/>
                <a:latin typeface="Times New Roman" panose="02020603050405020304" pitchFamily="18" charset="0"/>
                <a:ea typeface="Meiryo UI" panose="020B0604030504040204" pitchFamily="34" charset="-128"/>
              </a:rPr>
              <a:t>Soku</a:t>
            </a:r>
            <a:r>
              <a:rPr lang="pt-BR" sz="1600" b="1" i="1" dirty="0">
                <a:effectLst/>
                <a:latin typeface="Times New Roman" panose="02020603050405020304" pitchFamily="18" charset="0"/>
                <a:ea typeface="Meiryo UI" panose="020B0604030504040204" pitchFamily="34" charset="-128"/>
              </a:rPr>
              <a:t> In</a:t>
            </a:r>
            <a:r>
              <a:rPr lang="pt-BR" sz="1600" dirty="0">
                <a:effectLst/>
                <a:latin typeface="Times New Roman" panose="02020603050405020304" pitchFamily="18" charset="0"/>
                <a:ea typeface="Meiryo UI" panose="020B0604030504040204" pitchFamily="34" charset="-128"/>
              </a:rPr>
              <a:t>)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significa “compaixão” ou “solidariedade, simpatia, compadecimento, pena, piedade, dó”, especialmente nos casos de dor, luto ou sofrimento de uma pessoa.</a:t>
            </a:r>
            <a:endParaRPr lang="pt-BR" sz="1600" dirty="0"/>
          </a:p>
        </p:txBody>
      </p:sp>
    </p:spTree>
    <p:extLst>
      <p:ext uri="{BB962C8B-B14F-4D97-AF65-F5344CB8AC3E}">
        <p14:creationId xmlns:p14="http://schemas.microsoft.com/office/powerpoint/2010/main" val="41333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B6809F3-0FE9-4213-972F-13F6FFBFFFDE}"/>
              </a:ext>
            </a:extLst>
          </p:cNvPr>
          <p:cNvSpPr txBox="1"/>
          <p:nvPr/>
        </p:nvSpPr>
        <p:spPr>
          <a:xfrm>
            <a:off x="284583" y="508815"/>
            <a:ext cx="8574833" cy="5156861"/>
          </a:xfrm>
          <a:prstGeom prst="rect">
            <a:avLst/>
          </a:prstGeom>
          <a:noFill/>
        </p:spPr>
        <p:txBody>
          <a:bodyPr wrap="square">
            <a:spAutoFit/>
          </a:bodyPr>
          <a:lstStyle/>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Ao perceber uma criança pequena prestes a cair no rio, você certamente correrá de imediato para ajudá-la, esquecendo de si mesmo. A motivação, nesse instante, não se deve à vontade de ser agradecido, ou de não desejar ser acusado de omisso. É um sentimento que não espera nenhuma recompensa – expressão de amor e caridade. Todos nós temos esse sentimento de amor.</a:t>
            </a:r>
          </a:p>
          <a:p>
            <a:pPr algn="just">
              <a:lnSpc>
                <a:spcPct val="115000"/>
              </a:lnSpc>
              <a:spcAft>
                <a:spcPts val="600"/>
              </a:spcAft>
            </a:pP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Na realidade, porém, em vez de sermos gentis e bondosos com as pessoas, não estaríamos mais tendentes a agir mais em função de interesses e vantagens, tratando as pessoas de maneira injusta?</a:t>
            </a:r>
          </a:p>
          <a:p>
            <a:pPr algn="just">
              <a:lnSpc>
                <a:spcPct val="115000"/>
              </a:lnSpc>
              <a:spcAft>
                <a:spcPts val="600"/>
              </a:spcAft>
            </a:pP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Percebe-se, assim, que a mente humana tem essas duas faces, de poder agir para o bem ou o mal. É por isso que é necessário desenvolver e ampliar o sentimento de benevolência, demonstrando a bondade e o amor, todos os dias.</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7309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D89C7E8-CCB0-4D14-996C-E8700B091319}"/>
              </a:ext>
            </a:extLst>
          </p:cNvPr>
          <p:cNvSpPr txBox="1"/>
          <p:nvPr/>
        </p:nvSpPr>
        <p:spPr>
          <a:xfrm>
            <a:off x="149289" y="107248"/>
            <a:ext cx="8826759" cy="6852517"/>
          </a:xfrm>
          <a:prstGeom prst="rect">
            <a:avLst/>
          </a:prstGeom>
          <a:noFill/>
        </p:spPr>
        <p:txBody>
          <a:bodyPr wrap="square" rtlCol="0">
            <a:spAutoFit/>
          </a:bodyPr>
          <a:lstStyle/>
          <a:p>
            <a:pPr fontAlgn="base">
              <a:lnSpc>
                <a:spcPct val="115000"/>
              </a:lnSpc>
              <a:spcBef>
                <a:spcPts val="600"/>
              </a:spcBef>
              <a:spcAft>
                <a:spcPts val="600"/>
              </a:spcAft>
            </a:pP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Pág. 198: Os sentimentos envolvidos no momento das “</a:t>
            </a:r>
            <a:r>
              <a:rPr lang="pt-BR" sz="1800" b="1" dirty="0">
                <a:solidFill>
                  <a:srgbClr val="0070C0"/>
                </a:solidFill>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boas ações</a:t>
            </a: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 </a:t>
            </a:r>
            <a:endParaRPr lang="pt-BR" sz="1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pt-BR" sz="1100" dirty="0">
                <a:effectLst/>
                <a:latin typeface="Verdana" panose="020B0604030504040204" pitchFamily="34" charset="0"/>
                <a:ea typeface="MS Mincho" panose="02020609040205080304" pitchFamily="49" charset="-128"/>
                <a:cs typeface="Times New Roman" panose="02020603050405020304" pitchFamily="18" charset="0"/>
              </a:rPr>
              <a:t> </a:t>
            </a:r>
            <a:endParaRPr lang="pt-BR" sz="11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Sr.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H</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é o dono e administrador de uma pequena indústria. Recentemente tomou a iniciativa de fazer a limpeza da calçada da sua indústria, antes de começar a trabalhar. Tomou essa decisão depois que ele soube que “</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Quando o dono/administrador se empenha em melhorar as suas qualidades humanas, o ambiente corporativo vai melhorar e os funcionários ficarão mais ativos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Ocorre que, depois de duas semanas, o Sr.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H</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começou a ficar irritado com os funcionários que não o ajudava na limpeza. Os funcionários, por outro lado, comentavam nos bastidores: “</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Chato isso né? Querendo se exibir ...”.</a:t>
            </a:r>
            <a:endParaRPr lang="pt-BR" sz="105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endParaRPr lang="pt-BR" sz="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dirty="0">
                <a:latin typeface="Verdana" panose="020B0604030504040204" pitchFamily="34" charset="0"/>
                <a:ea typeface="MS Mincho" panose="02020609040205080304" pitchFamily="49" charset="-128"/>
                <a:cs typeface="Times New Roman" panose="02020603050405020304" pitchFamily="18" charset="0"/>
              </a:rPr>
              <a:t>Quando praticamos “</a:t>
            </a:r>
            <a:r>
              <a:rPr lang="pt-BR" dirty="0">
                <a:solidFill>
                  <a:srgbClr val="0070C0"/>
                </a:solidFill>
                <a:latin typeface="Verdana" panose="020B0604030504040204" pitchFamily="34" charset="0"/>
                <a:ea typeface="MS Mincho" panose="02020609040205080304" pitchFamily="49" charset="-128"/>
                <a:cs typeface="Times New Roman" panose="02020603050405020304" pitchFamily="18" charset="0"/>
              </a:rPr>
              <a:t>boas ações</a:t>
            </a:r>
            <a:r>
              <a:rPr lang="pt-BR" dirty="0">
                <a:latin typeface="Verdana" panose="020B0604030504040204" pitchFamily="34" charset="0"/>
                <a:ea typeface="MS Mincho" panose="02020609040205080304" pitchFamily="49" charset="-128"/>
                <a:cs typeface="Times New Roman" panose="02020603050405020304" pitchFamily="18" charset="0"/>
              </a:rPr>
              <a:t>” o que será que estamos pensando? – Quero que me agradeçam...; – Quero que me elogiem...; - Quero que reconheçam o meu trabalho...; etc. É possível que você esteja com essa expectativa. No entanto, uma coisa é praticar “</a:t>
            </a:r>
            <a:r>
              <a:rPr lang="pt-BR" dirty="0">
                <a:solidFill>
                  <a:srgbClr val="0070C0"/>
                </a:solidFill>
                <a:latin typeface="Verdana" panose="020B0604030504040204" pitchFamily="34" charset="0"/>
                <a:ea typeface="MS Mincho" panose="02020609040205080304" pitchFamily="49" charset="-128"/>
                <a:cs typeface="Times New Roman" panose="02020603050405020304" pitchFamily="18" charset="0"/>
              </a:rPr>
              <a:t>boas ações</a:t>
            </a:r>
            <a:r>
              <a:rPr lang="pt-BR" dirty="0">
                <a:latin typeface="Verdana" panose="020B0604030504040204" pitchFamily="34" charset="0"/>
                <a:ea typeface="MS Mincho" panose="02020609040205080304" pitchFamily="49" charset="-128"/>
                <a:cs typeface="Times New Roman" panose="02020603050405020304" pitchFamily="18" charset="0"/>
              </a:rPr>
              <a:t>” com esse cálculo silencioso, e outra coisa é a de pensar com sinceridade, “</a:t>
            </a:r>
            <a:r>
              <a:rPr lang="pt-BR" dirty="0">
                <a:solidFill>
                  <a:srgbClr val="0070C0"/>
                </a:solidFill>
                <a:latin typeface="Verdana" panose="020B0604030504040204" pitchFamily="34" charset="0"/>
                <a:ea typeface="MS Mincho" panose="02020609040205080304" pitchFamily="49" charset="-128"/>
                <a:cs typeface="Times New Roman" panose="02020603050405020304" pitchFamily="18" charset="0"/>
              </a:rPr>
              <a:t>na outra pessoa e no entorno</a:t>
            </a:r>
            <a:r>
              <a:rPr lang="pt-BR" dirty="0">
                <a:latin typeface="Verdana" panose="020B0604030504040204" pitchFamily="34" charset="0"/>
                <a:ea typeface="MS Mincho" panose="02020609040205080304" pitchFamily="49" charset="-128"/>
                <a:cs typeface="Times New Roman" panose="02020603050405020304" pitchFamily="18" charset="0"/>
              </a:rPr>
              <a:t>”: São duas atitudes mentais completamente diferentes. Não seria isso o divisor entre melhorar ou não a qualidade humana, e a de proporcionar ou não, a satisfação e alegria ao entorno?</a:t>
            </a:r>
          </a:p>
        </p:txBody>
      </p:sp>
    </p:spTree>
    <p:extLst>
      <p:ext uri="{BB962C8B-B14F-4D97-AF65-F5344CB8AC3E}">
        <p14:creationId xmlns:p14="http://schemas.microsoft.com/office/powerpoint/2010/main" val="317732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D500AAF-A761-44BD-A982-2BA1FA7FCE20}"/>
              </a:ext>
            </a:extLst>
          </p:cNvPr>
          <p:cNvSpPr txBox="1"/>
          <p:nvPr/>
        </p:nvSpPr>
        <p:spPr>
          <a:xfrm>
            <a:off x="149291" y="73433"/>
            <a:ext cx="8854750" cy="6711133"/>
          </a:xfrm>
          <a:prstGeom prst="rect">
            <a:avLst/>
          </a:prstGeom>
          <a:noFill/>
        </p:spPr>
        <p:txBody>
          <a:bodyPr wrap="square" rtlCol="0">
            <a:spAutoFit/>
          </a:bodyPr>
          <a:lstStyle/>
          <a:p>
            <a:pPr fontAlgn="base">
              <a:lnSpc>
                <a:spcPct val="115000"/>
              </a:lnSpc>
              <a:spcBef>
                <a:spcPts val="600"/>
              </a:spcBef>
              <a:spcAft>
                <a:spcPts val="600"/>
              </a:spcAft>
            </a:pP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Pág. 360: A recompensa é a “alegria que nasce no coração”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ts val="29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Quando estamos envolvidos num serviço voluntário e ficamos fortemente convictos de que </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 Estou fazendo uma boa ação para alguma pessoa...</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temos a tendência de achar natural que essa pessoa agradeça ou retribua. E quando essa pessoa não demonstrar gratidão, surge dentro de nós o sentimento de insatisfação. Mas, dessa forma as boas intenções acabam funcionando negativamente.</a:t>
            </a:r>
          </a:p>
          <a:p>
            <a:pPr algn="just">
              <a:lnSpc>
                <a:spcPts val="2900"/>
              </a:lnSpc>
              <a:spcAft>
                <a:spcPts val="600"/>
              </a:spcAft>
            </a:pP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ts val="29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Mas, quando você faz algo por alguém, sem nada esperar em troca, a satisfação interior será muito maior do que se pensa. Mesmo que a sua ação não tenha reconhecimento, a alegria interior proporcionada – no seu coração – será a coisa mais gratificante.</a:t>
            </a:r>
          </a:p>
          <a:p>
            <a:pPr algn="just">
              <a:lnSpc>
                <a:spcPts val="2900"/>
              </a:lnSpc>
              <a:spcAft>
                <a:spcPts val="600"/>
              </a:spcAft>
            </a:pP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ts val="2900"/>
              </a:lnSpc>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Em inglês quando alguém lhe diz “</a:t>
            </a:r>
            <a:r>
              <a:rPr lang="pt-BR" sz="1800" dirty="0" err="1">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Thank</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 </a:t>
            </a:r>
            <a:r>
              <a:rPr lang="pt-BR" sz="1800" dirty="0" err="1">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you</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podemos responder com “</a:t>
            </a:r>
            <a:r>
              <a:rPr lang="pt-BR" sz="1800" dirty="0" err="1">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It’s</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 </a:t>
            </a:r>
            <a:r>
              <a:rPr lang="pt-BR" sz="1800" dirty="0" err="1">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my</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 </a:t>
            </a:r>
            <a:r>
              <a:rPr lang="pt-BR" sz="1800" dirty="0" err="1">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pleasure</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que quer dizer “</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O prazer é (todo) meu</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É uma frase que resume o sentimento de que “</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Estou contente por ter sido útil a você</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Não é uma frase maravilhosa?</a:t>
            </a:r>
            <a:endParaRPr lang="pt-BR" dirty="0"/>
          </a:p>
        </p:txBody>
      </p:sp>
    </p:spTree>
    <p:extLst>
      <p:ext uri="{BB962C8B-B14F-4D97-AF65-F5344CB8AC3E}">
        <p14:creationId xmlns:p14="http://schemas.microsoft.com/office/powerpoint/2010/main" val="411249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5B36A4B-FA67-4A63-B9DC-BE02FF5A1DBA}"/>
              </a:ext>
            </a:extLst>
          </p:cNvPr>
          <p:cNvSpPr txBox="1"/>
          <p:nvPr/>
        </p:nvSpPr>
        <p:spPr>
          <a:xfrm>
            <a:off x="131808" y="137239"/>
            <a:ext cx="4572000" cy="461665"/>
          </a:xfrm>
          <a:prstGeom prst="rect">
            <a:avLst/>
          </a:prstGeom>
          <a:noFill/>
        </p:spPr>
        <p:txBody>
          <a:bodyPr wrap="square">
            <a:spAutoFit/>
          </a:bodyPr>
          <a:lstStyle/>
          <a:p>
            <a:r>
              <a:rPr lang="pt-BR" sz="24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4. Complementos </a:t>
            </a:r>
            <a:endParaRPr lang="pt-BR" sz="2400" dirty="0"/>
          </a:p>
        </p:txBody>
      </p:sp>
      <p:sp>
        <p:nvSpPr>
          <p:cNvPr id="5" name="CaixaDeTexto 4">
            <a:extLst>
              <a:ext uri="{FF2B5EF4-FFF2-40B4-BE49-F238E27FC236}">
                <a16:creationId xmlns:a16="http://schemas.microsoft.com/office/drawing/2014/main" id="{DBEAA8EA-FEB4-48AA-AADA-ECA8E3FB80A2}"/>
              </a:ext>
            </a:extLst>
          </p:cNvPr>
          <p:cNvSpPr txBox="1"/>
          <p:nvPr/>
        </p:nvSpPr>
        <p:spPr>
          <a:xfrm>
            <a:off x="131808" y="687429"/>
            <a:ext cx="8873412" cy="5658537"/>
          </a:xfrm>
          <a:prstGeom prst="rect">
            <a:avLst/>
          </a:prstGeom>
          <a:noFill/>
        </p:spPr>
        <p:txBody>
          <a:bodyPr wrap="square">
            <a:spAutoFit/>
          </a:bodyPr>
          <a:lstStyle/>
          <a:p>
            <a:pPr algn="just">
              <a:lnSpc>
                <a:spcPct val="115000"/>
              </a:lnSpc>
              <a:spcBef>
                <a:spcPts val="600"/>
              </a:spcBef>
              <a:spcAft>
                <a:spcPts val="600"/>
              </a:spcAft>
              <a:tabLst>
                <a:tab pos="4876800" algn="l"/>
              </a:tabLst>
            </a:pPr>
            <a:r>
              <a:rPr lang="pt-BR" sz="20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4.1.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O sentimento de </a:t>
            </a:r>
            <a:r>
              <a:rPr lang="pt-BR" sz="2000" b="1" i="1" dirty="0" err="1">
                <a:effectLst/>
                <a:latin typeface="Verdana" panose="020B0604030504040204" pitchFamily="34" charset="0"/>
                <a:ea typeface="MS Mincho" panose="02020609040205080304" pitchFamily="49" charset="-128"/>
                <a:cs typeface="Times New Roman" panose="02020603050405020304" pitchFamily="18" charset="0"/>
              </a:rPr>
              <a:t>Sokuin</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 (compaixão, piedade) é a borda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(polo, começo, ponta, extremo)</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 da benevolência </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https://iec.co.jp/media/corner/kojijyukugo/10</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 </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 compaixão/piedade para com as outras pessoas, é um sentimento que se associa à suprema virtude, que é a benevolência. O ser humano tem – por natureza – sentimentos de compaixão e solidariedade, por isso, obedecendo (seguindo) as leis naturais, podemos nos aproximar da suprema virtude.</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O provérbio acima é de</a:t>
            </a:r>
            <a:r>
              <a:rPr lang="pt-BR" sz="1800" dirty="0">
                <a:effectLst/>
                <a:latin typeface="Calibri" panose="020F0502020204030204" pitchFamily="34" charset="0"/>
                <a:ea typeface="MS Mincho" panose="02020609040205080304" pitchFamily="49" charset="-128"/>
                <a:cs typeface="Times New Roman" panose="02020603050405020304" pitchFamily="18" charset="0"/>
              </a:rPr>
              <a:t> </a:t>
            </a:r>
            <a:r>
              <a:rPr lang="pt-BR" sz="2000" b="1" i="1" dirty="0" err="1">
                <a:effectLst/>
                <a:latin typeface="Times New Roman" panose="02020603050405020304" pitchFamily="18" charset="0"/>
                <a:ea typeface="MS Mincho" panose="02020609040205080304" pitchFamily="49" charset="-128"/>
                <a:cs typeface="Times New Roman" panose="02020603050405020304" pitchFamily="18" charset="0"/>
              </a:rPr>
              <a:t>Mencius</a:t>
            </a:r>
            <a:r>
              <a:rPr lang="pt-BR" sz="2000" i="1" dirty="0">
                <a:effectLst/>
                <a:latin typeface="Times New Roman" panose="02020603050405020304" pitchFamily="18" charset="0"/>
                <a:ea typeface="MS Mincho" panose="02020609040205080304" pitchFamily="49" charset="-128"/>
                <a:cs typeface="Times New Roman" panose="02020603050405020304" pitchFamily="18" charset="0"/>
              </a:rPr>
              <a:t>, Gong Sun Chou I </a:t>
            </a:r>
            <a:r>
              <a:rPr lang="pt-BR" sz="2000" baseline="300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(1)</a:t>
            </a:r>
            <a:r>
              <a:rPr lang="pt-BR"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É um pouco complexo, mas está ligado à famosa teoria da “</a:t>
            </a:r>
            <a:r>
              <a:rPr lang="pt-BR" sz="1800" b="1"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bondade inata do homem</a:t>
            </a:r>
            <a:r>
              <a:rPr lang="pt-BR" sz="1800"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(2)</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de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Vejamos a explicação.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De acordo com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há quatro fatores na ação da mente, que são chamados de “</a:t>
            </a:r>
            <a:r>
              <a:rPr lang="pt-BR" sz="18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quatro polos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Assim como é natural termos um total de quatro membros, é também natural que a mente também atue nas pessoas conforme os fatores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quadripolares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São as seguintes:</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3" name="CaixaDeTexto 2">
            <a:extLst>
              <a:ext uri="{FF2B5EF4-FFF2-40B4-BE49-F238E27FC236}">
                <a16:creationId xmlns:a16="http://schemas.microsoft.com/office/drawing/2014/main" id="{41B29C40-4047-434D-94C5-4C624CC76F9D}"/>
              </a:ext>
            </a:extLst>
          </p:cNvPr>
          <p:cNvSpPr txBox="1"/>
          <p:nvPr/>
        </p:nvSpPr>
        <p:spPr>
          <a:xfrm>
            <a:off x="214604" y="6434491"/>
            <a:ext cx="8790616" cy="389402"/>
          </a:xfrm>
          <a:prstGeom prst="rect">
            <a:avLst/>
          </a:prstGeom>
          <a:solidFill>
            <a:schemeClr val="accent4">
              <a:lumMod val="20000"/>
              <a:lumOff val="80000"/>
            </a:schemeClr>
          </a:solidFill>
        </p:spPr>
        <p:txBody>
          <a:bodyPr wrap="square" rtlCol="0">
            <a:spAutoFit/>
          </a:bodyPr>
          <a:lstStyle/>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 </a:t>
            </a:r>
            <a:r>
              <a:rPr lang="pt-BR" sz="1800" baseline="300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(1)</a:t>
            </a:r>
            <a:r>
              <a:rPr lang="pt-BR" sz="1800" baseline="30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Texto mais completo (chinês e inglês) em: </a:t>
            </a:r>
            <a:r>
              <a:rPr lang="pt-BR" sz="1800" u="sng"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hlinkClick r:id="rId2"/>
              </a:rPr>
              <a:t>https://ctext.org/mengzi/gong-sun-chou-i</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tângulo 5">
            <a:extLst>
              <a:ext uri="{FF2B5EF4-FFF2-40B4-BE49-F238E27FC236}">
                <a16:creationId xmlns:a16="http://schemas.microsoft.com/office/drawing/2014/main" id="{1F6BCF07-13F4-4CEE-BD8D-2C9C6DA52A34}"/>
              </a:ext>
            </a:extLst>
          </p:cNvPr>
          <p:cNvSpPr/>
          <p:nvPr/>
        </p:nvSpPr>
        <p:spPr>
          <a:xfrm>
            <a:off x="7447340" y="5976634"/>
            <a:ext cx="1564852" cy="369332"/>
          </a:xfrm>
          <a:prstGeom prst="rect">
            <a:avLst/>
          </a:prstGeom>
        </p:spPr>
        <p:txBody>
          <a:bodyPr wrap="none">
            <a:spAutoFit/>
          </a:bodyPr>
          <a:lstStyle/>
          <a:p>
            <a:pPr algn="just">
              <a:spcAft>
                <a:spcPts val="600"/>
              </a:spcAft>
            </a:pPr>
            <a:r>
              <a:rPr lang="pt-BR" sz="1600" dirty="0">
                <a:latin typeface="Verdana" panose="020B0604030504040204" pitchFamily="34" charset="0"/>
                <a:ea typeface="Verdana" panose="020B0604030504040204" pitchFamily="34" charset="0"/>
                <a:cs typeface="Times New Roman" panose="02020603050405020304" pitchFamily="18" charset="0"/>
              </a:rPr>
              <a:t> </a:t>
            </a:r>
            <a:r>
              <a:rPr lang="pt-BR" b="1" dirty="0">
                <a:solidFill>
                  <a:srgbClr val="FF0000"/>
                </a:solidFill>
                <a:latin typeface="Arial" panose="020B0604020202020204" pitchFamily="34" charset="0"/>
                <a:cs typeface="Arial" panose="020B0604020202020204" pitchFamily="34" charset="0"/>
              </a:rPr>
              <a:t>(...continua)</a:t>
            </a:r>
          </a:p>
        </p:txBody>
      </p:sp>
    </p:spTree>
    <p:extLst>
      <p:ext uri="{BB962C8B-B14F-4D97-AF65-F5344CB8AC3E}">
        <p14:creationId xmlns:p14="http://schemas.microsoft.com/office/powerpoint/2010/main" val="360312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3C8F9F-E049-4DEC-854D-8F2489C10615}"/>
              </a:ext>
            </a:extLst>
          </p:cNvPr>
          <p:cNvGraphicFramePr>
            <a:graphicFrameLocks noGrp="1"/>
          </p:cNvGraphicFramePr>
          <p:nvPr>
            <p:extLst>
              <p:ext uri="{D42A27DB-BD31-4B8C-83A1-F6EECF244321}">
                <p14:modId xmlns:p14="http://schemas.microsoft.com/office/powerpoint/2010/main" val="685767733"/>
              </p:ext>
            </p:extLst>
          </p:nvPr>
        </p:nvGraphicFramePr>
        <p:xfrm>
          <a:off x="83975" y="139958"/>
          <a:ext cx="8948058" cy="3732247"/>
        </p:xfrm>
        <a:graphic>
          <a:graphicData uri="http://schemas.openxmlformats.org/drawingml/2006/table">
            <a:tbl>
              <a:tblPr firstRow="1" firstCol="1" bandRow="1"/>
              <a:tblGrid>
                <a:gridCol w="4273028">
                  <a:extLst>
                    <a:ext uri="{9D8B030D-6E8A-4147-A177-3AD203B41FA5}">
                      <a16:colId xmlns:a16="http://schemas.microsoft.com/office/drawing/2014/main" val="1261342540"/>
                    </a:ext>
                  </a:extLst>
                </a:gridCol>
                <a:gridCol w="4675030">
                  <a:extLst>
                    <a:ext uri="{9D8B030D-6E8A-4147-A177-3AD203B41FA5}">
                      <a16:colId xmlns:a16="http://schemas.microsoft.com/office/drawing/2014/main" val="339946676"/>
                    </a:ext>
                  </a:extLst>
                </a:gridCol>
              </a:tblGrid>
              <a:tr h="910983">
                <a:tc>
                  <a:txBody>
                    <a:bodyPr/>
                    <a:lstStyle/>
                    <a:p>
                      <a:pPr algn="l" fontAlgn="ctr">
                        <a:lnSpc>
                          <a:spcPct val="115000"/>
                        </a:lnSpc>
                        <a:spcBef>
                          <a:spcPts val="300"/>
                        </a:spcBef>
                        <a:spcAft>
                          <a:spcPts val="300"/>
                        </a:spcAft>
                      </a:pPr>
                      <a:r>
                        <a:rPr lang="pt-BR" sz="1900" b="0" i="0" u="none" strike="noStrike">
                          <a:effectLst/>
                          <a:latin typeface="Verdana" panose="020B0604030504040204" pitchFamily="34" charset="0"/>
                          <a:ea typeface="Verdana" panose="020B0604030504040204" pitchFamily="34" charset="0"/>
                          <a:cs typeface="Cambria Math" panose="02040503050406030204" pitchFamily="18" charset="0"/>
                        </a:rPr>
                        <a:t>① </a:t>
                      </a:r>
                      <a:r>
                        <a:rPr lang="pt-BR" sz="1900" b="0" i="0" u="none" strike="noStrike">
                          <a:effectLst/>
                          <a:latin typeface="Verdana" panose="020B0604030504040204" pitchFamily="34" charset="0"/>
                          <a:ea typeface="Verdana" panose="020B0604030504040204" pitchFamily="34" charset="0"/>
                          <a:cs typeface="Times New Roman" panose="02020603050405020304" pitchFamily="18" charset="0"/>
                        </a:rPr>
                        <a:t>Sentimento de compaixão ou empatia</a:t>
                      </a:r>
                      <a:endParaRPr lang="pt-BR" sz="3800" b="0" i="0" u="none" strike="noStrike" dirty="0">
                        <a:effectLst/>
                        <a:latin typeface="Verdana" panose="020B0604030504040204" pitchFamily="34" charset="0"/>
                        <a:ea typeface="Verdana" panose="020B060403050404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ctr">
                        <a:lnSpc>
                          <a:spcPct val="115000"/>
                        </a:lnSpc>
                        <a:spcBef>
                          <a:spcPts val="300"/>
                        </a:spcBef>
                        <a:spcAft>
                          <a:spcPts val="300"/>
                        </a:spcAft>
                      </a:pPr>
                      <a:r>
                        <a:rPr lang="ja-JP" altLang="en-US" sz="2300" b="1" i="0" u="none" strike="noStrike">
                          <a:solidFill>
                            <a:srgbClr val="000000"/>
                          </a:solidFill>
                          <a:effectLst/>
                          <a:latin typeface="Calibri" panose="020F0502020204030204" pitchFamily="34" charset="0"/>
                          <a:ea typeface="Meiryo" panose="020B0604030504040204" pitchFamily="34" charset="-128"/>
                          <a:cs typeface="Meiryo" panose="020B0604030504040204" pitchFamily="34" charset="-128"/>
                        </a:rPr>
                        <a:t>仁</a:t>
                      </a:r>
                      <a:r>
                        <a:rPr lang="ja-JP" altLang="en-US" sz="23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ja-JP" sz="1900" b="0" i="0" u="none" strike="noStrike">
                          <a:effectLst/>
                          <a:latin typeface="Verdana" panose="020B0604030504040204" pitchFamily="34" charset="0"/>
                          <a:ea typeface="MS Mincho" panose="02020609040205080304" pitchFamily="49" charset="-128"/>
                          <a:cs typeface="Times New Roman" panose="02020603050405020304" pitchFamily="18" charset="0"/>
                        </a:rPr>
                        <a:t>(</a:t>
                      </a:r>
                      <a:r>
                        <a:rPr lang="en-US" sz="1900" b="0" i="0" u="none" strike="noStrike">
                          <a:effectLst/>
                          <a:latin typeface="Verdana" panose="020B0604030504040204" pitchFamily="34" charset="0"/>
                          <a:ea typeface="MS Mincho" panose="02020609040205080304" pitchFamily="49" charset="-128"/>
                          <a:cs typeface="Times New Roman" panose="02020603050405020304" pitchFamily="18" charset="0"/>
                        </a:rPr>
                        <a:t>Jin) = </a:t>
                      </a:r>
                      <a:r>
                        <a:rPr lang="en-US" sz="1900" b="0" i="0" u="none" strike="noStrike">
                          <a:effectLst/>
                          <a:latin typeface="Verdana" panose="020B0604030504040204" pitchFamily="34" charset="0"/>
                          <a:ea typeface="MS Gothic" panose="020B0609070205080204" pitchFamily="49" charset="-128"/>
                          <a:cs typeface="MS Gothic" panose="020B0609070205080204" pitchFamily="49" charset="-128"/>
                        </a:rPr>
                        <a:t>Benevolência</a:t>
                      </a:r>
                      <a:endParaRPr lang="en-US" sz="3800" b="0" i="0" u="none" strike="noStrike" dirty="0">
                        <a:effectLst/>
                        <a:latin typeface="Arial" panose="020B060402020202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83925167"/>
                  </a:ext>
                </a:extLst>
              </a:tr>
              <a:tr h="999298">
                <a:tc>
                  <a:txBody>
                    <a:bodyPr/>
                    <a:lstStyle/>
                    <a:p>
                      <a:pPr algn="l" fontAlgn="ctr">
                        <a:lnSpc>
                          <a:spcPct val="115000"/>
                        </a:lnSpc>
                        <a:spcBef>
                          <a:spcPts val="300"/>
                        </a:spcBef>
                        <a:spcAft>
                          <a:spcPts val="300"/>
                        </a:spcAft>
                      </a:pPr>
                      <a:r>
                        <a:rPr lang="pt-BR" sz="1900" b="0" i="0" u="none" strike="noStrike">
                          <a:effectLst/>
                          <a:latin typeface="Verdana" panose="020B0604030504040204" pitchFamily="34" charset="0"/>
                          <a:ea typeface="Verdana" panose="020B0604030504040204" pitchFamily="34" charset="0"/>
                          <a:cs typeface="Cambria Math" panose="02040503050406030204" pitchFamily="18" charset="0"/>
                        </a:rPr>
                        <a:t>② </a:t>
                      </a:r>
                      <a:r>
                        <a:rPr lang="pt-BR" sz="1900" b="0" i="0" u="none" strike="noStrike">
                          <a:effectLst/>
                          <a:latin typeface="Verdana" panose="020B0604030504040204" pitchFamily="34" charset="0"/>
                          <a:ea typeface="Verdana" panose="020B0604030504040204" pitchFamily="34" charset="0"/>
                          <a:cs typeface="Times New Roman" panose="02020603050405020304" pitchFamily="18" charset="0"/>
                        </a:rPr>
                        <a:t>Sentimento de vergonha ou arrependimento</a:t>
                      </a:r>
                      <a:endParaRPr lang="pt-BR" sz="3800" b="0" i="0" u="none" strike="noStrike" dirty="0">
                        <a:effectLst/>
                        <a:latin typeface="Verdana" panose="020B0604030504040204" pitchFamily="34" charset="0"/>
                        <a:ea typeface="Verdana" panose="020B060403050404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15000"/>
                        </a:lnSpc>
                        <a:spcBef>
                          <a:spcPts val="300"/>
                        </a:spcBef>
                        <a:spcAft>
                          <a:spcPts val="300"/>
                        </a:spcAft>
                      </a:pPr>
                      <a:r>
                        <a:rPr lang="ja-JP" altLang="en-US" sz="2300" b="1" i="0" u="none" strike="noStrike" dirty="0">
                          <a:solidFill>
                            <a:srgbClr val="000000"/>
                          </a:solidFill>
                          <a:effectLst/>
                          <a:latin typeface="Calibri" panose="020F0502020204030204" pitchFamily="34" charset="0"/>
                          <a:ea typeface="Meiryo" panose="020B0604030504040204" pitchFamily="34" charset="-128"/>
                          <a:cs typeface="Meiryo" panose="020B0604030504040204" pitchFamily="34" charset="-128"/>
                        </a:rPr>
                        <a:t>義</a:t>
                      </a:r>
                      <a:r>
                        <a:rPr lang="ja-JP" altLang="en-US" sz="2300" b="0" i="0" u="none" strike="noStrike" dirty="0">
                          <a:solidFill>
                            <a:srgbClr val="000000"/>
                          </a:solidFill>
                          <a:effectLst/>
                          <a:latin typeface="Calibri" panose="020F0502020204030204" pitchFamily="34" charset="0"/>
                          <a:ea typeface="Calibri" panose="020F0502020204030204" pitchFamily="34" charset="0"/>
                          <a:cs typeface="MS Gothic" panose="020B0609070205080204" pitchFamily="49" charset="-128"/>
                        </a:rPr>
                        <a:t> </a:t>
                      </a:r>
                      <a:r>
                        <a:rPr lang="en-US" altLang="ja-JP" sz="1900" b="0" i="0" u="none" strike="noStrike" dirty="0">
                          <a:effectLst/>
                          <a:latin typeface="Verdana" panose="020B0604030504040204" pitchFamily="34" charset="0"/>
                          <a:ea typeface="MS Mincho" panose="02020609040205080304" pitchFamily="49" charset="-128"/>
                          <a:cs typeface="Times New Roman" panose="02020603050405020304" pitchFamily="18" charset="0"/>
                        </a:rPr>
                        <a:t>(</a:t>
                      </a:r>
                      <a:r>
                        <a:rPr lang="en-US" sz="1900" b="0" i="0" u="none" strike="noStrike" dirty="0" err="1">
                          <a:effectLst/>
                          <a:latin typeface="Verdana" panose="020B0604030504040204" pitchFamily="34" charset="0"/>
                          <a:ea typeface="MS Mincho" panose="02020609040205080304" pitchFamily="49" charset="-128"/>
                          <a:cs typeface="Times New Roman" panose="02020603050405020304" pitchFamily="18" charset="0"/>
                        </a:rPr>
                        <a:t>Gui</a:t>
                      </a:r>
                      <a:r>
                        <a:rPr lang="en-US" sz="1900" b="0" i="0" u="none" strike="noStrike" dirty="0">
                          <a:effectLst/>
                          <a:latin typeface="Verdana" panose="020B0604030504040204" pitchFamily="34" charset="0"/>
                          <a:ea typeface="MS Mincho" panose="02020609040205080304" pitchFamily="49" charset="-128"/>
                          <a:cs typeface="Times New Roman" panose="02020603050405020304" pitchFamily="18" charset="0"/>
                        </a:rPr>
                        <a:t>) = </a:t>
                      </a:r>
                      <a:r>
                        <a:rPr lang="en-US" sz="1900" b="0" i="0" u="none" strike="noStrike" dirty="0" err="1">
                          <a:effectLst/>
                          <a:latin typeface="Verdana" panose="020B0604030504040204" pitchFamily="34" charset="0"/>
                          <a:ea typeface="MS Gothic" panose="020B0609070205080204" pitchFamily="49" charset="-128"/>
                          <a:cs typeface="MS Gothic" panose="020B0609070205080204" pitchFamily="49" charset="-128"/>
                        </a:rPr>
                        <a:t>Ética</a:t>
                      </a:r>
                      <a:r>
                        <a:rPr lang="en-US" sz="1900" b="0" i="0" u="none" strike="noStrike" dirty="0">
                          <a:effectLst/>
                          <a:latin typeface="Verdana" panose="020B0604030504040204" pitchFamily="34" charset="0"/>
                          <a:ea typeface="MS Gothic" panose="020B0609070205080204" pitchFamily="49" charset="-128"/>
                          <a:cs typeface="MS Gothic" panose="020B0609070205080204" pitchFamily="49" charset="-128"/>
                        </a:rPr>
                        <a:t>, </a:t>
                      </a:r>
                      <a:r>
                        <a:rPr lang="en-US" sz="1900" b="0" i="0" u="none" strike="noStrike" dirty="0" err="1">
                          <a:effectLst/>
                          <a:latin typeface="Verdana" panose="020B0604030504040204" pitchFamily="34" charset="0"/>
                          <a:ea typeface="MS Gothic" panose="020B0609070205080204" pitchFamily="49" charset="-128"/>
                          <a:cs typeface="MS Gothic" panose="020B0609070205080204" pitchFamily="49" charset="-128"/>
                        </a:rPr>
                        <a:t>retidão</a:t>
                      </a:r>
                      <a:r>
                        <a:rPr lang="en-US" sz="1900" b="0" i="0" u="none" strike="noStrike" dirty="0">
                          <a:effectLst/>
                          <a:latin typeface="Verdana" panose="020B0604030504040204" pitchFamily="34" charset="0"/>
                          <a:ea typeface="MS Gothic" panose="020B0609070205080204" pitchFamily="49" charset="-128"/>
                          <a:cs typeface="MS Gothic" panose="020B0609070205080204" pitchFamily="49" charset="-128"/>
                        </a:rPr>
                        <a:t>, </a:t>
                      </a:r>
                      <a:r>
                        <a:rPr lang="en-US" sz="1900" b="0" i="0" u="none" strike="noStrike" dirty="0" err="1">
                          <a:effectLst/>
                          <a:latin typeface="Verdana" panose="020B0604030504040204" pitchFamily="34" charset="0"/>
                          <a:ea typeface="MS Gothic" panose="020B0609070205080204" pitchFamily="49" charset="-128"/>
                          <a:cs typeface="MS Gothic" panose="020B0609070205080204" pitchFamily="49" charset="-128"/>
                        </a:rPr>
                        <a:t>lealdade</a:t>
                      </a:r>
                      <a:r>
                        <a:rPr lang="en-US" sz="1900" b="0" i="0" u="none" strike="noStrike" dirty="0">
                          <a:effectLst/>
                          <a:latin typeface="Verdana" panose="020B0604030504040204" pitchFamily="34" charset="0"/>
                          <a:ea typeface="MS Gothic" panose="020B0609070205080204" pitchFamily="49" charset="-128"/>
                          <a:cs typeface="MS Gothic" panose="020B0609070205080204" pitchFamily="49" charset="-128"/>
                        </a:rPr>
                        <a:t>, </a:t>
                      </a:r>
                      <a:r>
                        <a:rPr lang="en-US" sz="1900" b="0" i="0" u="none" strike="noStrike" dirty="0" err="1">
                          <a:effectLst/>
                          <a:latin typeface="Verdana" panose="020B0604030504040204" pitchFamily="34" charset="0"/>
                          <a:ea typeface="MS Gothic" panose="020B0609070205080204" pitchFamily="49" charset="-128"/>
                          <a:cs typeface="MS Gothic" panose="020B0609070205080204" pitchFamily="49" charset="-128"/>
                        </a:rPr>
                        <a:t>integridade</a:t>
                      </a:r>
                      <a:endParaRPr lang="en-US" sz="3800" b="0" i="0" u="none" strike="noStrike" dirty="0">
                        <a:effectLst/>
                        <a:latin typeface="Arial" panose="020B060402020202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470532"/>
                  </a:ext>
                </a:extLst>
              </a:tr>
              <a:tr h="910983">
                <a:tc>
                  <a:txBody>
                    <a:bodyPr/>
                    <a:lstStyle/>
                    <a:p>
                      <a:pPr algn="l" fontAlgn="ctr">
                        <a:lnSpc>
                          <a:spcPct val="115000"/>
                        </a:lnSpc>
                        <a:spcBef>
                          <a:spcPts val="300"/>
                        </a:spcBef>
                        <a:spcAft>
                          <a:spcPts val="300"/>
                        </a:spcAft>
                      </a:pPr>
                      <a:r>
                        <a:rPr lang="pt-BR" sz="1900" b="0" i="0" u="none" strike="noStrike">
                          <a:effectLst/>
                          <a:latin typeface="Verdana" panose="020B0604030504040204" pitchFamily="34" charset="0"/>
                          <a:ea typeface="Verdana" panose="020B0604030504040204" pitchFamily="34" charset="0"/>
                          <a:cs typeface="Cambria Math" panose="02040503050406030204" pitchFamily="18" charset="0"/>
                        </a:rPr>
                        <a:t>③ </a:t>
                      </a:r>
                      <a:r>
                        <a:rPr lang="pt-BR" sz="1900" b="0" i="0" u="none" strike="noStrike">
                          <a:solidFill>
                            <a:srgbClr val="202122"/>
                          </a:solidFill>
                          <a:effectLst/>
                          <a:latin typeface="Verdana" panose="020B0604030504040204" pitchFamily="34" charset="0"/>
                          <a:ea typeface="Verdana" panose="020B0604030504040204" pitchFamily="34" charset="0"/>
                          <a:cs typeface="Times New Roman" panose="02020603050405020304" pitchFamily="18" charset="0"/>
                        </a:rPr>
                        <a:t>Sentimento de </a:t>
                      </a:r>
                      <a:r>
                        <a:rPr lang="pt-BR" sz="1900" b="0" i="0" u="none" strike="noStrike">
                          <a:effectLst/>
                          <a:latin typeface="Verdana" panose="020B0604030504040204" pitchFamily="34" charset="0"/>
                          <a:ea typeface="Verdana" panose="020B0604030504040204" pitchFamily="34" charset="0"/>
                          <a:cs typeface="Times New Roman" panose="02020603050405020304" pitchFamily="18" charset="0"/>
                        </a:rPr>
                        <a:t>reserva </a:t>
                      </a:r>
                      <a:r>
                        <a:rPr lang="pt-BR" sz="1900" b="0" i="0" u="none" strike="noStrike">
                          <a:solidFill>
                            <a:srgbClr val="202122"/>
                          </a:solidFill>
                          <a:effectLst/>
                          <a:latin typeface="Verdana" panose="020B0604030504040204" pitchFamily="34" charset="0"/>
                          <a:ea typeface="Verdana" panose="020B0604030504040204" pitchFamily="34" charset="0"/>
                          <a:cs typeface="Times New Roman" panose="02020603050405020304" pitchFamily="18" charset="0"/>
                        </a:rPr>
                        <a:t>e </a:t>
                      </a:r>
                      <a:r>
                        <a:rPr lang="pt-BR" sz="1900" b="0" i="0" u="none" strike="noStrike">
                          <a:effectLst/>
                          <a:latin typeface="Verdana" panose="020B0604030504040204" pitchFamily="34" charset="0"/>
                          <a:ea typeface="Verdana" panose="020B0604030504040204" pitchFamily="34" charset="0"/>
                          <a:cs typeface="Times New Roman" panose="02020603050405020304" pitchFamily="18" charset="0"/>
                        </a:rPr>
                        <a:t>modéstia</a:t>
                      </a:r>
                      <a:endParaRPr lang="pt-BR" sz="3800" b="0" i="0" u="none" strike="noStrike" dirty="0">
                        <a:effectLst/>
                        <a:latin typeface="Verdana" panose="020B0604030504040204" pitchFamily="34" charset="0"/>
                        <a:ea typeface="Verdana" panose="020B060403050404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ctr">
                        <a:lnSpc>
                          <a:spcPct val="115000"/>
                        </a:lnSpc>
                        <a:spcBef>
                          <a:spcPts val="300"/>
                        </a:spcBef>
                        <a:spcAft>
                          <a:spcPts val="300"/>
                        </a:spcAft>
                      </a:pPr>
                      <a:r>
                        <a:rPr lang="ja-JP" altLang="en-US" sz="2300" b="1" i="0" u="none" strike="noStrike">
                          <a:solidFill>
                            <a:srgbClr val="000000"/>
                          </a:solidFill>
                          <a:effectLst/>
                          <a:latin typeface="Calibri" panose="020F0502020204030204" pitchFamily="34" charset="0"/>
                          <a:ea typeface="Meiryo" panose="020B0604030504040204" pitchFamily="34" charset="-128"/>
                          <a:cs typeface="Meiryo" panose="020B0604030504040204" pitchFamily="34" charset="-128"/>
                        </a:rPr>
                        <a:t>禮</a:t>
                      </a:r>
                      <a:r>
                        <a:rPr lang="ja-JP" altLang="en-US" sz="23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ja-JP" sz="1900" b="0" i="0" u="none" strike="noStrike">
                          <a:effectLst/>
                          <a:latin typeface="Verdana" panose="020B0604030504040204" pitchFamily="34" charset="0"/>
                          <a:ea typeface="MS Mincho" panose="02020609040205080304" pitchFamily="49" charset="-128"/>
                          <a:cs typeface="Times New Roman" panose="02020603050405020304" pitchFamily="18" charset="0"/>
                        </a:rPr>
                        <a:t>(</a:t>
                      </a:r>
                      <a:r>
                        <a:rPr lang="en-US" sz="1900" b="0" i="0" u="none" strike="noStrike">
                          <a:effectLst/>
                          <a:latin typeface="Verdana" panose="020B0604030504040204" pitchFamily="34" charset="0"/>
                          <a:ea typeface="MS Mincho" panose="02020609040205080304" pitchFamily="49" charset="-128"/>
                          <a:cs typeface="Times New Roman" panose="02020603050405020304" pitchFamily="18" charset="0"/>
                        </a:rPr>
                        <a:t>Rei) = </a:t>
                      </a:r>
                      <a:r>
                        <a:rPr lang="en-US" sz="1900" b="0" i="0" u="none" strike="noStrike">
                          <a:effectLst/>
                          <a:latin typeface="Verdana" panose="020B0604030504040204" pitchFamily="34" charset="0"/>
                          <a:ea typeface="MS Gothic" panose="020B0609070205080204" pitchFamily="49" charset="-128"/>
                          <a:cs typeface="MS Gothic" panose="020B0609070205080204" pitchFamily="49" charset="-128"/>
                        </a:rPr>
                        <a:t>Disciplina, respeito</a:t>
                      </a:r>
                      <a:endParaRPr lang="en-US" sz="3800" b="0" i="0" u="none" strike="noStrike" dirty="0">
                        <a:effectLst/>
                        <a:latin typeface="Arial" panose="020B060402020202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65786949"/>
                  </a:ext>
                </a:extLst>
              </a:tr>
              <a:tr h="910983">
                <a:tc>
                  <a:txBody>
                    <a:bodyPr/>
                    <a:lstStyle/>
                    <a:p>
                      <a:pPr algn="l" fontAlgn="ctr">
                        <a:lnSpc>
                          <a:spcPct val="115000"/>
                        </a:lnSpc>
                        <a:spcBef>
                          <a:spcPts val="300"/>
                        </a:spcBef>
                        <a:spcAft>
                          <a:spcPts val="300"/>
                        </a:spcAft>
                      </a:pPr>
                      <a:r>
                        <a:rPr lang="pt-BR" sz="1900" b="0" i="0" u="none" strike="noStrike" dirty="0">
                          <a:effectLst/>
                          <a:latin typeface="Verdana" panose="020B0604030504040204" pitchFamily="34" charset="0"/>
                          <a:ea typeface="Verdana" panose="020B0604030504040204" pitchFamily="34" charset="0"/>
                          <a:cs typeface="Cambria Math" panose="02040503050406030204" pitchFamily="18" charset="0"/>
                        </a:rPr>
                        <a:t>④ </a:t>
                      </a:r>
                      <a:r>
                        <a:rPr lang="pt-BR" sz="1900" b="0" i="0" u="none" strike="noStrike" dirty="0">
                          <a:effectLst/>
                          <a:latin typeface="Verdana" panose="020B0604030504040204" pitchFamily="34" charset="0"/>
                          <a:ea typeface="Verdana" panose="020B0604030504040204" pitchFamily="34" charset="0"/>
                          <a:cs typeface="Times New Roman" panose="02020603050405020304" pitchFamily="18" charset="0"/>
                        </a:rPr>
                        <a:t>Atitude de distinguir o bem do mal</a:t>
                      </a:r>
                      <a:endParaRPr lang="pt-BR" sz="3800" b="0" i="0" u="none" strike="noStrike" dirty="0">
                        <a:effectLst/>
                        <a:latin typeface="Verdana" panose="020B0604030504040204" pitchFamily="34" charset="0"/>
                        <a:ea typeface="Verdana" panose="020B060403050404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Bef>
                          <a:spcPts val="300"/>
                        </a:spcBef>
                        <a:spcAft>
                          <a:spcPts val="300"/>
                        </a:spcAft>
                      </a:pPr>
                      <a:r>
                        <a:rPr lang="ja-JP" altLang="en-US" sz="2300" b="1" i="0" u="none" strike="noStrike" dirty="0">
                          <a:solidFill>
                            <a:srgbClr val="000000"/>
                          </a:solidFill>
                          <a:effectLst/>
                          <a:latin typeface="Calibri" panose="020F0502020204030204" pitchFamily="34" charset="0"/>
                          <a:ea typeface="Meiryo" panose="020B0604030504040204" pitchFamily="34" charset="-128"/>
                          <a:cs typeface="Meiryo" panose="020B0604030504040204" pitchFamily="34" charset="-128"/>
                        </a:rPr>
                        <a:t>智</a:t>
                      </a:r>
                      <a:r>
                        <a:rPr lang="ja-JP" altLang="en-US" sz="2300" b="0" i="0" u="none" strike="noStrike" dirty="0">
                          <a:solidFill>
                            <a:srgbClr val="000000"/>
                          </a:solidFill>
                          <a:effectLst/>
                          <a:latin typeface="Calibri" panose="020F0502020204030204" pitchFamily="34" charset="0"/>
                          <a:ea typeface="Calibri" panose="020F0502020204030204" pitchFamily="34" charset="0"/>
                          <a:cs typeface="MS Gothic" panose="020B0609070205080204" pitchFamily="49" charset="-128"/>
                        </a:rPr>
                        <a:t> </a:t>
                      </a:r>
                      <a:r>
                        <a:rPr lang="en-US" altLang="ja-JP" sz="1900" b="0" i="0" u="none" strike="noStrike" dirty="0">
                          <a:effectLst/>
                          <a:latin typeface="Verdana" panose="020B0604030504040204" pitchFamily="34" charset="0"/>
                          <a:ea typeface="MS Mincho" panose="02020609040205080304" pitchFamily="49" charset="-128"/>
                          <a:cs typeface="Times New Roman" panose="02020603050405020304" pitchFamily="18" charset="0"/>
                        </a:rPr>
                        <a:t>(</a:t>
                      </a:r>
                      <a:r>
                        <a:rPr lang="en-US" sz="1900" b="0" i="0" u="none" strike="noStrike" dirty="0">
                          <a:effectLst/>
                          <a:latin typeface="Verdana" panose="020B0604030504040204" pitchFamily="34" charset="0"/>
                          <a:ea typeface="MS Mincho" panose="02020609040205080304" pitchFamily="49" charset="-128"/>
                          <a:cs typeface="Times New Roman" panose="02020603050405020304" pitchFamily="18" charset="0"/>
                        </a:rPr>
                        <a:t>Chi) = </a:t>
                      </a:r>
                      <a:r>
                        <a:rPr lang="en-US" sz="1900" b="0" i="0" u="none" strike="noStrike" dirty="0" err="1">
                          <a:effectLst/>
                          <a:latin typeface="Verdana" panose="020B0604030504040204" pitchFamily="34" charset="0"/>
                          <a:ea typeface="MS Gothic" panose="020B0609070205080204" pitchFamily="49" charset="-128"/>
                          <a:cs typeface="MS Gothic" panose="020B0609070205080204" pitchFamily="49" charset="-128"/>
                        </a:rPr>
                        <a:t>Sabedoria</a:t>
                      </a:r>
                      <a:endParaRPr lang="en-US" sz="3800" b="0" i="0" u="none" strike="noStrike" dirty="0">
                        <a:effectLst/>
                        <a:latin typeface="Arial" panose="020B0604020202020204" pitchFamily="34" charset="0"/>
                      </a:endParaRPr>
                    </a:p>
                  </a:txBody>
                  <a:tcPr marL="145629" marR="145629"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014003"/>
                  </a:ext>
                </a:extLst>
              </a:tr>
            </a:tbl>
          </a:graphicData>
        </a:graphic>
      </p:graphicFrame>
      <p:sp>
        <p:nvSpPr>
          <p:cNvPr id="3" name="CaixaDeTexto 2">
            <a:extLst>
              <a:ext uri="{FF2B5EF4-FFF2-40B4-BE49-F238E27FC236}">
                <a16:creationId xmlns:a16="http://schemas.microsoft.com/office/drawing/2014/main" id="{D1D735AF-5457-4757-A544-1883D51FDE04}"/>
              </a:ext>
            </a:extLst>
          </p:cNvPr>
          <p:cNvSpPr txBox="1"/>
          <p:nvPr/>
        </p:nvSpPr>
        <p:spPr>
          <a:xfrm>
            <a:off x="83975" y="4048000"/>
            <a:ext cx="8948058" cy="2644698"/>
          </a:xfrm>
          <a:prstGeom prst="rect">
            <a:avLst/>
          </a:prstGeom>
          <a:noFill/>
        </p:spPr>
        <p:txBody>
          <a:bodyPr wrap="square" rtlCol="0">
            <a:spAutoFit/>
          </a:bodyPr>
          <a:lstStyle/>
          <a:p>
            <a:pPr algn="just">
              <a:lnSpc>
                <a:spcPct val="115000"/>
              </a:lnSpc>
              <a:spcAft>
                <a:spcPts val="600"/>
              </a:spcAft>
            </a:pPr>
            <a:r>
              <a:rPr lang="pt-BR" sz="1600" dirty="0">
                <a:effectLst/>
                <a:latin typeface="Verdana" panose="020B0604030504040204" pitchFamily="34" charset="0"/>
                <a:ea typeface="MS Gothic" panose="020B0609070205080204" pitchFamily="49" charset="-128"/>
                <a:cs typeface="MS Gothic" panose="020B0609070205080204" pitchFamily="49" charset="-128"/>
              </a:rPr>
              <a:t>O quadro acima tem o seguinte significado:</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dirty="0">
                <a:effectLst/>
                <a:latin typeface="Cambria Math" panose="02040503050406030204" pitchFamily="18" charset="0"/>
                <a:ea typeface="MS Mincho" panose="02020609040205080304" pitchFamily="49" charset="-128"/>
                <a:cs typeface="Cambria Math" panose="02040503050406030204" pitchFamily="18" charset="0"/>
              </a:rPr>
              <a:t>①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O sentimento de compaixão e empatia pelas pessoas está associado ao estado mental de </a:t>
            </a:r>
            <a:r>
              <a:rPr lang="pt-BR" sz="1600" i="1" dirty="0">
                <a:effectLst/>
                <a:latin typeface="Verdana" panose="020B0604030504040204" pitchFamily="34" charset="0"/>
                <a:ea typeface="MS Mincho" panose="02020609040205080304" pitchFamily="49" charset="-128"/>
                <a:cs typeface="Times New Roman" panose="02020603050405020304" pitchFamily="18" charset="0"/>
              </a:rPr>
              <a:t>Jin</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(benevolência);</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dirty="0">
                <a:effectLst/>
                <a:latin typeface="Cambria Math" panose="02040503050406030204" pitchFamily="18" charset="0"/>
                <a:ea typeface="MS Mincho" panose="02020609040205080304" pitchFamily="49" charset="-128"/>
                <a:cs typeface="Cambria Math" panose="02040503050406030204" pitchFamily="18" charset="0"/>
              </a:rPr>
              <a:t>②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O sentimento de vergonha, constrangimento e repúdio às </a:t>
            </a:r>
            <a:r>
              <a:rPr lang="pt-BR" sz="1600" b="1"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coisas “não corretas”</a:t>
            </a:r>
            <a:r>
              <a:rPr lang="pt-BR" sz="1600"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(3)</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está associado à atitude de retidão e lealdade; </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dirty="0">
                <a:effectLst/>
                <a:latin typeface="Cambria Math" panose="02040503050406030204" pitchFamily="18" charset="0"/>
                <a:ea typeface="MS Mincho" panose="02020609040205080304" pitchFamily="49" charset="-128"/>
                <a:cs typeface="Cambria Math" panose="02040503050406030204" pitchFamily="18" charset="0"/>
              </a:rPr>
              <a:t>③</a:t>
            </a:r>
            <a:r>
              <a:rPr lang="pt-BR" sz="1600" dirty="0">
                <a:solidFill>
                  <a:srgbClr val="202122"/>
                </a:solidFill>
                <a:effectLst/>
                <a:latin typeface="Arial" panose="020B0604020202020204" pitchFamily="34" charset="0"/>
                <a:ea typeface="MS Mincho" panose="02020609040205080304" pitchFamily="49" charset="-128"/>
                <a:cs typeface="Times New Roman" panose="02020603050405020304" pitchFamily="18" charset="0"/>
              </a:rPr>
              <a:t>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O sentimento de reserva e modéstia está associado à atitude de disciplina e respeito; e </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dirty="0">
                <a:effectLst/>
                <a:latin typeface="Cambria Math" panose="02040503050406030204" pitchFamily="18" charset="0"/>
                <a:ea typeface="MS Mincho" panose="02020609040205080304" pitchFamily="49" charset="-128"/>
                <a:cs typeface="Cambria Math" panose="02040503050406030204" pitchFamily="18" charset="0"/>
              </a:rPr>
              <a:t>④</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A atitude de saber distinguir o bem do mal está associada à sabedoria.</a:t>
            </a:r>
            <a:endParaRPr lang="pt-BR" sz="1600" dirty="0"/>
          </a:p>
        </p:txBody>
      </p:sp>
      <p:sp>
        <p:nvSpPr>
          <p:cNvPr id="12" name="Retângulo 11">
            <a:extLst>
              <a:ext uri="{FF2B5EF4-FFF2-40B4-BE49-F238E27FC236}">
                <a16:creationId xmlns:a16="http://schemas.microsoft.com/office/drawing/2014/main" id="{C1A7E797-90B9-4DE2-B871-B9DEEB32E5F0}"/>
              </a:ext>
            </a:extLst>
          </p:cNvPr>
          <p:cNvSpPr/>
          <p:nvPr/>
        </p:nvSpPr>
        <p:spPr>
          <a:xfrm>
            <a:off x="7679865" y="6488668"/>
            <a:ext cx="1564852" cy="369332"/>
          </a:xfrm>
          <a:prstGeom prst="rect">
            <a:avLst/>
          </a:prstGeom>
        </p:spPr>
        <p:txBody>
          <a:bodyPr wrap="none">
            <a:spAutoFit/>
          </a:bodyPr>
          <a:lstStyle/>
          <a:p>
            <a:pPr algn="just">
              <a:spcAft>
                <a:spcPts val="600"/>
              </a:spcAft>
            </a:pPr>
            <a:r>
              <a:rPr lang="pt-BR" sz="1600" dirty="0">
                <a:latin typeface="Verdana" panose="020B0604030504040204" pitchFamily="34" charset="0"/>
                <a:ea typeface="Verdana" panose="020B0604030504040204" pitchFamily="34" charset="0"/>
                <a:cs typeface="Times New Roman" panose="02020603050405020304" pitchFamily="18" charset="0"/>
              </a:rPr>
              <a:t> </a:t>
            </a:r>
            <a:r>
              <a:rPr lang="pt-BR" b="1" dirty="0">
                <a:solidFill>
                  <a:srgbClr val="FF0000"/>
                </a:solidFill>
                <a:latin typeface="Arial" panose="020B0604020202020204" pitchFamily="34" charset="0"/>
                <a:cs typeface="Arial" panose="020B0604020202020204" pitchFamily="34" charset="0"/>
              </a:rPr>
              <a:t>(...continua)</a:t>
            </a:r>
          </a:p>
        </p:txBody>
      </p:sp>
    </p:spTree>
    <p:extLst>
      <p:ext uri="{BB962C8B-B14F-4D97-AF65-F5344CB8AC3E}">
        <p14:creationId xmlns:p14="http://schemas.microsoft.com/office/powerpoint/2010/main" val="410479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1F1E916-2ACB-43A7-9D2D-8EC9B8EA83A8}"/>
              </a:ext>
            </a:extLst>
          </p:cNvPr>
          <p:cNvSpPr txBox="1"/>
          <p:nvPr/>
        </p:nvSpPr>
        <p:spPr>
          <a:xfrm>
            <a:off x="55987" y="153885"/>
            <a:ext cx="9004040" cy="2531527"/>
          </a:xfrm>
          <a:prstGeom prst="rect">
            <a:avLst/>
          </a:prstGeom>
          <a:noFill/>
        </p:spPr>
        <p:txBody>
          <a:bodyPr wrap="square">
            <a:spAutoFit/>
          </a:bodyPr>
          <a:lstStyle/>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Possuir estas 4 qualidades são coisas básicas, indispensáveis tanto quanto os nossos 4 membros (mãos e pés).</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Assim, todas as virtudes humanas são uma extensão natural da nossa mente e nunca foram impostas ou ensinadas posteriormente.</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 principal tese de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é a de que o sentimento de compaixão e empatia é o ponto de partida de todas as virtudes.</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CaixaDeTexto 4">
            <a:extLst>
              <a:ext uri="{FF2B5EF4-FFF2-40B4-BE49-F238E27FC236}">
                <a16:creationId xmlns:a16="http://schemas.microsoft.com/office/drawing/2014/main" id="{10CF2F52-6DE7-45A9-9515-7AA862B6B051}"/>
              </a:ext>
            </a:extLst>
          </p:cNvPr>
          <p:cNvSpPr txBox="1"/>
          <p:nvPr/>
        </p:nvSpPr>
        <p:spPr>
          <a:xfrm>
            <a:off x="69980" y="2906139"/>
            <a:ext cx="8976054" cy="2858218"/>
          </a:xfrm>
          <a:prstGeom prst="rect">
            <a:avLst/>
          </a:prstGeom>
          <a:solidFill>
            <a:schemeClr val="accent4">
              <a:lumMod val="20000"/>
              <a:lumOff val="80000"/>
            </a:schemeClr>
          </a:solidFill>
        </p:spPr>
        <p:txBody>
          <a:bodyPr wrap="square">
            <a:spAutoFit/>
          </a:bodyPr>
          <a:lstStyle/>
          <a:p>
            <a:pPr algn="just"/>
            <a:r>
              <a:rPr lang="pt-BR" sz="1600" baseline="300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(2)</a:t>
            </a:r>
            <a:r>
              <a:rPr lang="pt-BR" sz="1600" dirty="0">
                <a:effectLst/>
                <a:latin typeface="Times New Roman" panose="02020603050405020304" pitchFamily="18" charset="0"/>
                <a:ea typeface="MS Mincho" panose="02020609040205080304" pitchFamily="49" charset="-128"/>
                <a:cs typeface="Times New Roman" panose="02020603050405020304" pitchFamily="18" charset="0"/>
              </a:rPr>
              <a:t> Sobre a tradução das palavras</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a:t>
            </a:r>
            <a:r>
              <a:rPr lang="ja-JP" sz="1600" dirty="0">
                <a:solidFill>
                  <a:srgbClr val="000000"/>
                </a:solidFill>
                <a:effectLst/>
                <a:latin typeface="Calibri" panose="020F0502020204030204" pitchFamily="34" charset="0"/>
                <a:ea typeface="___WRD_EMBED_SUB_44"/>
                <a:cs typeface="Times New Roman" panose="02020603050405020304" pitchFamily="18" charset="0"/>
              </a:rPr>
              <a:t>「</a:t>
            </a:r>
            <a:r>
              <a:rPr lang="ja-JP" sz="1600" b="1" dirty="0">
                <a:solidFill>
                  <a:srgbClr val="000000"/>
                </a:solidFill>
                <a:effectLst/>
                <a:latin typeface="Calibri" panose="020F0502020204030204" pitchFamily="34" charset="0"/>
                <a:ea typeface="Meiryo" panose="020B0604030504040204" pitchFamily="34" charset="-128"/>
                <a:cs typeface="Times New Roman" panose="02020603050405020304" pitchFamily="18" charset="0"/>
              </a:rPr>
              <a:t>性善説</a:t>
            </a:r>
            <a:r>
              <a:rPr lang="ja-JP" sz="1600" dirty="0">
                <a:solidFill>
                  <a:srgbClr val="000000"/>
                </a:solidFill>
                <a:effectLst/>
                <a:latin typeface="Calibri" panose="020F0502020204030204" pitchFamily="34" charset="0"/>
                <a:ea typeface="___WRD_EMBED_SUB_44"/>
                <a:cs typeface="Times New Roman" panose="02020603050405020304" pitchFamily="18" charset="0"/>
              </a:rPr>
              <a:t>」</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e</a:t>
            </a:r>
            <a:r>
              <a:rPr lang="ja-JP" sz="1600" dirty="0">
                <a:solidFill>
                  <a:srgbClr val="000000"/>
                </a:solidFill>
                <a:effectLst/>
                <a:latin typeface="Calibri" panose="020F0502020204030204" pitchFamily="34" charset="0"/>
                <a:ea typeface="___WRD_EMBED_SUB_44"/>
                <a:cs typeface="Times New Roman" panose="02020603050405020304" pitchFamily="18" charset="0"/>
              </a:rPr>
              <a:t>「</a:t>
            </a:r>
            <a:r>
              <a:rPr lang="ja-JP" sz="1600" b="1" dirty="0">
                <a:solidFill>
                  <a:srgbClr val="000000"/>
                </a:solidFill>
                <a:effectLst/>
                <a:latin typeface="Calibri" panose="020F0502020204030204" pitchFamily="34" charset="0"/>
                <a:ea typeface="Meiryo" panose="020B0604030504040204" pitchFamily="34" charset="-128"/>
                <a:cs typeface="Times New Roman" panose="02020603050405020304" pitchFamily="18" charset="0"/>
              </a:rPr>
              <a:t>性悪説</a:t>
            </a:r>
            <a:r>
              <a:rPr lang="ja-JP" sz="1600" dirty="0">
                <a:solidFill>
                  <a:srgbClr val="000000"/>
                </a:solidFill>
                <a:effectLst/>
                <a:latin typeface="Calibri" panose="020F0502020204030204" pitchFamily="34" charset="0"/>
                <a:ea typeface="___WRD_EMBED_SUB_44"/>
                <a:cs typeface="Times New Roman" panose="02020603050405020304" pitchFamily="18" charset="0"/>
              </a:rPr>
              <a:t>」</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88000" algn="just">
              <a:lnSpc>
                <a:spcPct val="115000"/>
              </a:lnSpc>
              <a:spcAft>
                <a:spcPts val="600"/>
              </a:spcAft>
            </a:pPr>
            <a:r>
              <a:rPr lang="pt-BR" sz="1400" u="sng"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hlinkClick r:id="rId2"/>
              </a:rPr>
              <a:t>https://englishnotes.jp/born-good-or-evil/</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a:p>
            <a:pPr marL="216000" algn="just">
              <a:lnSpc>
                <a:spcPct val="115000"/>
              </a:lnSpc>
              <a:spcAft>
                <a:spcPts val="600"/>
              </a:spcAft>
            </a:pPr>
            <a:r>
              <a:rPr lang="pt-BR" sz="1600" dirty="0">
                <a:effectLst/>
                <a:latin typeface="Times New Roman" panose="02020603050405020304" pitchFamily="18" charset="0"/>
                <a:ea typeface="MS Mincho" panose="02020609040205080304" pitchFamily="49" charset="-128"/>
                <a:cs typeface="Times New Roman" panose="02020603050405020304" pitchFamily="18" charset="0"/>
              </a:rPr>
              <a:t>São dois conceitos opostos que não existem na cultura ocidental, por isso, não há palavras adequadas para comparação. Então, como poderiam ser traduzidas? Como não existe uma tradução fixa em inglês, elas são frequentemente definidas da seguinte forma:</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144145" algn="just">
              <a:lnSpc>
                <a:spcPct val="115000"/>
              </a:lnSpc>
              <a:spcAft>
                <a:spcPts val="600"/>
              </a:spcAft>
            </a:pPr>
            <a:r>
              <a:rPr lang="ja-JP" sz="1600" dirty="0">
                <a:solidFill>
                  <a:srgbClr val="000000"/>
                </a:solidFill>
                <a:effectLst/>
                <a:latin typeface="Calibri" panose="020F0502020204030204" pitchFamily="34" charset="0"/>
                <a:ea typeface="___WRD_EMBED_SUB_44"/>
                <a:cs typeface="Times New Roman" panose="02020603050405020304" pitchFamily="18" charset="0"/>
              </a:rPr>
              <a:t>「</a:t>
            </a:r>
            <a:r>
              <a:rPr lang="ja-JP" sz="1600" b="1" dirty="0">
                <a:solidFill>
                  <a:srgbClr val="0070C0"/>
                </a:solidFill>
                <a:effectLst/>
                <a:latin typeface="Calibri" panose="020F0502020204030204" pitchFamily="34" charset="0"/>
                <a:ea typeface="Meiryo" panose="020B0604030504040204" pitchFamily="34" charset="-128"/>
                <a:cs typeface="Times New Roman" panose="02020603050405020304" pitchFamily="18" charset="0"/>
              </a:rPr>
              <a:t>性善説</a:t>
            </a:r>
            <a:r>
              <a:rPr lang="ja-JP" sz="1600" dirty="0">
                <a:solidFill>
                  <a:srgbClr val="000000"/>
                </a:solidFill>
                <a:effectLst/>
                <a:latin typeface="Calibri" panose="020F0502020204030204" pitchFamily="34" charset="0"/>
                <a:ea typeface="___WRD_EMBED_SUB_44"/>
                <a:cs typeface="Times New Roman" panose="02020603050405020304" pitchFamily="18" charset="0"/>
              </a:rPr>
              <a:t>」</a:t>
            </a:r>
            <a:r>
              <a:rPr lang="pt-BR" sz="1600" dirty="0">
                <a:solidFill>
                  <a:srgbClr val="000000"/>
                </a:solidFill>
                <a:effectLst/>
                <a:latin typeface="___WRD_EMBED_SUB_44"/>
                <a:ea typeface="MS Mincho" panose="02020609040205080304" pitchFamily="49" charset="-128"/>
                <a:cs typeface="Times New Roman" panose="02020603050405020304" pitchFamily="18" charset="0"/>
              </a:rPr>
              <a:t>= </a:t>
            </a:r>
            <a:r>
              <a:rPr lang="pt-BR" sz="1600" dirty="0">
                <a:effectLst/>
                <a:latin typeface="Times New Roman" panose="02020603050405020304" pitchFamily="18" charset="0"/>
                <a:ea typeface="MS Mincho" panose="02020609040205080304" pitchFamily="49" charset="-128"/>
                <a:cs typeface="Times New Roman" panose="02020603050405020304" pitchFamily="18" charset="0"/>
              </a:rPr>
              <a:t>Doutrina ética de que a natureza humana é fundamentalmente boa.</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144145" algn="just">
              <a:lnSpc>
                <a:spcPct val="115000"/>
              </a:lnSpc>
              <a:spcAft>
                <a:spcPts val="600"/>
              </a:spcAft>
            </a:pPr>
            <a:r>
              <a:rPr lang="ja-JP" sz="1600" dirty="0">
                <a:solidFill>
                  <a:srgbClr val="000000"/>
                </a:solidFill>
                <a:effectLst/>
                <a:latin typeface="Calibri" panose="020F0502020204030204" pitchFamily="34" charset="0"/>
                <a:ea typeface="___WRD_EMBED_SUB_44"/>
                <a:cs typeface="Times New Roman" panose="02020603050405020304" pitchFamily="18" charset="0"/>
              </a:rPr>
              <a:t>「</a:t>
            </a:r>
            <a:r>
              <a:rPr lang="ja-JP" sz="1600" b="1" dirty="0">
                <a:solidFill>
                  <a:srgbClr val="0070C0"/>
                </a:solidFill>
                <a:effectLst/>
                <a:latin typeface="Calibri" panose="020F0502020204030204" pitchFamily="34" charset="0"/>
                <a:ea typeface="Meiryo" panose="020B0604030504040204" pitchFamily="34" charset="-128"/>
                <a:cs typeface="Times New Roman" panose="02020603050405020304" pitchFamily="18" charset="0"/>
              </a:rPr>
              <a:t>性悪説</a:t>
            </a:r>
            <a:r>
              <a:rPr lang="ja-JP" sz="1600" dirty="0">
                <a:solidFill>
                  <a:srgbClr val="000000"/>
                </a:solidFill>
                <a:effectLst/>
                <a:latin typeface="Calibri" panose="020F0502020204030204" pitchFamily="34" charset="0"/>
                <a:ea typeface="Meiryo" panose="020B0604030504040204" pitchFamily="34" charset="-128"/>
                <a:cs typeface="Times New Roman" panose="02020603050405020304" pitchFamily="18" charset="0"/>
              </a:rPr>
              <a:t>」</a:t>
            </a:r>
            <a:r>
              <a:rPr lang="pt-BR" sz="1600" dirty="0">
                <a:solidFill>
                  <a:srgbClr val="000000"/>
                </a:solidFill>
                <a:effectLst/>
                <a:latin typeface="___WRD_EMBED_SUB_44"/>
                <a:ea typeface="MS Mincho" panose="02020609040205080304" pitchFamily="49" charset="-128"/>
                <a:cs typeface="Times New Roman" panose="02020603050405020304" pitchFamily="18" charset="0"/>
              </a:rPr>
              <a:t> = </a:t>
            </a:r>
            <a:r>
              <a:rPr lang="pt-BR" sz="1600" dirty="0">
                <a:effectLst/>
                <a:latin typeface="Times New Roman" panose="02020603050405020304" pitchFamily="18" charset="0"/>
                <a:ea typeface="MS Mincho" panose="02020609040205080304" pitchFamily="49" charset="-128"/>
                <a:cs typeface="Times New Roman" panose="02020603050405020304" pitchFamily="18" charset="0"/>
              </a:rPr>
              <a:t>Doutrina ética de que a natureza humana é fundamentalmente má.</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6000" algn="just">
              <a:lnSpc>
                <a:spcPct val="115000"/>
              </a:lnSpc>
              <a:spcAft>
                <a:spcPts val="600"/>
              </a:spcAft>
            </a:pPr>
            <a:r>
              <a:rPr lang="pt-BR" sz="1600" dirty="0">
                <a:effectLst/>
                <a:latin typeface="Times New Roman" panose="02020603050405020304" pitchFamily="18" charset="0"/>
                <a:ea typeface="MS Mincho" panose="02020609040205080304" pitchFamily="49" charset="-128"/>
                <a:cs typeface="Times New Roman" panose="02020603050405020304" pitchFamily="18" charset="0"/>
              </a:rPr>
              <a:t>Como sugestão, as frases poderiam ser reduzidas para: </a:t>
            </a:r>
            <a:r>
              <a:rPr lang="pt-BR" sz="16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Teoria da bondade inata do homem</a:t>
            </a:r>
            <a:r>
              <a:rPr lang="pt-BR" sz="1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pt-BR" sz="1600" dirty="0">
                <a:effectLst/>
                <a:latin typeface="Times New Roman" panose="02020603050405020304" pitchFamily="18" charset="0"/>
                <a:ea typeface="MS Mincho" panose="02020609040205080304" pitchFamily="49" charset="-128"/>
                <a:cs typeface="Times New Roman" panose="02020603050405020304" pitchFamily="18" charset="0"/>
              </a:rPr>
              <a:t>e </a:t>
            </a:r>
            <a:r>
              <a:rPr lang="pt-BR" sz="16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Teoria da maldade inata do homem</a:t>
            </a:r>
            <a:r>
              <a:rPr lang="pt-BR" sz="1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pt-BR" sz="1600"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CaixaDeTexto 6">
            <a:extLst>
              <a:ext uri="{FF2B5EF4-FFF2-40B4-BE49-F238E27FC236}">
                <a16:creationId xmlns:a16="http://schemas.microsoft.com/office/drawing/2014/main" id="{EC74AFD1-6F73-43AF-AB0C-BE4DAC7E5DE1}"/>
              </a:ext>
            </a:extLst>
          </p:cNvPr>
          <p:cNvSpPr txBox="1"/>
          <p:nvPr/>
        </p:nvSpPr>
        <p:spPr>
          <a:xfrm>
            <a:off x="69980" y="5951924"/>
            <a:ext cx="9004039" cy="830997"/>
          </a:xfrm>
          <a:prstGeom prst="rect">
            <a:avLst/>
          </a:prstGeom>
          <a:solidFill>
            <a:schemeClr val="accent4">
              <a:lumMod val="20000"/>
              <a:lumOff val="80000"/>
            </a:schemeClr>
          </a:solidFill>
        </p:spPr>
        <p:txBody>
          <a:bodyPr wrap="square">
            <a:spAutoFit/>
          </a:bodyPr>
          <a:lstStyle/>
          <a:p>
            <a:pPr algn="just"/>
            <a:r>
              <a:rPr lang="pt-BR" sz="1600" baseline="30000" dirty="0">
                <a:effectLst/>
                <a:highlight>
                  <a:srgbClr val="FFFF00"/>
                </a:highlight>
                <a:latin typeface="Times New Roman" panose="02020603050405020304" pitchFamily="18" charset="0"/>
                <a:ea typeface="MS Mincho" panose="02020609040205080304" pitchFamily="49" charset="-128"/>
              </a:rPr>
              <a:t>(3)</a:t>
            </a:r>
            <a:r>
              <a:rPr lang="pt-BR" sz="1600" dirty="0">
                <a:effectLst/>
                <a:latin typeface="Times New Roman" panose="02020603050405020304" pitchFamily="18" charset="0"/>
                <a:ea typeface="MS Mincho" panose="02020609040205080304" pitchFamily="49" charset="-128"/>
              </a:rPr>
              <a:t> Sobre a palavra </a:t>
            </a:r>
            <a:r>
              <a:rPr lang="ja-JP" sz="1600" b="1" dirty="0">
                <a:solidFill>
                  <a:srgbClr val="000000"/>
                </a:solidFill>
                <a:effectLst/>
                <a:ea typeface="Meiryo" panose="020B0604030504040204" pitchFamily="34" charset="-128"/>
                <a:cs typeface="Times New Roman" panose="02020603050405020304" pitchFamily="18" charset="0"/>
              </a:rPr>
              <a:t>不善</a:t>
            </a:r>
            <a:r>
              <a:rPr lang="ja-JP" sz="1600" b="1" dirty="0">
                <a:solidFill>
                  <a:srgbClr val="000000"/>
                </a:solidFill>
                <a:effectLst/>
                <a:ea typeface="___WRD_EMBED_SUB_44"/>
              </a:rPr>
              <a:t> </a:t>
            </a:r>
            <a:r>
              <a:rPr lang="pt-BR" sz="1600" b="1" dirty="0">
                <a:effectLst/>
                <a:latin typeface="Times New Roman" panose="02020603050405020304" pitchFamily="18" charset="0"/>
                <a:ea typeface="MS Mincho" panose="02020609040205080304" pitchFamily="49" charset="-128"/>
              </a:rPr>
              <a:t>(coisas “não corretas”)</a:t>
            </a:r>
            <a:r>
              <a:rPr lang="pt-BR" sz="1600" dirty="0">
                <a:effectLst/>
                <a:latin typeface="Times New Roman" panose="02020603050405020304" pitchFamily="18" charset="0"/>
                <a:ea typeface="MS Mincho" panose="02020609040205080304" pitchFamily="49" charset="-128"/>
              </a:rPr>
              <a:t>:</a:t>
            </a:r>
            <a:r>
              <a:rPr lang="pt-BR" sz="16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rPr>
              <a:t> </a:t>
            </a:r>
            <a:r>
              <a:rPr lang="pt-BR" sz="1600" dirty="0">
                <a:effectLst/>
                <a:latin typeface="Times New Roman" panose="02020603050405020304" pitchFamily="18" charset="0"/>
                <a:ea typeface="MS Mincho" panose="02020609040205080304" pitchFamily="49" charset="-128"/>
              </a:rPr>
              <a:t>A frase de </a:t>
            </a:r>
            <a:r>
              <a:rPr lang="pt-BR" sz="1600" dirty="0" err="1">
                <a:effectLst/>
                <a:latin typeface="Times New Roman" panose="02020603050405020304" pitchFamily="18" charset="0"/>
                <a:ea typeface="MS Mincho" panose="02020609040205080304" pitchFamily="49" charset="-128"/>
              </a:rPr>
              <a:t>Mencius</a:t>
            </a:r>
            <a:r>
              <a:rPr lang="pt-BR" sz="1600" dirty="0">
                <a:effectLst/>
                <a:latin typeface="Times New Roman" panose="02020603050405020304" pitchFamily="18" charset="0"/>
                <a:ea typeface="MS Mincho" panose="02020609040205080304" pitchFamily="49" charset="-128"/>
              </a:rPr>
              <a:t> menciona a palavra </a:t>
            </a:r>
            <a:r>
              <a:rPr lang="ja-JP" sz="1600" b="1" dirty="0">
                <a:solidFill>
                  <a:srgbClr val="000000"/>
                </a:solidFill>
                <a:effectLst/>
                <a:ea typeface="Meiryo" panose="020B0604030504040204" pitchFamily="34" charset="-128"/>
                <a:cs typeface="Meiryo" panose="020B0604030504040204" pitchFamily="34" charset="-128"/>
              </a:rPr>
              <a:t>不善</a:t>
            </a:r>
            <a:r>
              <a:rPr lang="ja-JP" sz="1600" b="1" dirty="0">
                <a:solidFill>
                  <a:srgbClr val="000000"/>
                </a:solidFill>
                <a:effectLst/>
                <a:ea typeface="___WRD_EMBED_SUB_44"/>
              </a:rPr>
              <a:t> </a:t>
            </a:r>
            <a:r>
              <a:rPr lang="pt-BR" sz="1600" dirty="0">
                <a:effectLst/>
                <a:latin typeface="Times New Roman" panose="02020603050405020304" pitchFamily="18" charset="0"/>
                <a:ea typeface="MS Mincho" panose="02020609040205080304" pitchFamily="49" charset="-128"/>
              </a:rPr>
              <a:t>que significa literalmente “não bem” ou seja a negação do “bem”. Vale aqui uma reflexão: Por que </a:t>
            </a:r>
            <a:r>
              <a:rPr lang="pt-BR" sz="1600" dirty="0" err="1">
                <a:effectLst/>
                <a:latin typeface="Times New Roman" panose="02020603050405020304" pitchFamily="18" charset="0"/>
                <a:ea typeface="MS Mincho" panose="02020609040205080304" pitchFamily="49" charset="-128"/>
              </a:rPr>
              <a:t>Mencius</a:t>
            </a:r>
            <a:r>
              <a:rPr lang="pt-BR" sz="1600" dirty="0">
                <a:effectLst/>
                <a:latin typeface="Times New Roman" panose="02020603050405020304" pitchFamily="18" charset="0"/>
                <a:ea typeface="MS Mincho" panose="02020609040205080304" pitchFamily="49" charset="-128"/>
              </a:rPr>
              <a:t> não usou a palavra “mal” em vez de “não bem”?</a:t>
            </a:r>
            <a:r>
              <a:rPr lang="pt-BR" sz="1600" dirty="0">
                <a:effectLst/>
                <a:latin typeface="Calibri" panose="020F0502020204030204" pitchFamily="34" charset="0"/>
                <a:ea typeface="MS Mincho" panose="02020609040205080304" pitchFamily="49" charset="-128"/>
                <a:cs typeface="Times New Roman" panose="02020603050405020304" pitchFamily="18" charset="0"/>
              </a:rPr>
              <a:t>           </a:t>
            </a:r>
            <a:r>
              <a:rPr lang="pt-BR" sz="1600" b="1" dirty="0" err="1">
                <a:effectLst/>
                <a:latin typeface="Times New Roman" panose="02020603050405020304" pitchFamily="18" charset="0"/>
                <a:ea typeface="MS Mincho" panose="02020609040205080304" pitchFamily="49" charset="-128"/>
                <a:cs typeface="Times New Roman" panose="02020603050405020304" pitchFamily="18" charset="0"/>
              </a:rPr>
              <a:t>Obs</a:t>
            </a:r>
            <a:r>
              <a:rPr lang="pt-BR" sz="1600" b="1" dirty="0">
                <a:effectLst/>
                <a:latin typeface="Times New Roman" panose="02020603050405020304" pitchFamily="18" charset="0"/>
                <a:ea typeface="MS Mincho" panose="02020609040205080304" pitchFamily="49" charset="-128"/>
                <a:cs typeface="Times New Roman" panose="02020603050405020304" pitchFamily="18" charset="0"/>
              </a:rPr>
              <a:t>: São diferentes....</a:t>
            </a:r>
            <a:endParaRPr lang="pt-B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6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AB9A6D4-DB35-47A1-8F5C-F0B2A5F644EB}"/>
              </a:ext>
            </a:extLst>
          </p:cNvPr>
          <p:cNvSpPr txBox="1"/>
          <p:nvPr/>
        </p:nvSpPr>
        <p:spPr>
          <a:xfrm>
            <a:off x="121298" y="64139"/>
            <a:ext cx="5281126" cy="4365875"/>
          </a:xfrm>
          <a:prstGeom prst="rect">
            <a:avLst/>
          </a:prstGeom>
          <a:noFill/>
        </p:spPr>
        <p:txBody>
          <a:bodyPr wrap="square">
            <a:spAutoFit/>
          </a:bodyPr>
          <a:lstStyle/>
          <a:p>
            <a:pPr algn="just">
              <a:lnSpc>
                <a:spcPct val="115000"/>
              </a:lnSpc>
              <a:spcBef>
                <a:spcPts val="600"/>
              </a:spcBef>
              <a:spcAft>
                <a:spcPts val="600"/>
              </a:spcAft>
              <a:tabLst>
                <a:tab pos="4876800" algn="l"/>
              </a:tabLst>
            </a:pPr>
            <a:r>
              <a:rPr lang="pt-BR" sz="1800" b="1" dirty="0">
                <a:effectLst/>
                <a:latin typeface="Verdana" panose="020B0604030504040204" pitchFamily="34" charset="0"/>
                <a:ea typeface="MS Mincho" panose="02020609040205080304" pitchFamily="49" charset="-128"/>
                <a:cs typeface="Times New Roman" panose="02020603050405020304" pitchFamily="18" charset="0"/>
              </a:rPr>
              <a:t>Teoria da </a:t>
            </a: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maldade inata</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 do homem</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de</a:t>
            </a:r>
            <a:r>
              <a:rPr lang="pt-BR" sz="16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Xun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Kuang</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Bef>
                <a:spcPts val="600"/>
              </a:spcBef>
              <a:spcAft>
                <a:spcPts val="600"/>
              </a:spcAft>
              <a:tabLst>
                <a:tab pos="4876800" algn="l"/>
              </a:tabLs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Em contraposição a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 Xun </a:t>
            </a:r>
            <a:r>
              <a:rPr lang="pt-BR" sz="1800" b="1" dirty="0" err="1">
                <a:effectLst/>
                <a:latin typeface="Verdana" panose="020B0604030504040204" pitchFamily="34" charset="0"/>
                <a:ea typeface="MS Mincho" panose="02020609040205080304" pitchFamily="49" charset="-128"/>
                <a:cs typeface="Times New Roman" panose="02020603050405020304" pitchFamily="18" charset="0"/>
              </a:rPr>
              <a:t>Kuang</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defendeu a teoria de que a natureza humana é essencialmente má. Ele viveu uma época de muitas guerras e conflitos internos da China e pela sua experiência concluiu que os seres humanos são — desde a nascença —, uma massa de desejos egoísticos e não conseguem ser bons naturalmente. Mas podem se tornar bons obedecendo às leis estabelecidas pelo monarca.</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2056" name="Imagem 5">
            <a:extLst>
              <a:ext uri="{FF2B5EF4-FFF2-40B4-BE49-F238E27FC236}">
                <a16:creationId xmlns:a16="http://schemas.microsoft.com/office/drawing/2014/main" id="{7788C7C5-A790-4540-B3C9-56A3C38C8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354" y="104379"/>
            <a:ext cx="1664898" cy="225732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m 2">
            <a:extLst>
              <a:ext uri="{FF2B5EF4-FFF2-40B4-BE49-F238E27FC236}">
                <a16:creationId xmlns:a16="http://schemas.microsoft.com/office/drawing/2014/main" id="{73CAFD6D-D860-41D1-9FEC-DDBFC33EB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183" y="104379"/>
            <a:ext cx="1753519" cy="2257323"/>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D717673A-5071-44B6-ADC7-B2E53A22E3AB}"/>
              </a:ext>
            </a:extLst>
          </p:cNvPr>
          <p:cNvSpPr txBox="1"/>
          <p:nvPr/>
        </p:nvSpPr>
        <p:spPr>
          <a:xfrm>
            <a:off x="39041" y="5078504"/>
            <a:ext cx="8983662" cy="1492716"/>
          </a:xfrm>
          <a:prstGeom prst="rect">
            <a:avLst/>
          </a:prstGeom>
          <a:solidFill>
            <a:schemeClr val="accent4">
              <a:lumMod val="20000"/>
              <a:lumOff val="80000"/>
            </a:schemeClr>
          </a:solidFill>
        </p:spPr>
        <p:txBody>
          <a:bodyPr wrap="square">
            <a:spAutoFit/>
          </a:bodyPr>
          <a:lstStyle/>
          <a:p>
            <a:pPr fontAlgn="base"/>
            <a:r>
              <a:rPr lang="en-US" sz="1400" b="1" dirty="0">
                <a:solidFill>
                  <a:srgbClr val="000000"/>
                </a:solidFill>
                <a:effectLst/>
                <a:latin typeface="Times New Roman" panose="02020603050405020304" pitchFamily="18" charset="0"/>
                <a:ea typeface="Meiryo" panose="020B0604030504040204" pitchFamily="34" charset="-128"/>
                <a:cs typeface="Times New Roman" panose="02020603050405020304" pitchFamily="18" charset="0"/>
              </a:rPr>
              <a:t>Fontes</a:t>
            </a:r>
            <a:r>
              <a:rPr lang="en-US" sz="1200" dirty="0">
                <a:solidFill>
                  <a:srgbClr val="000000"/>
                </a:solidFill>
                <a:effectLst/>
                <a:latin typeface="Times New Roman" panose="02020603050405020304" pitchFamily="18" charset="0"/>
                <a:ea typeface="Meiryo" panose="020B0604030504040204" pitchFamily="34" charset="-128"/>
                <a:cs typeface="Times New Roman" panose="02020603050405020304" pitchFamily="18" charset="0"/>
              </a:rPr>
              <a:t>:</a:t>
            </a:r>
            <a:endParaRPr lang="pt-B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ts val="600"/>
              </a:spcBef>
              <a:spcAft>
                <a:spcPts val="1200"/>
              </a:spcAft>
            </a:pPr>
            <a:r>
              <a:rPr lang="en-US" sz="1200" u="sng" dirty="0">
                <a:solidFill>
                  <a:srgbClr val="000000"/>
                </a:solidFill>
                <a:effectLst/>
                <a:latin typeface="Times New Roman" panose="02020603050405020304" pitchFamily="18" charset="0"/>
                <a:ea typeface="Meiryo" panose="020B0604030504040204" pitchFamily="34" charset="-128"/>
                <a:cs typeface="Times New Roman" panose="02020603050405020304" pitchFamily="18" charset="0"/>
                <a:hlinkClick r:id="rId4"/>
              </a:rPr>
              <a:t>https://kotobank.jp/word/%E6%80%A7%E6%82%AA%E8%AA%AC-85471#:~:text=%E6%80%A7%E6%82%AA%E8%AA%AC%E3%80%8D%E3%81%AE%E8%A7%A3%E8%AA%AC-,%E3%81%9B%E3%81%84%E3%81%82%E3%81%8F%E2%80%90%E3%81%9B%E3%81%A4%E3%80%90%E6%80%A7%E6%82%AA%E8%AA%AC%E3%80%91,%E2%87%94%E6%80%A7%E5%96%84%E8%AA%AC%E3%80%82</a:t>
            </a:r>
            <a:endParaRPr lang="pt-BR"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ja-JP" sz="1400" u="sng"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hlinkClick r:id="rId4"/>
              </a:rPr>
              <a:t>性悪説とは</a:t>
            </a:r>
            <a:r>
              <a:rPr lang="pt-BR" sz="1400" u="sng"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hlinkClick r:id="rId4"/>
              </a:rPr>
              <a:t> - </a:t>
            </a:r>
            <a:r>
              <a:rPr lang="ja-JP" sz="1400" u="sng"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hlinkClick r:id="rId4"/>
              </a:rPr>
              <a:t>コトバンク</a:t>
            </a:r>
            <a:r>
              <a:rPr lang="pt-BR" sz="1400" u="sng"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hlinkClick r:id="rId4"/>
              </a:rPr>
              <a:t> (kotobank.jp)</a:t>
            </a:r>
            <a:endParaRPr lang="pt-BR" sz="1100" dirty="0">
              <a:latin typeface="Times New Roman" panose="02020603050405020304" pitchFamily="18" charset="0"/>
              <a:cs typeface="Times New Roman" panose="02020603050405020304" pitchFamily="18" charset="0"/>
            </a:endParaRPr>
          </a:p>
        </p:txBody>
      </p:sp>
      <p:sp>
        <p:nvSpPr>
          <p:cNvPr id="20" name="CaixaDeTexto 19">
            <a:extLst>
              <a:ext uri="{FF2B5EF4-FFF2-40B4-BE49-F238E27FC236}">
                <a16:creationId xmlns:a16="http://schemas.microsoft.com/office/drawing/2014/main" id="{5EC72745-D11C-4E0E-A7C6-490514DB13FE}"/>
              </a:ext>
            </a:extLst>
          </p:cNvPr>
          <p:cNvSpPr txBox="1"/>
          <p:nvPr/>
        </p:nvSpPr>
        <p:spPr>
          <a:xfrm>
            <a:off x="5442716" y="2525444"/>
            <a:ext cx="1826467" cy="969496"/>
          </a:xfrm>
          <a:prstGeom prst="rect">
            <a:avLst/>
          </a:prstGeom>
          <a:noFill/>
        </p:spPr>
        <p:txBody>
          <a:bodyPr wrap="square">
            <a:spAutoFit/>
          </a:bodyPr>
          <a:lstStyle/>
          <a:p>
            <a:pPr algn="ctr"/>
            <a:r>
              <a:rPr lang="ja-JP" altLang="pt-BR" sz="1600" b="1" dirty="0">
                <a:solidFill>
                  <a:srgbClr val="000000"/>
                </a:solidFill>
                <a:latin typeface="Calibri" panose="020F0502020204030204" pitchFamily="34" charset="0"/>
                <a:ea typeface="Meiryo" panose="020B0604030504040204" pitchFamily="34" charset="-128"/>
                <a:cs typeface="Times New Roman" panose="02020603050405020304" pitchFamily="18" charset="0"/>
              </a:rPr>
              <a:t>孟子</a:t>
            </a:r>
            <a:endParaRPr lang="pt-BR" altLang="ja-JP" sz="1600" b="1" dirty="0">
              <a:solidFill>
                <a:srgbClr val="000000"/>
              </a:solidFill>
              <a:latin typeface="Calibri" panose="020F0502020204030204" pitchFamily="34" charset="0"/>
              <a:ea typeface="Meiryo" panose="020B0604030504040204" pitchFamily="34" charset="-128"/>
              <a:cs typeface="Times New Roman" panose="02020603050405020304" pitchFamily="18" charset="0"/>
            </a:endParaRPr>
          </a:p>
          <a:p>
            <a:pPr algn="ctr"/>
            <a:r>
              <a:rPr lang="pt-BR" sz="1400" dirty="0" err="1">
                <a:solidFill>
                  <a:schemeClr val="tx1"/>
                </a:solidFill>
                <a:effectLst/>
                <a:latin typeface="Verdana" panose="020B0604030504040204" pitchFamily="34" charset="0"/>
                <a:ea typeface="Verdana" panose="020B0604030504040204" pitchFamily="34" charset="0"/>
              </a:rPr>
              <a:t>Mencius</a:t>
            </a:r>
            <a:r>
              <a:rPr lang="pt-BR" sz="1400" dirty="0">
                <a:solidFill>
                  <a:schemeClr val="tx1"/>
                </a:solidFill>
                <a:effectLst/>
                <a:latin typeface="Verdana" panose="020B0604030504040204" pitchFamily="34" charset="0"/>
                <a:ea typeface="Verdana" panose="020B0604030504040204" pitchFamily="34" charset="0"/>
              </a:rPr>
              <a:t>, </a:t>
            </a:r>
            <a:r>
              <a:rPr lang="pt-BR" sz="1400" dirty="0" err="1">
                <a:solidFill>
                  <a:schemeClr val="tx1"/>
                </a:solidFill>
                <a:effectLst/>
                <a:latin typeface="Verdana" panose="020B0604030504040204" pitchFamily="34" charset="0"/>
                <a:ea typeface="Verdana" panose="020B0604030504040204" pitchFamily="34" charset="0"/>
              </a:rPr>
              <a:t>Mèngzǐ</a:t>
            </a:r>
            <a:r>
              <a:rPr lang="pt-BR" sz="1400" dirty="0">
                <a:solidFill>
                  <a:schemeClr val="tx1"/>
                </a:solidFill>
                <a:effectLst/>
                <a:latin typeface="Verdana" panose="020B0604030504040204" pitchFamily="34" charset="0"/>
                <a:ea typeface="Verdana" panose="020B0604030504040204" pitchFamily="34" charset="0"/>
              </a:rPr>
              <a:t>, Meng </a:t>
            </a:r>
            <a:r>
              <a:rPr lang="pt-BR" sz="1400" dirty="0" err="1">
                <a:solidFill>
                  <a:schemeClr val="tx1"/>
                </a:solidFill>
                <a:effectLst/>
                <a:latin typeface="Verdana" panose="020B0604030504040204" pitchFamily="34" charset="0"/>
                <a:ea typeface="Verdana" panose="020B0604030504040204" pitchFamily="34" charset="0"/>
              </a:rPr>
              <a:t>Tzŭ</a:t>
            </a:r>
            <a:endParaRPr lang="pt-BR" sz="1400" dirty="0">
              <a:solidFill>
                <a:schemeClr val="tx1"/>
              </a:solidFill>
              <a:effectLst/>
              <a:latin typeface="Verdana" panose="020B0604030504040204" pitchFamily="34" charset="0"/>
              <a:ea typeface="Verdana" panose="020B0604030504040204" pitchFamily="34" charset="0"/>
            </a:endParaRPr>
          </a:p>
          <a:p>
            <a:pPr algn="ctr"/>
            <a:r>
              <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370 a.C. ~ 290 a.C.</a:t>
            </a:r>
            <a:endParaRPr lang="pt-BR" dirty="0"/>
          </a:p>
        </p:txBody>
      </p:sp>
      <p:sp>
        <p:nvSpPr>
          <p:cNvPr id="22" name="CaixaDeTexto 21">
            <a:extLst>
              <a:ext uri="{FF2B5EF4-FFF2-40B4-BE49-F238E27FC236}">
                <a16:creationId xmlns:a16="http://schemas.microsoft.com/office/drawing/2014/main" id="{B524CE7E-D1D0-48A8-AD82-FEDD470FCCD3}"/>
              </a:ext>
            </a:extLst>
          </p:cNvPr>
          <p:cNvSpPr txBox="1"/>
          <p:nvPr/>
        </p:nvSpPr>
        <p:spPr>
          <a:xfrm>
            <a:off x="7269183" y="2560638"/>
            <a:ext cx="1826468" cy="738664"/>
          </a:xfrm>
          <a:prstGeom prst="rect">
            <a:avLst/>
          </a:prstGeom>
          <a:noFill/>
        </p:spPr>
        <p:txBody>
          <a:bodyPr wrap="square">
            <a:spAutoFit/>
          </a:bodyPr>
          <a:lstStyle/>
          <a:p>
            <a:pPr algn="ctr"/>
            <a:r>
              <a:rPr lang="ja-JP" altLang="pt-BR" sz="1600" b="1" dirty="0">
                <a:solidFill>
                  <a:srgbClr val="000000"/>
                </a:solidFill>
                <a:latin typeface="Calibri" panose="020F0502020204030204" pitchFamily="34" charset="0"/>
                <a:ea typeface="Meiryo" panose="020B0604030504040204" pitchFamily="34" charset="-128"/>
                <a:cs typeface="Times New Roman" panose="02020603050405020304" pitchFamily="18" charset="0"/>
              </a:rPr>
              <a:t>荀子</a:t>
            </a:r>
            <a:endParaRPr lang="pt-BR" altLang="ja-JP" sz="1600" b="1" dirty="0">
              <a:solidFill>
                <a:srgbClr val="000000"/>
              </a:solidFill>
              <a:latin typeface="Calibri" panose="020F0502020204030204" pitchFamily="34" charset="0"/>
              <a:ea typeface="Meiryo" panose="020B0604030504040204" pitchFamily="34" charset="-128"/>
              <a:cs typeface="Times New Roman" panose="02020603050405020304" pitchFamily="18" charset="0"/>
            </a:endParaRPr>
          </a:p>
          <a:p>
            <a:pPr algn="ctr"/>
            <a:r>
              <a:rPr lang="pt-BR" sz="1400" dirty="0">
                <a:solidFill>
                  <a:schemeClr val="tx1"/>
                </a:solidFill>
                <a:effectLst/>
                <a:latin typeface="Verdana" panose="020B0604030504040204" pitchFamily="34" charset="0"/>
                <a:ea typeface="Verdana" panose="020B0604030504040204" pitchFamily="34" charset="0"/>
              </a:rPr>
              <a:t>Xun </a:t>
            </a:r>
            <a:r>
              <a:rPr lang="pt-BR" sz="1400" dirty="0" err="1">
                <a:solidFill>
                  <a:schemeClr val="tx1"/>
                </a:solidFill>
                <a:effectLst/>
                <a:latin typeface="Verdana" panose="020B0604030504040204" pitchFamily="34" charset="0"/>
                <a:ea typeface="Verdana" panose="020B0604030504040204" pitchFamily="34" charset="0"/>
              </a:rPr>
              <a:t>Kuang</a:t>
            </a:r>
            <a:r>
              <a:rPr lang="pt-BR" sz="1400" dirty="0">
                <a:solidFill>
                  <a:schemeClr val="tx1"/>
                </a:solidFill>
                <a:effectLst/>
                <a:latin typeface="Verdana" panose="020B0604030504040204" pitchFamily="34" charset="0"/>
                <a:ea typeface="Verdana" panose="020B0604030504040204" pitchFamily="34" charset="0"/>
              </a:rPr>
              <a:t>, </a:t>
            </a:r>
            <a:r>
              <a:rPr lang="pt-BR" sz="1400" dirty="0" err="1">
                <a:solidFill>
                  <a:schemeClr val="tx1"/>
                </a:solidFill>
                <a:effectLst/>
                <a:latin typeface="Verdana" panose="020B0604030504040204" pitchFamily="34" charset="0"/>
                <a:ea typeface="Verdana" panose="020B0604030504040204" pitchFamily="34" charset="0"/>
              </a:rPr>
              <a:t>Xunzi</a:t>
            </a:r>
            <a:endParaRPr lang="pt-BR" sz="1400" dirty="0">
              <a:solidFill>
                <a:schemeClr val="tx1"/>
              </a:solidFill>
              <a:effectLst/>
              <a:latin typeface="Verdana" panose="020B0604030504040204" pitchFamily="34" charset="0"/>
              <a:ea typeface="Verdana" panose="020B0604030504040204" pitchFamily="34" charset="0"/>
            </a:endParaRPr>
          </a:p>
          <a:p>
            <a:pPr algn="ctr"/>
            <a:r>
              <a:rPr lang="pt-BR" sz="12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313 a.C. ~ 238 a.C.</a:t>
            </a:r>
            <a:endParaRPr lang="pt-BR" dirty="0"/>
          </a:p>
        </p:txBody>
      </p:sp>
    </p:spTree>
    <p:extLst>
      <p:ext uri="{BB962C8B-B14F-4D97-AF65-F5344CB8AC3E}">
        <p14:creationId xmlns:p14="http://schemas.microsoft.com/office/powerpoint/2010/main" val="3069938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A3EE8C68-0AC9-4B92-AF82-62C3965F86B9}"/>
              </a:ext>
            </a:extLst>
          </p:cNvPr>
          <p:cNvSpPr/>
          <p:nvPr/>
        </p:nvSpPr>
        <p:spPr>
          <a:xfrm>
            <a:off x="7396933" y="6346453"/>
            <a:ext cx="1564852" cy="369332"/>
          </a:xfrm>
          <a:prstGeom prst="rect">
            <a:avLst/>
          </a:prstGeom>
        </p:spPr>
        <p:txBody>
          <a:bodyPr wrap="none">
            <a:spAutoFit/>
          </a:bodyPr>
          <a:lstStyle/>
          <a:p>
            <a:pPr algn="just">
              <a:spcAft>
                <a:spcPts val="600"/>
              </a:spcAft>
            </a:pPr>
            <a:r>
              <a:rPr lang="pt-BR" sz="1600" dirty="0">
                <a:latin typeface="Verdana" panose="020B0604030504040204" pitchFamily="34" charset="0"/>
                <a:ea typeface="Verdana" panose="020B0604030504040204" pitchFamily="34" charset="0"/>
                <a:cs typeface="Times New Roman" panose="02020603050405020304" pitchFamily="18" charset="0"/>
              </a:rPr>
              <a:t> </a:t>
            </a:r>
            <a:r>
              <a:rPr lang="pt-BR" b="1" dirty="0">
                <a:solidFill>
                  <a:srgbClr val="FF0000"/>
                </a:solidFill>
                <a:latin typeface="Arial" panose="020B0604020202020204" pitchFamily="34" charset="0"/>
                <a:cs typeface="Arial" panose="020B0604020202020204" pitchFamily="34" charset="0"/>
              </a:rPr>
              <a:t>(...continua)</a:t>
            </a:r>
          </a:p>
        </p:txBody>
      </p:sp>
      <p:sp>
        <p:nvSpPr>
          <p:cNvPr id="6" name="CaixaDeTexto 5">
            <a:extLst>
              <a:ext uri="{FF2B5EF4-FFF2-40B4-BE49-F238E27FC236}">
                <a16:creationId xmlns:a16="http://schemas.microsoft.com/office/drawing/2014/main" id="{703003FA-C1AA-4A59-8DD8-20B9DAD39B81}"/>
              </a:ext>
            </a:extLst>
          </p:cNvPr>
          <p:cNvSpPr txBox="1"/>
          <p:nvPr/>
        </p:nvSpPr>
        <p:spPr>
          <a:xfrm>
            <a:off x="18662" y="142215"/>
            <a:ext cx="9054110" cy="6043065"/>
          </a:xfrm>
          <a:prstGeom prst="rect">
            <a:avLst/>
          </a:prstGeom>
          <a:noFill/>
        </p:spPr>
        <p:txBody>
          <a:bodyPr wrap="square">
            <a:spAutoFit/>
          </a:bodyPr>
          <a:lstStyle/>
          <a:p>
            <a:pPr algn="just">
              <a:lnSpc>
                <a:spcPct val="115000"/>
              </a:lnSpc>
              <a:spcBef>
                <a:spcPts val="600"/>
              </a:spcBef>
              <a:spcAft>
                <a:spcPts val="600"/>
              </a:spcAft>
              <a:tabLst>
                <a:tab pos="4876800" algn="l"/>
              </a:tabLst>
            </a:pPr>
            <a:r>
              <a:rPr lang="pt-BR" sz="16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4.2.</a:t>
            </a:r>
            <a:r>
              <a:rPr lang="pt-BR" sz="1600" b="1" dirty="0">
                <a:effectLst/>
                <a:highlight>
                  <a:srgbClr val="FFFF00"/>
                </a:highlight>
                <a:latin typeface="Calibri" panose="020F0502020204030204" pitchFamily="34" charset="0"/>
                <a:ea typeface="MS Mincho" panose="02020609040205080304" pitchFamily="49" charset="-128"/>
                <a:cs typeface="Times New Roman" panose="02020603050405020304" pitchFamily="18" charset="0"/>
              </a:rPr>
              <a:t> </a:t>
            </a:r>
            <a:r>
              <a:rPr lang="pt-BR" sz="1600" b="1" dirty="0" err="1">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Mencius</a:t>
            </a:r>
            <a:r>
              <a:rPr lang="pt-BR" sz="16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a:t>
            </a:r>
            <a:r>
              <a:rPr lang="pt-BR" sz="16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O sentimento de não ignorar o sofrimento de outras pessoas</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(Segundo a versão moderna)</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u="sng" dirty="0">
                <a:solidFill>
                  <a:srgbClr val="0000FF"/>
                </a:solidFill>
                <a:effectLst/>
                <a:latin typeface="Verdana" panose="020B0604030504040204" pitchFamily="34" charset="0"/>
                <a:ea typeface="MS Mincho" panose="02020609040205080304" pitchFamily="49" charset="-128"/>
                <a:cs typeface="Times New Roman" panose="02020603050405020304" pitchFamily="18" charset="0"/>
                <a:hlinkClick r:id="rId2"/>
              </a:rPr>
              <a:t>https://kanbunjuku.com/archives/102</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Disse </a:t>
            </a:r>
            <a:r>
              <a:rPr lang="pt-BR" sz="1600" dirty="0" err="1">
                <a:effectLst/>
                <a:latin typeface="Verdana" panose="020B0604030504040204" pitchFamily="34" charset="0"/>
                <a:ea typeface="MS Mincho" panose="02020609040205080304" pitchFamily="49" charset="-128"/>
                <a:cs typeface="Times New Roman" panose="02020603050405020304" pitchFamily="18" charset="0"/>
              </a:rPr>
              <a:t>Mencius</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4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Todas as pessoas têm o sentimento de compaixão e não conseguem ignorar o sofrimento de outros. </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4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Os soberanos respeitados de antigamente possuíam esse sentimento, e por isso, governaram de forma a minorar o sofrimento da população. </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4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Governando com sentimento de acolher e cuidar de sofrimento do povo, a administração de uma nação será uma tarefa fácil. </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4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Quando digo que todos os homens têm esse sentimento de compaixão – de não ignorar o sofrimento de outros – é porque, quando estiverem diante de uma criança prestes a cair em um poço, qualquer um se assustará e tentará socorrer.</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Tal atitude nada tem a ver com eventual interesse em se aproximar dos pais da criança. </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Não tem nada a ver com o interesse de ser elogiado pelos habitantes da região ou dos amigos.</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Não tem relação também com o eventual receio de ser criticado pelos outros – se nada fizesse.</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5214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3B7F4933-06E4-45E0-B218-5BF01202ECC8}"/>
              </a:ext>
            </a:extLst>
          </p:cNvPr>
          <p:cNvSpPr txBox="1"/>
          <p:nvPr/>
        </p:nvSpPr>
        <p:spPr>
          <a:xfrm>
            <a:off x="0" y="305452"/>
            <a:ext cx="9041363" cy="6247095"/>
          </a:xfrm>
          <a:prstGeom prst="rect">
            <a:avLst/>
          </a:prstGeom>
          <a:noFill/>
        </p:spPr>
        <p:txBody>
          <a:bodyPr wrap="square">
            <a:spAutoFit/>
          </a:bodyPr>
          <a:lstStyle/>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Pode-se deduzir então que, aquele que não tem compaixão não é um ser humano.</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Aquele que não se envergonha de suas próprias coisas “não corretas” e não recrimina as coisas “não corretas” de outras pessoas não é um ser humano.</a:t>
            </a:r>
            <a:endParaRPr lang="pt-BR" sz="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500" dirty="0">
                <a:effectLst/>
                <a:latin typeface="Verdana" panose="020B0604030504040204" pitchFamily="34" charset="0"/>
                <a:ea typeface="MS Mincho" panose="02020609040205080304" pitchFamily="49" charset="-128"/>
                <a:cs typeface="Times New Roman" panose="02020603050405020304" pitchFamily="18" charset="0"/>
              </a:rPr>
              <a:t> </a:t>
            </a:r>
            <a:endParaRPr lang="pt-BR" sz="4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Aquele que não tem o sentimento de renunciar e ceder mutuamente não é um ser humano.</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Aquele que não sabe distinguir o bem do mal não é um ser humano.</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O sentimento de não ignorar o sofrimento de outros é a semente de </a:t>
            </a:r>
            <a:r>
              <a:rPr lang="pt-BR" sz="1800" i="1" dirty="0">
                <a:effectLst/>
                <a:latin typeface="Verdana" panose="020B0604030504040204" pitchFamily="34" charset="0"/>
                <a:ea typeface="MS Mincho" panose="02020609040205080304" pitchFamily="49" charset="-128"/>
                <a:cs typeface="Times New Roman" panose="02020603050405020304" pitchFamily="18" charset="0"/>
              </a:rPr>
              <a:t>Jin (benevolência)</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O sentimento de se envergonhar da sua própria coisa</a:t>
            </a:r>
            <a:r>
              <a:rPr lang="ja-JP" sz="1800" dirty="0">
                <a:effectLst/>
                <a:latin typeface="Calibri" panose="020F0502020204030204" pitchFamily="34" charset="0"/>
                <a:ea typeface="MS Gothic" panose="020B0609070205080204" pitchFamily="49" charset="-128"/>
                <a:cs typeface="MS Gothic" panose="020B0609070205080204" pitchFamily="49" charset="-128"/>
              </a:rPr>
              <a:t>“</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não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correta</a:t>
            </a:r>
            <a:r>
              <a:rPr lang="pt-BR" dirty="0" err="1">
                <a:latin typeface="MS Gothic" panose="020B0609070205080204" pitchFamily="49" charset="-128"/>
                <a:ea typeface="MS Mincho" panose="02020609040205080304" pitchFamily="49" charset="-128"/>
                <a:cs typeface="Times New Roman" panose="02020603050405020304" pitchFamily="18" charset="0"/>
              </a:rPr>
              <a:t>”</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e</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o de recriminar as coisas </a:t>
            </a:r>
            <a:r>
              <a:rPr lang="ja-JP" sz="1800" dirty="0">
                <a:effectLst/>
                <a:latin typeface="Calibri" panose="020F0502020204030204" pitchFamily="34" charset="0"/>
                <a:ea typeface="MS Gothic" panose="020B0609070205080204" pitchFamily="49" charset="-128"/>
                <a:cs typeface="MS Gothic" panose="020B0609070205080204" pitchFamily="49" charset="-128"/>
              </a:rPr>
              <a:t>“</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não corretas</a:t>
            </a:r>
            <a:r>
              <a:rPr lang="ja-JP" sz="1800" dirty="0">
                <a:effectLst/>
                <a:latin typeface="Calibri" panose="020F0502020204030204" pitchFamily="34" charset="0"/>
                <a:ea typeface="MS Gothic" panose="020B0609070205080204" pitchFamily="49" charset="-128"/>
                <a:cs typeface="MS Gothic" panose="020B0609070205080204" pitchFamily="49" charset="-128"/>
              </a:rPr>
              <a:t>”</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dos outros, é a semente da retidão e lealdade.</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O sentimento de renunciar (de ceder, de reserva e modéstia) é a semente da disciplina e respeito.</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5900" algn="just">
              <a:lnSpc>
                <a:spcPct val="115000"/>
              </a:lnSpc>
              <a:spcAft>
                <a:spcPts val="6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O sentimento de distinguir entre o bem e o mal é a semente da sabedoria.</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marL="216000"/>
            <a:r>
              <a:rPr lang="pt-BR" dirty="0">
                <a:latin typeface="Verdana" panose="020B0604030504040204" pitchFamily="34" charset="0"/>
                <a:ea typeface="MS Mincho" panose="02020609040205080304" pitchFamily="49" charset="-128"/>
                <a:cs typeface="Times New Roman" panose="02020603050405020304" pitchFamily="18" charset="0"/>
              </a:rPr>
              <a:t>Possuir</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essas quatro sementes é como ter as mãos e os pés.</a:t>
            </a:r>
            <a:endParaRPr lang="pt-BR" dirty="0"/>
          </a:p>
        </p:txBody>
      </p:sp>
    </p:spTree>
    <p:extLst>
      <p:ext uri="{BB962C8B-B14F-4D97-AF65-F5344CB8AC3E}">
        <p14:creationId xmlns:p14="http://schemas.microsoft.com/office/powerpoint/2010/main" val="94678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a:extLst>
              <a:ext uri="{FF2B5EF4-FFF2-40B4-BE49-F238E27FC236}">
                <a16:creationId xmlns:a16="http://schemas.microsoft.com/office/drawing/2014/main" id="{E3BE3723-BB2A-4219-8F50-43F5603763E4}"/>
              </a:ext>
            </a:extLst>
          </p:cNvPr>
          <p:cNvGrpSpPr/>
          <p:nvPr/>
        </p:nvGrpSpPr>
        <p:grpSpPr>
          <a:xfrm>
            <a:off x="109429" y="144131"/>
            <a:ext cx="8858880" cy="6713869"/>
            <a:chOff x="109429" y="144131"/>
            <a:chExt cx="8858880" cy="6713869"/>
          </a:xfrm>
        </p:grpSpPr>
        <p:pic>
          <p:nvPicPr>
            <p:cNvPr id="7" name="Imagem 6">
              <a:extLst>
                <a:ext uri="{FF2B5EF4-FFF2-40B4-BE49-F238E27FC236}">
                  <a16:creationId xmlns:a16="http://schemas.microsoft.com/office/drawing/2014/main" id="{98D3E032-6450-441E-90CA-D63B176F06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29" y="144131"/>
              <a:ext cx="4833631" cy="6713869"/>
            </a:xfrm>
            <a:prstGeom prst="rect">
              <a:avLst/>
            </a:prstGeom>
            <a:noFill/>
            <a:ln>
              <a:noFill/>
            </a:ln>
          </p:spPr>
        </p:pic>
        <p:sp>
          <p:nvSpPr>
            <p:cNvPr id="8" name="Retângulo: Cantos Arredondados 7">
              <a:extLst>
                <a:ext uri="{FF2B5EF4-FFF2-40B4-BE49-F238E27FC236}">
                  <a16:creationId xmlns:a16="http://schemas.microsoft.com/office/drawing/2014/main" id="{7013AC2D-5B00-490B-8FB8-72D9D086B868}"/>
                </a:ext>
              </a:extLst>
            </p:cNvPr>
            <p:cNvSpPr/>
            <p:nvPr/>
          </p:nvSpPr>
          <p:spPr>
            <a:xfrm>
              <a:off x="109429" y="4730620"/>
              <a:ext cx="4833631" cy="1576874"/>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4492676" y="1862488"/>
              <a:ext cx="4475633" cy="4216539"/>
              <a:chOff x="4558937" y="418001"/>
              <a:chExt cx="4475633" cy="4216539"/>
            </a:xfrm>
          </p:grpSpPr>
          <p:sp>
            <p:nvSpPr>
              <p:cNvPr id="9" name="CaixaDeTexto 8">
                <a:extLst>
                  <a:ext uri="{FF2B5EF4-FFF2-40B4-BE49-F238E27FC236}">
                    <a16:creationId xmlns:a16="http://schemas.microsoft.com/office/drawing/2014/main" id="{4B5BFDA7-578A-40B2-B58D-C82C36C404A0}"/>
                  </a:ext>
                </a:extLst>
              </p:cNvPr>
              <p:cNvSpPr txBox="1"/>
              <p:nvPr/>
            </p:nvSpPr>
            <p:spPr>
              <a:xfrm>
                <a:off x="5310055" y="418001"/>
                <a:ext cx="3724515" cy="4216539"/>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de 1 página,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4558937" y="3002280"/>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grpSp>
        <p:nvGrpSpPr>
          <p:cNvPr id="11" name="Agrupar 10">
            <a:extLst>
              <a:ext uri="{FF2B5EF4-FFF2-40B4-BE49-F238E27FC236}">
                <a16:creationId xmlns:a16="http://schemas.microsoft.com/office/drawing/2014/main" id="{3DB283A1-8D42-48D8-8210-B74AA7881456}"/>
              </a:ext>
            </a:extLst>
          </p:cNvPr>
          <p:cNvGrpSpPr/>
          <p:nvPr/>
        </p:nvGrpSpPr>
        <p:grpSpPr>
          <a:xfrm>
            <a:off x="205273" y="557318"/>
            <a:ext cx="8624615" cy="4107988"/>
            <a:chOff x="205273" y="557318"/>
            <a:chExt cx="8624615" cy="4107988"/>
          </a:xfrm>
        </p:grpSpPr>
        <p:sp>
          <p:nvSpPr>
            <p:cNvPr id="4" name="Retângulo: Cantos Arredondados 3">
              <a:extLst>
                <a:ext uri="{FF2B5EF4-FFF2-40B4-BE49-F238E27FC236}">
                  <a16:creationId xmlns:a16="http://schemas.microsoft.com/office/drawing/2014/main" id="{59153524-6159-431E-9476-CFA9D75D910B}"/>
                </a:ext>
              </a:extLst>
            </p:cNvPr>
            <p:cNvSpPr/>
            <p:nvPr/>
          </p:nvSpPr>
          <p:spPr>
            <a:xfrm>
              <a:off x="205273" y="1203649"/>
              <a:ext cx="4737787" cy="3461657"/>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D1E10F56-73C0-40D4-9E6C-859D2AF6A3AE}"/>
                </a:ext>
              </a:extLst>
            </p:cNvPr>
            <p:cNvSpPr txBox="1"/>
            <p:nvPr/>
          </p:nvSpPr>
          <p:spPr>
            <a:xfrm>
              <a:off x="5382213" y="557318"/>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036853" y="898141"/>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05D91A0-7874-4056-B790-A798FF4144A5}"/>
              </a:ext>
            </a:extLst>
          </p:cNvPr>
          <p:cNvSpPr txBox="1"/>
          <p:nvPr/>
        </p:nvSpPr>
        <p:spPr>
          <a:xfrm>
            <a:off x="93005" y="38340"/>
            <a:ext cx="5095117" cy="697627"/>
          </a:xfrm>
          <a:prstGeom prst="rect">
            <a:avLst/>
          </a:prstGeom>
          <a:noFill/>
        </p:spPr>
        <p:txBody>
          <a:bodyPr wrap="square">
            <a:spAutoFit/>
          </a:bodyPr>
          <a:lstStyle/>
          <a:p>
            <a:pPr algn="just">
              <a:lnSpc>
                <a:spcPct val="115000"/>
              </a:lnSpc>
              <a:spcBef>
                <a:spcPts val="600"/>
              </a:spcBef>
              <a:spcAft>
                <a:spcPts val="600"/>
              </a:spcAft>
              <a:tabLst>
                <a:tab pos="4876800" algn="l"/>
              </a:tabLst>
            </a:pP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4.3. Curiosidades:</a:t>
            </a:r>
            <a:r>
              <a:rPr lang="pt-BR" sz="18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 </a:t>
            </a:r>
            <a:r>
              <a:rPr lang="ja-JP" sz="1800" b="1" dirty="0">
                <a:effectLst/>
                <a:highlight>
                  <a:srgbClr val="FFFF00"/>
                </a:highlight>
                <a:latin typeface="Calibri" panose="020F0502020204030204" pitchFamily="34" charset="0"/>
                <a:ea typeface="Meiryo" panose="020B0604030504040204" pitchFamily="34" charset="-128"/>
                <a:cs typeface="Meiryo" panose="020B0604030504040204" pitchFamily="34" charset="-128"/>
              </a:rPr>
              <a:t>孟母三迁</a:t>
            </a:r>
            <a:r>
              <a:rPr lang="pt-BR" sz="18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 – </a:t>
            </a: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A mãe de Mêncio mudou de casa três vezes </a:t>
            </a:r>
            <a:r>
              <a:rPr lang="pt-BR" sz="1800" b="1"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(1)</a:t>
            </a:r>
            <a:endParaRPr lang="pt-BR" sz="1800" baseline="300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CaixaDeTexto 4">
            <a:extLst>
              <a:ext uri="{FF2B5EF4-FFF2-40B4-BE49-F238E27FC236}">
                <a16:creationId xmlns:a16="http://schemas.microsoft.com/office/drawing/2014/main" id="{BFBE08AA-88AC-477A-8976-960332BAFDF5}"/>
              </a:ext>
            </a:extLst>
          </p:cNvPr>
          <p:cNvSpPr txBox="1"/>
          <p:nvPr/>
        </p:nvSpPr>
        <p:spPr>
          <a:xfrm>
            <a:off x="5225143" y="252683"/>
            <a:ext cx="3862873" cy="4849084"/>
          </a:xfrm>
          <a:prstGeom prst="rect">
            <a:avLst/>
          </a:prstGeom>
          <a:noFill/>
        </p:spPr>
        <p:txBody>
          <a:bodyPr wrap="square">
            <a:spAutoFit/>
          </a:bodyPr>
          <a:lstStyle/>
          <a:p>
            <a:pPr marR="71755" algn="just">
              <a:lnSpc>
                <a:spcPct val="115000"/>
              </a:lnSpc>
              <a:spcBef>
                <a:spcPts val="600"/>
              </a:spcBef>
              <a:spcAft>
                <a:spcPts val="600"/>
              </a:spcAft>
              <a:tabLst>
                <a:tab pos="4876800" algn="l"/>
              </a:tabLst>
            </a:pPr>
            <a:r>
              <a:rPr lang="pt-BR" dirty="0">
                <a:effectLst/>
                <a:latin typeface="Verdana" panose="020B0604030504040204" pitchFamily="34" charset="0"/>
                <a:ea typeface="MS Mincho" panose="02020609040205080304" pitchFamily="49" charset="-128"/>
                <a:cs typeface="Times New Roman" panose="02020603050405020304" pitchFamily="18" charset="0"/>
              </a:rPr>
              <a:t>A mãe de Mêncio é considerada uma figura feminina exemplar na cultura chinesa. Uma das mais tradicionais expressões idiomáticas chinesas é</a:t>
            </a:r>
            <a:r>
              <a:rPr lang="pt-BR" dirty="0">
                <a:effectLst/>
                <a:latin typeface="Arial" panose="020B0604020202020204" pitchFamily="34" charset="0"/>
                <a:ea typeface="MS Mincho" panose="02020609040205080304" pitchFamily="49" charset="-128"/>
                <a:cs typeface="Times New Roman" panose="02020603050405020304" pitchFamily="18" charset="0"/>
              </a:rPr>
              <a:t>ː</a:t>
            </a:r>
            <a:r>
              <a:rPr lang="pt-BR" dirty="0">
                <a:effectLst/>
                <a:latin typeface="Verdana" panose="020B0604030504040204" pitchFamily="34" charset="0"/>
                <a:ea typeface="MS Mincho" panose="02020609040205080304" pitchFamily="49" charset="-128"/>
                <a:cs typeface="Times New Roman" panose="02020603050405020304" pitchFamily="18" charset="0"/>
              </a:rPr>
              <a:t> "M</a:t>
            </a:r>
            <a:r>
              <a:rPr lang="pt-BR" dirty="0">
                <a:effectLst/>
                <a:latin typeface="Verdana" panose="020B0604030504040204" pitchFamily="34" charset="0"/>
                <a:ea typeface="MS Mincho" panose="02020609040205080304" pitchFamily="49" charset="-128"/>
                <a:cs typeface="Verdana" panose="020B0604030504040204" pitchFamily="34" charset="0"/>
              </a:rPr>
              <a:t>ã</a:t>
            </a:r>
            <a:r>
              <a:rPr lang="pt-BR" dirty="0">
                <a:effectLst/>
                <a:latin typeface="Verdana" panose="020B0604030504040204" pitchFamily="34" charset="0"/>
                <a:ea typeface="MS Mincho" panose="02020609040205080304" pitchFamily="49" charset="-128"/>
                <a:cs typeface="Times New Roman" panose="02020603050405020304" pitchFamily="18" charset="0"/>
              </a:rPr>
              <a:t>e de M</a:t>
            </a:r>
            <a:r>
              <a:rPr lang="pt-BR" dirty="0">
                <a:effectLst/>
                <a:latin typeface="Verdana" panose="020B0604030504040204" pitchFamily="34" charset="0"/>
                <a:ea typeface="MS Mincho" panose="02020609040205080304" pitchFamily="49" charset="-128"/>
                <a:cs typeface="Verdana" panose="020B0604030504040204" pitchFamily="34" charset="0"/>
              </a:rPr>
              <a:t>ê</a:t>
            </a:r>
            <a:r>
              <a:rPr lang="pt-BR" dirty="0">
                <a:effectLst/>
                <a:latin typeface="Verdana" panose="020B0604030504040204" pitchFamily="34" charset="0"/>
                <a:ea typeface="MS Mincho" panose="02020609040205080304" pitchFamily="49" charset="-128"/>
                <a:cs typeface="Times New Roman" panose="02020603050405020304" pitchFamily="18" charset="0"/>
              </a:rPr>
              <a:t>ncio, tr</a:t>
            </a:r>
            <a:r>
              <a:rPr lang="pt-BR" dirty="0">
                <a:effectLst/>
                <a:latin typeface="Verdana" panose="020B0604030504040204" pitchFamily="34" charset="0"/>
                <a:ea typeface="MS Mincho" panose="02020609040205080304" pitchFamily="49" charset="-128"/>
                <a:cs typeface="Verdana" panose="020B0604030504040204" pitchFamily="34" charset="0"/>
              </a:rPr>
              <a:t>ê</a:t>
            </a:r>
            <a:r>
              <a:rPr lang="pt-BR" dirty="0">
                <a:effectLst/>
                <a:latin typeface="Verdana" panose="020B0604030504040204" pitchFamily="34" charset="0"/>
                <a:ea typeface="MS Mincho" panose="02020609040205080304" pitchFamily="49" charset="-128"/>
                <a:cs typeface="Times New Roman" panose="02020603050405020304" pitchFamily="18" charset="0"/>
              </a:rPr>
              <a:t>s mudan</a:t>
            </a:r>
            <a:r>
              <a:rPr lang="pt-BR" dirty="0">
                <a:effectLst/>
                <a:latin typeface="Verdana" panose="020B0604030504040204" pitchFamily="34" charset="0"/>
                <a:ea typeface="MS Mincho" panose="02020609040205080304" pitchFamily="49" charset="-128"/>
                <a:cs typeface="Verdana" panose="020B0604030504040204" pitchFamily="34" charset="0"/>
              </a:rPr>
              <a:t>ç</a:t>
            </a:r>
            <a:r>
              <a:rPr lang="pt-BR" dirty="0">
                <a:effectLst/>
                <a:latin typeface="Verdana" panose="020B0604030504040204" pitchFamily="34" charset="0"/>
                <a:ea typeface="MS Mincho" panose="02020609040205080304" pitchFamily="49" charset="-128"/>
                <a:cs typeface="Times New Roman" panose="02020603050405020304" pitchFamily="18" charset="0"/>
              </a:rPr>
              <a:t>as". A expressão se refere à lenda de que a mãe da Mêncio mudou três vezes de endereço antes de escolher o lugar onde iria criar Mêncio. A expressão simboliza a importância de se escolher bem o lugar onde a criança vai crescer.</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6" name="Imagem 5">
            <a:extLst>
              <a:ext uri="{FF2B5EF4-FFF2-40B4-BE49-F238E27FC236}">
                <a16:creationId xmlns:a16="http://schemas.microsoft.com/office/drawing/2014/main" id="{CD69EE1D-4F54-4775-9469-3C48FDAF8C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30" y="1028018"/>
            <a:ext cx="4968271" cy="3775596"/>
          </a:xfrm>
          <a:prstGeom prst="rect">
            <a:avLst/>
          </a:prstGeom>
          <a:noFill/>
          <a:ln>
            <a:noFill/>
          </a:ln>
        </p:spPr>
      </p:pic>
      <p:sp>
        <p:nvSpPr>
          <p:cNvPr id="8" name="CaixaDeTexto 7">
            <a:extLst>
              <a:ext uri="{FF2B5EF4-FFF2-40B4-BE49-F238E27FC236}">
                <a16:creationId xmlns:a16="http://schemas.microsoft.com/office/drawing/2014/main" id="{5EE5D6EC-64BC-4AAE-94D4-BAA91EBCB240}"/>
              </a:ext>
            </a:extLst>
          </p:cNvPr>
          <p:cNvSpPr txBox="1"/>
          <p:nvPr/>
        </p:nvSpPr>
        <p:spPr>
          <a:xfrm>
            <a:off x="182830" y="5095665"/>
            <a:ext cx="8778337" cy="1026499"/>
          </a:xfrm>
          <a:prstGeom prst="rect">
            <a:avLst/>
          </a:prstGeom>
          <a:noFill/>
        </p:spPr>
        <p:txBody>
          <a:bodyPr wrap="square">
            <a:spAutoFit/>
          </a:bodyPr>
          <a:lstStyle/>
          <a:p>
            <a:pPr marR="71755" algn="just">
              <a:lnSpc>
                <a:spcPct val="115000"/>
              </a:lnSpc>
              <a:spcBef>
                <a:spcPts val="600"/>
              </a:spcBef>
              <a:spcAft>
                <a:spcPts val="600"/>
              </a:spcAft>
              <a:tabLst>
                <a:tab pos="4876800" algn="l"/>
              </a:tabLs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O pai de Mêncio morreu quando Mêncio ainda era pequeno. Sua mãe </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Zh</a:t>
            </a:r>
            <a:r>
              <a:rPr lang="pt-BR" sz="1800" dirty="0" err="1">
                <a:effectLst/>
                <a:latin typeface="Calibri" panose="020F0502020204030204" pitchFamily="34" charset="0"/>
                <a:ea typeface="MS Mincho" panose="02020609040205080304" pitchFamily="49" charset="-128"/>
                <a:cs typeface="Calibri" panose="020F0502020204030204" pitchFamily="34" charset="0"/>
              </a:rPr>
              <a:t>ǎ</a:t>
            </a:r>
            <a:r>
              <a:rPr lang="pt-BR" sz="1800" dirty="0" err="1">
                <a:effectLst/>
                <a:latin typeface="Verdana" panose="020B0604030504040204" pitchFamily="34" charset="0"/>
                <a:ea typeface="MS Mincho" panose="02020609040205080304" pitchFamily="49" charset="-128"/>
                <a:cs typeface="Times New Roman" panose="02020603050405020304" pitchFamily="18" charset="0"/>
              </a:rPr>
              <a:t>ng</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a:t>
            </a:r>
            <a:r>
              <a:rPr lang="ja-JP" sz="1800" b="1" u="sng" dirty="0">
                <a:solidFill>
                  <a:srgbClr val="000000"/>
                </a:solidFill>
                <a:effectLst/>
                <a:latin typeface="Calibri" panose="020F0502020204030204" pitchFamily="34" charset="0"/>
                <a:ea typeface="Microsoft JhengHei" panose="020B0604030504040204" pitchFamily="34" charset="-120"/>
                <a:cs typeface="Microsoft JhengHei" panose="020B0604030504040204" pitchFamily="34" charset="-120"/>
              </a:rPr>
              <a:t>仉</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criou o filho sozinha. Eles eram muito pobres. A princípio, eles moraram perto de um cemitério.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0" name="CaixaDeTexto 9">
            <a:extLst>
              <a:ext uri="{FF2B5EF4-FFF2-40B4-BE49-F238E27FC236}">
                <a16:creationId xmlns:a16="http://schemas.microsoft.com/office/drawing/2014/main" id="{67EE8824-DB38-4E2C-A224-D52BA0FB25EB}"/>
              </a:ext>
            </a:extLst>
          </p:cNvPr>
          <p:cNvSpPr txBox="1"/>
          <p:nvPr/>
        </p:nvSpPr>
        <p:spPr>
          <a:xfrm>
            <a:off x="119406" y="6316894"/>
            <a:ext cx="8905183" cy="502766"/>
          </a:xfrm>
          <a:prstGeom prst="rect">
            <a:avLst/>
          </a:prstGeom>
          <a:solidFill>
            <a:schemeClr val="accent4">
              <a:lumMod val="20000"/>
              <a:lumOff val="80000"/>
            </a:schemeClr>
          </a:solidFill>
        </p:spPr>
        <p:txBody>
          <a:bodyPr wrap="square">
            <a:spAutoFit/>
          </a:bodyPr>
          <a:lstStyle/>
          <a:p>
            <a:pPr>
              <a:lnSpc>
                <a:spcPct val="115000"/>
              </a:lnSpc>
              <a:spcBef>
                <a:spcPts val="600"/>
              </a:spcBef>
              <a:spcAft>
                <a:spcPts val="1200"/>
              </a:spcAft>
              <a:tabLst>
                <a:tab pos="4876800" algn="l"/>
              </a:tabLst>
            </a:pPr>
            <a:r>
              <a:rPr lang="pt-BR" sz="1200"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(1)</a:t>
            </a:r>
            <a:r>
              <a:rPr lang="pt-BR" sz="1200" dirty="0">
                <a:effectLst/>
                <a:latin typeface="Verdana" panose="020B0604030504040204" pitchFamily="34" charset="0"/>
                <a:ea typeface="MS Mincho" panose="02020609040205080304" pitchFamily="49" charset="-128"/>
                <a:cs typeface="Times New Roman" panose="02020603050405020304" pitchFamily="18" charset="0"/>
              </a:rPr>
              <a:t> </a:t>
            </a:r>
            <a:r>
              <a:rPr lang="pt-BR" sz="1200" u="sng" dirty="0">
                <a:solidFill>
                  <a:srgbClr val="0000FF"/>
                </a:solidFill>
                <a:effectLst/>
                <a:latin typeface="Verdana" panose="020B0604030504040204" pitchFamily="34" charset="0"/>
                <a:ea typeface="MS Mincho" panose="02020609040205080304" pitchFamily="49" charset="-128"/>
                <a:cs typeface="Times New Roman" panose="02020603050405020304" pitchFamily="18" charset="0"/>
                <a:hlinkClick r:id="rId3"/>
              </a:rPr>
              <a:t>https://www.extramuros.net/2021/02/11/ao-pe-da-letra-7-%E5%AD%9F%E6%AF%8D%E4%B8%89%E8%BF%81-a-mae-de-mencio-mudou-de-casa-tres-vezes/</a:t>
            </a:r>
            <a:endParaRPr lang="pt-BR" sz="12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6650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770BF9-854B-4F68-8BCE-EA9A985DB0E1}"/>
              </a:ext>
            </a:extLst>
          </p:cNvPr>
          <p:cNvSpPr txBox="1"/>
          <p:nvPr/>
        </p:nvSpPr>
        <p:spPr>
          <a:xfrm>
            <a:off x="65314" y="19173"/>
            <a:ext cx="8966719" cy="4723216"/>
          </a:xfrm>
          <a:prstGeom prst="rect">
            <a:avLst/>
          </a:prstGeom>
          <a:noFill/>
        </p:spPr>
        <p:txBody>
          <a:bodyPr wrap="square">
            <a:spAutoFit/>
          </a:bodyPr>
          <a:lstStyle/>
          <a:p>
            <a:pPr algn="just">
              <a:lnSpc>
                <a:spcPts val="2800"/>
              </a:lnSpc>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Ainda pequeno, Mêncio tinha o hábito de brincar perto dos túmulos e imitar os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choradores profissionais das procissões dos funerais</a:t>
            </a:r>
            <a:r>
              <a:rPr lang="pt-BR" sz="1800" b="1"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(2)</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A mãe, julgando que estes eram comportamentos inapropriados, decidiu mudar-se para o centro da cidade, onde passaram a viver próximo de um mercado. O pequeno Mêncio começou então a imitar os vendedores que gritavam para chamar a atenção dos clientes. Moldava também em argila figuras de animais que depois decapitava com uma pedra afiada, tal como fazia o homem do açougue. </a:t>
            </a:r>
          </a:p>
          <a:p>
            <a:pPr algn="just">
              <a:lnSpc>
                <a:spcPts val="2800"/>
              </a:lnSpc>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Assustada com o comportamento do filho, a mãe decidiu mudar novamente, encontrando uma nova casa ao lado de uma escola pública. Aí, Mêncio começou a imitar o comportamento dos professores e estudantes que frequentavam o espaço.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ts val="2800"/>
              </a:lnSpc>
            </a:pPr>
            <a:endParaRPr lang="pt-BR" dirty="0"/>
          </a:p>
        </p:txBody>
      </p:sp>
      <p:sp>
        <p:nvSpPr>
          <p:cNvPr id="8" name="CaixaDeTexto 7">
            <a:extLst>
              <a:ext uri="{FF2B5EF4-FFF2-40B4-BE49-F238E27FC236}">
                <a16:creationId xmlns:a16="http://schemas.microsoft.com/office/drawing/2014/main" id="{DB05C335-AC1F-4159-BDE2-C7B0D2760F0D}"/>
              </a:ext>
            </a:extLst>
          </p:cNvPr>
          <p:cNvSpPr txBox="1"/>
          <p:nvPr/>
        </p:nvSpPr>
        <p:spPr>
          <a:xfrm>
            <a:off x="65314" y="4435212"/>
            <a:ext cx="8966719" cy="2366802"/>
          </a:xfrm>
          <a:prstGeom prst="rect">
            <a:avLst/>
          </a:prstGeom>
          <a:solidFill>
            <a:schemeClr val="accent4">
              <a:lumMod val="20000"/>
              <a:lumOff val="80000"/>
            </a:schemeClr>
          </a:solidFill>
        </p:spPr>
        <p:txBody>
          <a:bodyPr wrap="square">
            <a:spAutoFit/>
          </a:bodyPr>
          <a:lstStyle/>
          <a:p>
            <a:pPr algn="just">
              <a:lnSpc>
                <a:spcPct val="115000"/>
              </a:lnSpc>
              <a:spcBef>
                <a:spcPts val="600"/>
              </a:spcBef>
              <a:spcAft>
                <a:spcPts val="600"/>
              </a:spcAft>
              <a:tabLst>
                <a:tab pos="4876800" algn="l"/>
              </a:tabLst>
            </a:pPr>
            <a:r>
              <a:rPr lang="pt-BR" sz="1400" baseline="300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(2)</a:t>
            </a:r>
            <a:r>
              <a:rPr lang="pt-BR" sz="1400" baseline="30000" dirty="0">
                <a:effectLst/>
                <a:latin typeface="Verdana" panose="020B0604030504040204" pitchFamily="34" charset="0"/>
                <a:ea typeface="MS Mincho" panose="02020609040205080304" pitchFamily="49" charset="-128"/>
                <a:cs typeface="Times New Roman" panose="02020603050405020304" pitchFamily="18" charset="0"/>
              </a:rPr>
              <a:t> </a:t>
            </a:r>
            <a:r>
              <a:rPr lang="pt-BR" sz="1400" b="1" dirty="0">
                <a:effectLst/>
                <a:latin typeface="Verdana" panose="020B0604030504040204" pitchFamily="34" charset="0"/>
                <a:ea typeface="MS Mincho" panose="02020609040205080304" pitchFamily="49" charset="-128"/>
                <a:cs typeface="Times New Roman" panose="02020603050405020304" pitchFamily="18" charset="0"/>
              </a:rPr>
              <a:t>Choradores profissionais:</a:t>
            </a:r>
            <a:r>
              <a:rPr lang="pt-BR" sz="1400" dirty="0">
                <a:effectLst/>
                <a:latin typeface="Verdana" panose="020B0604030504040204" pitchFamily="34" charset="0"/>
                <a:ea typeface="MS Mincho" panose="02020609040205080304" pitchFamily="49" charset="-128"/>
                <a:cs typeface="Times New Roman" panose="02020603050405020304" pitchFamily="18" charset="0"/>
              </a:rPr>
              <a:t> Existem muitas profissões exóticas e serviços inesperados espalhados pelas épocas e pelo mundo – poucos, porém, são tão estranhos, até mesmo mórbidos, e ao mesmo tempo tão ancestrais quanto o trabalho das </a:t>
            </a:r>
            <a:r>
              <a:rPr lang="pt-BR" sz="1400" b="1" dirty="0">
                <a:effectLst/>
                <a:latin typeface="Verdana" panose="020B0604030504040204" pitchFamily="34" charset="0"/>
                <a:ea typeface="MS Mincho" panose="02020609040205080304" pitchFamily="49" charset="-128"/>
                <a:cs typeface="Times New Roman" panose="02020603050405020304" pitchFamily="18" charset="0"/>
              </a:rPr>
              <a:t>carpideiras</a:t>
            </a:r>
            <a:r>
              <a:rPr lang="pt-BR" sz="1400" dirty="0">
                <a:effectLst/>
                <a:latin typeface="Verdana" panose="020B0604030504040204" pitchFamily="34" charset="0"/>
                <a:ea typeface="MS Mincho" panose="02020609040205080304" pitchFamily="49" charset="-128"/>
                <a:cs typeface="Times New Roman" panose="02020603050405020304" pitchFamily="18" charset="0"/>
              </a:rPr>
              <a:t>. Ofício exercido há mais de 4 mil anos em diversas culturas do mundo, trata-se de uma carreira majoritariamente feminina, cuja prática consiste em ser contratada para chorar em velórios e enterros alheios – sem qualquer ligação afetiva com a pessoa morta em questão, a carpideira vai às cerimônias para verter suas lágrimas em tributo. Ver mais em: </a:t>
            </a:r>
            <a:r>
              <a:rPr lang="pt-BR" sz="14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2"/>
              </a:rPr>
              <a:t>Carpideira: a profissão ancestral que consiste em chorar em enterros – e que ainda existe | </a:t>
            </a:r>
            <a:r>
              <a:rPr lang="pt-BR" sz="1400" u="sng" dirty="0" err="1">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2"/>
              </a:rPr>
              <a:t>Hypeness</a:t>
            </a:r>
            <a:r>
              <a:rPr lang="pt-BR" sz="14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2"/>
              </a:rPr>
              <a:t> – Inovação e criatividade para todos.</a:t>
            </a:r>
            <a:endParaRPr lang="pt-BR" sz="1400" dirty="0">
              <a:effectLst/>
              <a:latin typeface="Calibri" panose="020F0502020204030204" pitchFamily="34" charset="0"/>
              <a:ea typeface="MS Mincho" panose="02020609040205080304" pitchFamily="49" charset="-128"/>
              <a:cs typeface="Times New Roman" panose="02020603050405020304" pitchFamily="18" charset="0"/>
            </a:endParaRPr>
          </a:p>
          <a:p>
            <a:r>
              <a:rPr lang="pt-BR" sz="14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Carpideira – Wikipédia, a enciclopédia livre (wikipedia.org)</a:t>
            </a:r>
            <a:endParaRPr lang="pt-BR" sz="1400" dirty="0"/>
          </a:p>
        </p:txBody>
      </p:sp>
    </p:spTree>
    <p:extLst>
      <p:ext uri="{BB962C8B-B14F-4D97-AF65-F5344CB8AC3E}">
        <p14:creationId xmlns:p14="http://schemas.microsoft.com/office/powerpoint/2010/main" val="254805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5D8489-8247-4424-9E68-96E75F105023}"/>
              </a:ext>
            </a:extLst>
          </p:cNvPr>
          <p:cNvSpPr txBox="1"/>
          <p:nvPr/>
        </p:nvSpPr>
        <p:spPr>
          <a:xfrm>
            <a:off x="153955" y="815765"/>
            <a:ext cx="8836090" cy="5213863"/>
          </a:xfrm>
          <a:prstGeom prst="rect">
            <a:avLst/>
          </a:prstGeom>
          <a:noFill/>
        </p:spPr>
        <p:txBody>
          <a:bodyPr wrap="square">
            <a:spAutoFit/>
          </a:bodyPr>
          <a:lstStyle/>
          <a:p>
            <a:pPr algn="just">
              <a:lnSpc>
                <a:spcPct val="115000"/>
              </a:lnSpc>
              <a:spcBef>
                <a:spcPts val="600"/>
              </a:spcBef>
              <a:spcAft>
                <a:spcPts val="600"/>
              </a:spcAft>
              <a:tabLst>
                <a:tab pos="4876800" algn="l"/>
              </a:tabLst>
            </a:pPr>
            <a:r>
              <a:rPr lang="pt-BR" b="1" dirty="0">
                <a:effectLst/>
                <a:highlight>
                  <a:srgbClr val="FFE699"/>
                </a:highlight>
                <a:latin typeface="Verdana" panose="020B0604030504040204" pitchFamily="34" charset="0"/>
                <a:ea typeface="MS Mincho" panose="02020609040205080304" pitchFamily="49" charset="-128"/>
                <a:cs typeface="Times New Roman" panose="02020603050405020304" pitchFamily="18" charset="0"/>
              </a:rPr>
              <a:t> Significado</a:t>
            </a:r>
            <a:r>
              <a:rPr lang="pt-BR" dirty="0">
                <a:effectLst/>
                <a:highlight>
                  <a:srgbClr val="FFE699"/>
                </a:highlight>
                <a:latin typeface="Verdana" panose="020B0604030504040204" pitchFamily="34" charset="0"/>
                <a:ea typeface="MS Mincho" panose="02020609040205080304" pitchFamily="49" charset="-128"/>
                <a:cs typeface="Times New Roman" panose="02020603050405020304" pitchFamily="18" charset="0"/>
              </a:rPr>
              <a:t>: </a:t>
            </a:r>
          </a:p>
          <a:p>
            <a:pPr algn="just">
              <a:lnSpc>
                <a:spcPct val="200000"/>
              </a:lnSpc>
              <a:spcBef>
                <a:spcPts val="600"/>
              </a:spcBef>
              <a:spcAft>
                <a:spcPts val="600"/>
              </a:spcAft>
              <a:tabLst>
                <a:tab pos="4876800" algn="l"/>
              </a:tabLst>
            </a:pPr>
            <a:r>
              <a:rPr lang="pt-BR" dirty="0">
                <a:effectLst/>
                <a:latin typeface="Verdana" panose="020B0604030504040204" pitchFamily="34" charset="0"/>
                <a:ea typeface="MS Mincho" panose="02020609040205080304" pitchFamily="49" charset="-128"/>
                <a:cs typeface="Times New Roman" panose="02020603050405020304" pitchFamily="18" charset="0"/>
              </a:rPr>
              <a:t>A história sublinha dois aspectos importantes da educação na China antiga: </a:t>
            </a:r>
          </a:p>
          <a:p>
            <a:pPr algn="just">
              <a:lnSpc>
                <a:spcPct val="200000"/>
              </a:lnSpc>
              <a:spcBef>
                <a:spcPts val="600"/>
              </a:spcBef>
              <a:spcAft>
                <a:spcPts val="600"/>
              </a:spcAft>
              <a:tabLst>
                <a:tab pos="4876800" algn="l"/>
              </a:tabLst>
            </a:pPr>
            <a:r>
              <a:rPr lang="pt-BR" dirty="0">
                <a:effectLst/>
                <a:latin typeface="Verdana" panose="020B0604030504040204" pitchFamily="34" charset="0"/>
                <a:ea typeface="MS Mincho" panose="02020609040205080304" pitchFamily="49" charset="-128"/>
                <a:cs typeface="Times New Roman" panose="02020603050405020304" pitchFamily="18" charset="0"/>
              </a:rPr>
              <a:t>A ideia de que as crianças absorvem facilmente os valores e comportamentos das pessoas ao seu redor e a necessidade de treinar os mais novos nos caminhos da virtude e da diligência antes que os maus hábitos e comportamentos prevaleçam como traços de personalidade. </a:t>
            </a:r>
          </a:p>
          <a:p>
            <a:pPr algn="just">
              <a:lnSpc>
                <a:spcPct val="200000"/>
              </a:lnSpc>
              <a:spcBef>
                <a:spcPts val="600"/>
              </a:spcBef>
              <a:spcAft>
                <a:spcPts val="600"/>
              </a:spcAft>
              <a:tabLst>
                <a:tab pos="4876800" algn="l"/>
              </a:tabLst>
            </a:pPr>
            <a:r>
              <a:rPr lang="pt-BR" dirty="0">
                <a:effectLst/>
                <a:latin typeface="Verdana" panose="020B0604030504040204" pitchFamily="34" charset="0"/>
                <a:ea typeface="MS Mincho" panose="02020609040205080304" pitchFamily="49" charset="-128"/>
                <a:cs typeface="Times New Roman" panose="02020603050405020304" pitchFamily="18" charset="0"/>
              </a:rPr>
              <a:t>A expressão é utilizada hoje em dia para explicar como o ambiente à volta de uma criança pode afetar o seu futuro. </a:t>
            </a:r>
          </a:p>
        </p:txBody>
      </p:sp>
    </p:spTree>
    <p:extLst>
      <p:ext uri="{BB962C8B-B14F-4D97-AF65-F5344CB8AC3E}">
        <p14:creationId xmlns:p14="http://schemas.microsoft.com/office/powerpoint/2010/main" val="131701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015C4C-EBAB-41CE-B3B2-737E9D1DEE2D}"/>
              </a:ext>
            </a:extLst>
          </p:cNvPr>
          <p:cNvSpPr txBox="1"/>
          <p:nvPr/>
        </p:nvSpPr>
        <p:spPr>
          <a:xfrm>
            <a:off x="1292086" y="1753230"/>
            <a:ext cx="6778487" cy="378565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8000" b="1" dirty="0"/>
              <a:t>Obrigado pela atenção</a:t>
            </a:r>
          </a:p>
        </p:txBody>
      </p:sp>
    </p:spTree>
    <p:extLst>
      <p:ext uri="{BB962C8B-B14F-4D97-AF65-F5344CB8AC3E}">
        <p14:creationId xmlns:p14="http://schemas.microsoft.com/office/powerpoint/2010/main" val="30776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104503" y="104503"/>
            <a:ext cx="8990345" cy="6753497"/>
            <a:chOff x="104503" y="104503"/>
            <a:chExt cx="8990345" cy="6753497"/>
          </a:xfrm>
        </p:grpSpPr>
        <p:pic>
          <p:nvPicPr>
            <p:cNvPr id="2050" name="Picture 2" descr="現代に活かす「三方よし」の経営精神 | 月刊「事業構想」2015年7月号"/>
            <p:cNvPicPr>
              <a:picLocks noChangeAspect="1" noChangeArrowheads="1"/>
            </p:cNvPicPr>
            <p:nvPr/>
          </p:nvPicPr>
          <p:blipFill rotWithShape="1">
            <a:blip r:embed="rId2">
              <a:extLst>
                <a:ext uri="{28A0092B-C50C-407E-A947-70E740481C1C}">
                  <a14:useLocalDpi xmlns:a14="http://schemas.microsoft.com/office/drawing/2010/main" val="0"/>
                </a:ext>
              </a:extLst>
            </a:blip>
            <a:srcRect l="17434" t="14670" r="18349" b="4808"/>
            <a:stretch/>
          </p:blipFill>
          <p:spPr bwMode="auto">
            <a:xfrm>
              <a:off x="104503" y="104503"/>
              <a:ext cx="3853543" cy="369678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Tela de celular com texto preto sobre fundo branco&#10;&#10;Descrição gerada automaticamente com confiança média">
              <a:extLst>
                <a:ext uri="{FF2B5EF4-FFF2-40B4-BE49-F238E27FC236}">
                  <a16:creationId xmlns:a16="http://schemas.microsoft.com/office/drawing/2014/main" id="{D3056E9D-ADAA-4EDF-AD17-5B6989D96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4" t="8479" r="9565" b="10580"/>
            <a:stretch/>
          </p:blipFill>
          <p:spPr>
            <a:xfrm>
              <a:off x="104503" y="3801291"/>
              <a:ext cx="3289852" cy="2472924"/>
            </a:xfrm>
            <a:prstGeom prst="rect">
              <a:avLst/>
            </a:prstGeom>
          </p:spPr>
        </p:pic>
        <p:pic>
          <p:nvPicPr>
            <p:cNvPr id="7" name="Picture 2" descr="道徳科学の論文 全10巻+別巻(11冊)(広池千九郎) / 古本、中古本、古書籍の通販は「日本の古本屋」 / 日本の古本屋"/>
            <p:cNvPicPr>
              <a:picLocks noChangeAspect="1" noChangeArrowheads="1"/>
            </p:cNvPicPr>
            <p:nvPr/>
          </p:nvPicPr>
          <p:blipFill rotWithShape="1">
            <a:blip r:embed="rId4">
              <a:extLst>
                <a:ext uri="{28A0092B-C50C-407E-A947-70E740481C1C}">
                  <a14:useLocalDpi xmlns:a14="http://schemas.microsoft.com/office/drawing/2010/main" val="0"/>
                </a:ext>
              </a:extLst>
            </a:blip>
            <a:srcRect l="2835" t="13413" r="3641" b="16532"/>
            <a:stretch/>
          </p:blipFill>
          <p:spPr bwMode="auto">
            <a:xfrm>
              <a:off x="4076054" y="195943"/>
              <a:ext cx="5018793" cy="28195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95" t="5904" r="3875" b="1800"/>
            <a:stretch/>
          </p:blipFill>
          <p:spPr bwMode="auto">
            <a:xfrm>
              <a:off x="4063609" y="3786442"/>
              <a:ext cx="5031239" cy="307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ta: para a Direita 1">
              <a:extLst>
                <a:ext uri="{FF2B5EF4-FFF2-40B4-BE49-F238E27FC236}">
                  <a16:creationId xmlns:a16="http://schemas.microsoft.com/office/drawing/2014/main" id="{EF945D2F-5068-4E2F-AC6F-644C3CFC033E}"/>
                </a:ext>
              </a:extLst>
            </p:cNvPr>
            <p:cNvSpPr/>
            <p:nvPr/>
          </p:nvSpPr>
          <p:spPr>
            <a:xfrm flipH="1">
              <a:off x="3455785" y="6021977"/>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Seta: para a Direita 1">
              <a:extLst>
                <a:ext uri="{FF2B5EF4-FFF2-40B4-BE49-F238E27FC236}">
                  <a16:creationId xmlns:a16="http://schemas.microsoft.com/office/drawing/2014/main" id="{EF945D2F-5068-4E2F-AC6F-644C3CFC033E}"/>
                </a:ext>
              </a:extLst>
            </p:cNvPr>
            <p:cNvSpPr/>
            <p:nvPr/>
          </p:nvSpPr>
          <p:spPr>
            <a:xfrm rot="16200000" flipH="1">
              <a:off x="5525304" y="4155505"/>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Seta: para a Direita 1">
              <a:extLst>
                <a:ext uri="{FF2B5EF4-FFF2-40B4-BE49-F238E27FC236}">
                  <a16:creationId xmlns:a16="http://schemas.microsoft.com/office/drawing/2014/main" id="{EF945D2F-5068-4E2F-AC6F-644C3CFC033E}"/>
                </a:ext>
              </a:extLst>
            </p:cNvPr>
            <p:cNvSpPr/>
            <p:nvPr/>
          </p:nvSpPr>
          <p:spPr>
            <a:xfrm rot="10800000" flipH="1">
              <a:off x="3563305" y="2275264"/>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a:extLst>
                <a:ext uri="{FF2B5EF4-FFF2-40B4-BE49-F238E27FC236}">
                  <a16:creationId xmlns:a16="http://schemas.microsoft.com/office/drawing/2014/main" id="{7B18E40A-0CD4-4BDA-81A3-77E6B9917FF3}"/>
                </a:ext>
              </a:extLst>
            </p:cNvPr>
            <p:cNvSpPr txBox="1"/>
            <p:nvPr/>
          </p:nvSpPr>
          <p:spPr>
            <a:xfrm>
              <a:off x="252721" y="6381597"/>
              <a:ext cx="2619628"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bolso, 1994</a:t>
              </a:r>
            </a:p>
          </p:txBody>
        </p:sp>
        <p:sp>
          <p:nvSpPr>
            <p:cNvPr id="14" name="CaixaDeTexto 13">
              <a:extLst>
                <a:ext uri="{FF2B5EF4-FFF2-40B4-BE49-F238E27FC236}">
                  <a16:creationId xmlns:a16="http://schemas.microsoft.com/office/drawing/2014/main" id="{7B18E40A-0CD4-4BDA-81A3-77E6B9917FF3}"/>
                </a:ext>
              </a:extLst>
            </p:cNvPr>
            <p:cNvSpPr txBox="1"/>
            <p:nvPr/>
          </p:nvSpPr>
          <p:spPr>
            <a:xfrm>
              <a:off x="4856702" y="3801291"/>
              <a:ext cx="2157963"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de 1986</a:t>
              </a:r>
            </a:p>
          </p:txBody>
        </p:sp>
        <p:sp>
          <p:nvSpPr>
            <p:cNvPr id="15" name="CaixaDeTexto 14">
              <a:extLst>
                <a:ext uri="{FF2B5EF4-FFF2-40B4-BE49-F238E27FC236}">
                  <a16:creationId xmlns:a16="http://schemas.microsoft.com/office/drawing/2014/main" id="{7B18E40A-0CD4-4BDA-81A3-77E6B9917FF3}"/>
                </a:ext>
              </a:extLst>
            </p:cNvPr>
            <p:cNvSpPr txBox="1"/>
            <p:nvPr/>
          </p:nvSpPr>
          <p:spPr>
            <a:xfrm>
              <a:off x="310573" y="2369162"/>
              <a:ext cx="3055645" cy="923330"/>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1ª edição: </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mimeografada, 1926</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impressa, 5 vol., 1928</a:t>
              </a:r>
            </a:p>
          </p:txBody>
        </p:sp>
        <p:sp>
          <p:nvSpPr>
            <p:cNvPr id="16" name="CaixaDeTexto 15">
              <a:extLst>
                <a:ext uri="{FF2B5EF4-FFF2-40B4-BE49-F238E27FC236}">
                  <a16:creationId xmlns:a16="http://schemas.microsoft.com/office/drawing/2014/main" id="{7B18E40A-0CD4-4BDA-81A3-77E6B9917FF3}"/>
                </a:ext>
              </a:extLst>
            </p:cNvPr>
            <p:cNvSpPr txBox="1"/>
            <p:nvPr/>
          </p:nvSpPr>
          <p:spPr>
            <a:xfrm>
              <a:off x="4118341" y="3034202"/>
              <a:ext cx="4823756"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impressa, 11 vol., de 1934</a:t>
              </a:r>
              <a:r>
                <a:rPr lang="pt-BR" b="1" dirty="0">
                  <a:solidFill>
                    <a:srgbClr val="FF0000"/>
                  </a:solidFill>
                  <a:latin typeface="Verdana" panose="020B0604030504040204" pitchFamily="34" charset="0"/>
                  <a:ea typeface="Verdana" panose="020B0604030504040204" pitchFamily="34" charset="0"/>
                </a:rPr>
                <a:t>??</a:t>
              </a:r>
            </a:p>
          </p:txBody>
        </p:sp>
      </p:grpSp>
      <p:grpSp>
        <p:nvGrpSpPr>
          <p:cNvPr id="22" name="Grupo 21"/>
          <p:cNvGrpSpPr/>
          <p:nvPr/>
        </p:nvGrpSpPr>
        <p:grpSpPr>
          <a:xfrm>
            <a:off x="593956" y="4275466"/>
            <a:ext cx="8137535" cy="1639129"/>
            <a:chOff x="548640" y="4275466"/>
            <a:chExt cx="8137535" cy="1639129"/>
          </a:xfrm>
        </p:grpSpPr>
        <p:sp>
          <p:nvSpPr>
            <p:cNvPr id="4" name="Elipse 3"/>
            <p:cNvSpPr/>
            <p:nvPr/>
          </p:nvSpPr>
          <p:spPr>
            <a:xfrm>
              <a:off x="548640" y="4275466"/>
              <a:ext cx="809897" cy="1459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722487" y="5268264"/>
              <a:ext cx="5963688" cy="646331"/>
            </a:xfrm>
            <a:prstGeom prst="rect">
              <a:avLst/>
            </a:prstGeom>
            <a:solidFill>
              <a:schemeClr val="accent4">
                <a:lumMod val="20000"/>
                <a:lumOff val="80000"/>
              </a:schemeClr>
            </a:solidFill>
          </p:spPr>
          <p:txBody>
            <a:bodyPr wrap="square" rtlCol="0">
              <a:spAutoFit/>
            </a:bodyPr>
            <a:lstStyle/>
            <a:p>
              <a:r>
                <a:rPr lang="pt-BR" b="1" dirty="0">
                  <a:solidFill>
                    <a:srgbClr val="FF0000"/>
                  </a:solidFill>
                  <a:latin typeface="Verdana" pitchFamily="34" charset="0"/>
                  <a:ea typeface="Verdana" pitchFamily="34" charset="0"/>
                  <a:cs typeface="Verdana" pitchFamily="34" charset="0"/>
                </a:rPr>
                <a:t>As “máximas” estão nas 141 páginas finais do vol. 9, do Tratado da Ciência da Moral</a:t>
              </a:r>
            </a:p>
          </p:txBody>
        </p:sp>
        <p:cxnSp>
          <p:nvCxnSpPr>
            <p:cNvPr id="18" name="Conector de seta reta 17"/>
            <p:cNvCxnSpPr/>
            <p:nvPr/>
          </p:nvCxnSpPr>
          <p:spPr>
            <a:xfrm>
              <a:off x="1358537" y="5005030"/>
              <a:ext cx="1200794" cy="640356"/>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1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Agrupar 25">
            <a:extLst>
              <a:ext uri="{FF2B5EF4-FFF2-40B4-BE49-F238E27FC236}">
                <a16:creationId xmlns:a16="http://schemas.microsoft.com/office/drawing/2014/main" id="{FE5AAB4F-627F-45E3-81F3-D77344CC5C32}"/>
              </a:ext>
            </a:extLst>
          </p:cNvPr>
          <p:cNvGrpSpPr/>
          <p:nvPr/>
        </p:nvGrpSpPr>
        <p:grpSpPr>
          <a:xfrm>
            <a:off x="230950" y="90089"/>
            <a:ext cx="8194892" cy="3250702"/>
            <a:chOff x="230950" y="90089"/>
            <a:chExt cx="8194892" cy="3250702"/>
          </a:xfrm>
        </p:grpSpPr>
        <p:grpSp>
          <p:nvGrpSpPr>
            <p:cNvPr id="12" name="Agrupar 11">
              <a:extLst>
                <a:ext uri="{FF2B5EF4-FFF2-40B4-BE49-F238E27FC236}">
                  <a16:creationId xmlns:a16="http://schemas.microsoft.com/office/drawing/2014/main" id="{994E7F51-89E7-4F92-92B7-9B9C6C29ACDE}"/>
                </a:ext>
              </a:extLst>
            </p:cNvPr>
            <p:cNvGrpSpPr/>
            <p:nvPr/>
          </p:nvGrpSpPr>
          <p:grpSpPr>
            <a:xfrm>
              <a:off x="230950" y="90089"/>
              <a:ext cx="2093312" cy="3250702"/>
              <a:chOff x="230950" y="90089"/>
              <a:chExt cx="2093312" cy="3250702"/>
            </a:xfrm>
          </p:grpSpPr>
          <p:pic>
            <p:nvPicPr>
              <p:cNvPr id="1026" name="Picture 2" descr="普通道徳並に最高道徳の大綱(廣池千英著) / 古本、中古本、古書籍の通販は「日本の古本屋」 / 日本の古本屋">
                <a:extLst>
                  <a:ext uri="{FF2B5EF4-FFF2-40B4-BE49-F238E27FC236}">
                    <a16:creationId xmlns:a16="http://schemas.microsoft.com/office/drawing/2014/main" id="{FBE19971-77F4-4AE2-B4BF-625A2CF4F42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30950" y="90089"/>
                <a:ext cx="2093312" cy="290787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7B18E40A-0CD4-4BDA-81A3-77E6B9917FF3}"/>
                  </a:ext>
                </a:extLst>
              </p:cNvPr>
              <p:cNvSpPr txBox="1"/>
              <p:nvPr/>
            </p:nvSpPr>
            <p:spPr>
              <a:xfrm>
                <a:off x="238061" y="2971459"/>
                <a:ext cx="1900182"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abril-1964</a:t>
                </a:r>
              </a:p>
            </p:txBody>
          </p:sp>
        </p:grpSp>
        <p:grpSp>
          <p:nvGrpSpPr>
            <p:cNvPr id="14" name="Agrupar 13">
              <a:extLst>
                <a:ext uri="{FF2B5EF4-FFF2-40B4-BE49-F238E27FC236}">
                  <a16:creationId xmlns:a16="http://schemas.microsoft.com/office/drawing/2014/main" id="{BE97C448-D9A1-40A7-AB08-1C22DB9B9D2B}"/>
                </a:ext>
              </a:extLst>
            </p:cNvPr>
            <p:cNvGrpSpPr/>
            <p:nvPr/>
          </p:nvGrpSpPr>
          <p:grpSpPr>
            <a:xfrm>
              <a:off x="3060237" y="90090"/>
              <a:ext cx="2196670" cy="3250701"/>
              <a:chOff x="2556661" y="90090"/>
              <a:chExt cx="2196670" cy="3250701"/>
            </a:xfrm>
          </p:grpSpPr>
          <p:pic>
            <p:nvPicPr>
              <p:cNvPr id="1028" name="Picture 4" descr="☆最高道徳の大綱☆財団法人モラロジー研究所☆昭和53年刊☆広池学園事業部☆ の落札情報詳細| ヤフオク落札価格情報 オークフリー・スマートフォン版">
                <a:extLst>
                  <a:ext uri="{FF2B5EF4-FFF2-40B4-BE49-F238E27FC236}">
                    <a16:creationId xmlns:a16="http://schemas.microsoft.com/office/drawing/2014/main" id="{BABE2802-35BA-4BAF-9470-F13CD337D32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8435" t="13986" r="17127" b="15217"/>
              <a:stretch/>
            </p:blipFill>
            <p:spPr bwMode="auto">
              <a:xfrm>
                <a:off x="2556661" y="90090"/>
                <a:ext cx="2196670" cy="291601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16DB2BF6-A49C-416E-925B-B7E806060423}"/>
                  </a:ext>
                </a:extLst>
              </p:cNvPr>
              <p:cNvSpPr txBox="1"/>
              <p:nvPr/>
            </p:nvSpPr>
            <p:spPr>
              <a:xfrm>
                <a:off x="2812729" y="2971459"/>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Nov-1974</a:t>
                </a:r>
              </a:p>
            </p:txBody>
          </p:sp>
        </p:grpSp>
        <p:grpSp>
          <p:nvGrpSpPr>
            <p:cNvPr id="15" name="Agrupar 14">
              <a:extLst>
                <a:ext uri="{FF2B5EF4-FFF2-40B4-BE49-F238E27FC236}">
                  <a16:creationId xmlns:a16="http://schemas.microsoft.com/office/drawing/2014/main" id="{E59F161C-D136-4B78-9F04-E6C7D623C210}"/>
                </a:ext>
              </a:extLst>
            </p:cNvPr>
            <p:cNvGrpSpPr/>
            <p:nvPr/>
          </p:nvGrpSpPr>
          <p:grpSpPr>
            <a:xfrm>
              <a:off x="6299400" y="116769"/>
              <a:ext cx="2126442" cy="3224022"/>
              <a:chOff x="5424757" y="116769"/>
              <a:chExt cx="2126442" cy="3224022"/>
            </a:xfrm>
          </p:grpSpPr>
          <p:sp>
            <p:nvSpPr>
              <p:cNvPr id="18" name="CaixaDeTexto 17">
                <a:extLst>
                  <a:ext uri="{FF2B5EF4-FFF2-40B4-BE49-F238E27FC236}">
                    <a16:creationId xmlns:a16="http://schemas.microsoft.com/office/drawing/2014/main" id="{808D8CD3-8CAA-4A46-B139-AE5AD78083E3}"/>
                  </a:ext>
                </a:extLst>
              </p:cNvPr>
              <p:cNvSpPr txBox="1"/>
              <p:nvPr/>
            </p:nvSpPr>
            <p:spPr>
              <a:xfrm>
                <a:off x="5666756" y="2971459"/>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Jun-1984</a:t>
                </a:r>
              </a:p>
            </p:txBody>
          </p:sp>
          <p:pic>
            <p:nvPicPr>
              <p:cNvPr id="19" name="Picture 8">
                <a:extLst>
                  <a:ext uri="{FF2B5EF4-FFF2-40B4-BE49-F238E27FC236}">
                    <a16:creationId xmlns:a16="http://schemas.microsoft.com/office/drawing/2014/main" id="{DE1C4072-F1A7-4784-BC9A-AB2064CBD2D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424757" y="116769"/>
                <a:ext cx="2126442" cy="288119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Seta: para a Direita 1">
              <a:extLst>
                <a:ext uri="{FF2B5EF4-FFF2-40B4-BE49-F238E27FC236}">
                  <a16:creationId xmlns:a16="http://schemas.microsoft.com/office/drawing/2014/main" id="{43E5B3C1-72C5-4DD6-80E4-ADDA564B07AD}"/>
                </a:ext>
              </a:extLst>
            </p:cNvPr>
            <p:cNvSpPr/>
            <p:nvPr/>
          </p:nvSpPr>
          <p:spPr>
            <a:xfrm rot="10800000" flipH="1">
              <a:off x="2402342" y="1475889"/>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Seta: para a Direita 1">
              <a:extLst>
                <a:ext uri="{FF2B5EF4-FFF2-40B4-BE49-F238E27FC236}">
                  <a16:creationId xmlns:a16="http://schemas.microsoft.com/office/drawing/2014/main" id="{1C5A6C69-B375-40FE-9E23-03F252D2020C}"/>
                </a:ext>
              </a:extLst>
            </p:cNvPr>
            <p:cNvSpPr/>
            <p:nvPr/>
          </p:nvSpPr>
          <p:spPr>
            <a:xfrm rot="10800000" flipH="1">
              <a:off x="5476764" y="1475890"/>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2" name="Agrupar 31">
            <a:extLst>
              <a:ext uri="{FF2B5EF4-FFF2-40B4-BE49-F238E27FC236}">
                <a16:creationId xmlns:a16="http://schemas.microsoft.com/office/drawing/2014/main" id="{9EE52915-C87D-4E16-8FE4-25A548417CD7}"/>
              </a:ext>
            </a:extLst>
          </p:cNvPr>
          <p:cNvGrpSpPr/>
          <p:nvPr/>
        </p:nvGrpSpPr>
        <p:grpSpPr>
          <a:xfrm>
            <a:off x="4544658" y="3851896"/>
            <a:ext cx="3947776" cy="2978059"/>
            <a:chOff x="4544658" y="3851896"/>
            <a:chExt cx="3947776" cy="2978059"/>
          </a:xfrm>
        </p:grpSpPr>
        <p:pic>
          <p:nvPicPr>
            <p:cNvPr id="30" name="Imagem 29" descr="Texto, Carta&#10;&#10;Descrição gerada automaticamente">
              <a:extLst>
                <a:ext uri="{FF2B5EF4-FFF2-40B4-BE49-F238E27FC236}">
                  <a16:creationId xmlns:a16="http://schemas.microsoft.com/office/drawing/2014/main" id="{A03441A7-BEE0-418B-9E72-24187BA31A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4658" y="3851896"/>
              <a:ext cx="2126442" cy="2978059"/>
            </a:xfrm>
            <a:prstGeom prst="rect">
              <a:avLst/>
            </a:prstGeom>
          </p:spPr>
        </p:pic>
        <p:sp>
          <p:nvSpPr>
            <p:cNvPr id="16" name="Seta: Dobrada para Cima 15">
              <a:extLst>
                <a:ext uri="{FF2B5EF4-FFF2-40B4-BE49-F238E27FC236}">
                  <a16:creationId xmlns:a16="http://schemas.microsoft.com/office/drawing/2014/main" id="{948DED6B-4AB3-400D-8C46-6AD143216524}"/>
                </a:ext>
              </a:extLst>
            </p:cNvPr>
            <p:cNvSpPr/>
            <p:nvPr/>
          </p:nvSpPr>
          <p:spPr>
            <a:xfrm rot="5400000" flipV="1">
              <a:off x="6586889" y="4251453"/>
              <a:ext cx="1766519" cy="967409"/>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52B8EBA1-1FC6-44C5-BE8F-F16E68F191B1}"/>
                </a:ext>
              </a:extLst>
            </p:cNvPr>
            <p:cNvSpPr txBox="1"/>
            <p:nvPr/>
          </p:nvSpPr>
          <p:spPr>
            <a:xfrm>
              <a:off x="6671100" y="6200865"/>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Out-2013</a:t>
              </a:r>
            </a:p>
          </p:txBody>
        </p:sp>
      </p:grpSp>
      <p:grpSp>
        <p:nvGrpSpPr>
          <p:cNvPr id="33" name="Agrupar 32">
            <a:extLst>
              <a:ext uri="{FF2B5EF4-FFF2-40B4-BE49-F238E27FC236}">
                <a16:creationId xmlns:a16="http://schemas.microsoft.com/office/drawing/2014/main" id="{0F1F9EE6-81C4-4652-9E22-C5CFFBFB5B43}"/>
              </a:ext>
            </a:extLst>
          </p:cNvPr>
          <p:cNvGrpSpPr/>
          <p:nvPr/>
        </p:nvGrpSpPr>
        <p:grpSpPr>
          <a:xfrm>
            <a:off x="937866" y="3875193"/>
            <a:ext cx="3575598" cy="2978060"/>
            <a:chOff x="937866" y="3828540"/>
            <a:chExt cx="3575598" cy="2978060"/>
          </a:xfrm>
        </p:grpSpPr>
        <p:sp>
          <p:nvSpPr>
            <p:cNvPr id="21" name="Seta: para a Direita 1">
              <a:extLst>
                <a:ext uri="{FF2B5EF4-FFF2-40B4-BE49-F238E27FC236}">
                  <a16:creationId xmlns:a16="http://schemas.microsoft.com/office/drawing/2014/main" id="{A54C832D-7ED8-4541-8F82-354293931346}"/>
                </a:ext>
              </a:extLst>
            </p:cNvPr>
            <p:cNvSpPr/>
            <p:nvPr/>
          </p:nvSpPr>
          <p:spPr>
            <a:xfrm flipH="1">
              <a:off x="3551921" y="5099272"/>
              <a:ext cx="500304" cy="663582"/>
            </a:xfrm>
            <a:prstGeom prst="rightArrow">
              <a:avLst>
                <a:gd name="adj1" fmla="val 52789"/>
                <a:gd name="adj2" fmla="val 554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1" name="Imagem 30" descr="Uma imagem contendo Diagrama&#10;&#10;Descrição gerada automaticamente">
              <a:extLst>
                <a:ext uri="{FF2B5EF4-FFF2-40B4-BE49-F238E27FC236}">
                  <a16:creationId xmlns:a16="http://schemas.microsoft.com/office/drawing/2014/main" id="{C9ED9F60-9F07-438D-8703-21BB07ED045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37866" y="3828540"/>
              <a:ext cx="2147690" cy="2978060"/>
            </a:xfrm>
            <a:prstGeom prst="rect">
              <a:avLst/>
            </a:prstGeom>
          </p:spPr>
        </p:pic>
        <p:sp>
          <p:nvSpPr>
            <p:cNvPr id="35" name="CaixaDeTexto 34">
              <a:extLst>
                <a:ext uri="{FF2B5EF4-FFF2-40B4-BE49-F238E27FC236}">
                  <a16:creationId xmlns:a16="http://schemas.microsoft.com/office/drawing/2014/main" id="{C5C662F8-C88F-483C-826B-EAA0966A026F}"/>
                </a:ext>
              </a:extLst>
            </p:cNvPr>
            <p:cNvSpPr txBox="1"/>
            <p:nvPr/>
          </p:nvSpPr>
          <p:spPr>
            <a:xfrm>
              <a:off x="3028294" y="6200865"/>
              <a:ext cx="1485170"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Dez-2020</a:t>
              </a:r>
            </a:p>
          </p:txBody>
        </p:sp>
      </p:grpSp>
      <p:sp>
        <p:nvSpPr>
          <p:cNvPr id="7" name="CaixaDeTexto 6"/>
          <p:cNvSpPr txBox="1"/>
          <p:nvPr/>
        </p:nvSpPr>
        <p:spPr>
          <a:xfrm rot="19949544">
            <a:off x="100639" y="1143783"/>
            <a:ext cx="4442997" cy="523220"/>
          </a:xfrm>
          <a:prstGeom prst="rect">
            <a:avLst/>
          </a:prstGeom>
          <a:solidFill>
            <a:schemeClr val="bg1"/>
          </a:solidFill>
        </p:spPr>
        <p:txBody>
          <a:bodyPr wrap="square" rtlCol="0">
            <a:spAutoFit/>
          </a:bodyPr>
          <a:lstStyle/>
          <a:p>
            <a:r>
              <a:rPr lang="pt-BR" sz="1400" b="1" dirty="0">
                <a:latin typeface="Verdana" pitchFamily="34" charset="0"/>
                <a:ea typeface="Verdana" pitchFamily="34" charset="0"/>
                <a:cs typeface="Verdana" pitchFamily="34" charset="0"/>
              </a:rPr>
              <a:t>Em geral são textos sintéticos, reprodução do texto constante no “Tratado...”</a:t>
            </a:r>
          </a:p>
        </p:txBody>
      </p:sp>
      <p:sp>
        <p:nvSpPr>
          <p:cNvPr id="20" name="CaixaDeTexto 19">
            <a:extLst>
              <a:ext uri="{FF2B5EF4-FFF2-40B4-BE49-F238E27FC236}">
                <a16:creationId xmlns:a16="http://schemas.microsoft.com/office/drawing/2014/main" id="{699253C3-7983-43C8-9AC8-824DB66FD3CA}"/>
              </a:ext>
            </a:extLst>
          </p:cNvPr>
          <p:cNvSpPr txBox="1"/>
          <p:nvPr/>
        </p:nvSpPr>
        <p:spPr>
          <a:xfrm rot="19797704">
            <a:off x="5645748" y="1444877"/>
            <a:ext cx="3452109" cy="738664"/>
          </a:xfrm>
          <a:prstGeom prst="rect">
            <a:avLst/>
          </a:prstGeom>
          <a:solidFill>
            <a:schemeClr val="bg1"/>
          </a:solidFill>
        </p:spPr>
        <p:txBody>
          <a:bodyPr wrap="square" rtlCol="0">
            <a:spAutoFit/>
          </a:bodyPr>
          <a:lstStyle/>
          <a:p>
            <a:pPr algn="ctr"/>
            <a:r>
              <a:rPr lang="pt-BR" sz="1400" b="1" dirty="0">
                <a:latin typeface="Verdana" pitchFamily="34" charset="0"/>
                <a:ea typeface="Verdana" pitchFamily="34" charset="0"/>
                <a:cs typeface="Verdana" pitchFamily="34" charset="0"/>
              </a:rPr>
              <a:t>Texto reescrito, complementado, com linguagem atual, de 2~3 páginas/máxima.</a:t>
            </a:r>
          </a:p>
        </p:txBody>
      </p:sp>
    </p:spTree>
    <p:extLst>
      <p:ext uri="{BB962C8B-B14F-4D97-AF65-F5344CB8AC3E}">
        <p14:creationId xmlns:p14="http://schemas.microsoft.com/office/powerpoint/2010/main" val="12606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86A32E8-85C3-4392-A77B-1FE1898D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270750" cy="382656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89CE129A-F232-4876-A691-C329B2F775CE}"/>
              </a:ext>
            </a:extLst>
          </p:cNvPr>
          <p:cNvSpPr txBox="1"/>
          <p:nvPr/>
        </p:nvSpPr>
        <p:spPr>
          <a:xfrm>
            <a:off x="5409526" y="422056"/>
            <a:ext cx="3734474" cy="1077218"/>
          </a:xfrm>
          <a:prstGeom prst="rect">
            <a:avLst/>
          </a:prstGeom>
          <a:solidFill>
            <a:schemeClr val="accent4">
              <a:lumMod val="20000"/>
              <a:lumOff val="80000"/>
            </a:schemeClr>
          </a:solidFill>
        </p:spPr>
        <p:txBody>
          <a:bodyPr wrap="square">
            <a:spAutoFit/>
          </a:bodyPr>
          <a:lstStyle/>
          <a:p>
            <a:r>
              <a:rPr lang="pt-BR" sz="2400" b="1" dirty="0"/>
              <a:t>a) Tratado da Ciência da Moral, de Chikuro Hiroike, </a:t>
            </a:r>
          </a:p>
          <a:p>
            <a:r>
              <a:rPr lang="pt-BR" sz="1600" b="1" dirty="0"/>
              <a:t>edição em japonês, 1ª edição em 1926</a:t>
            </a:r>
            <a:endParaRPr lang="pt-BR" sz="2400" dirty="0"/>
          </a:p>
        </p:txBody>
      </p:sp>
      <p:pic>
        <p:nvPicPr>
          <p:cNvPr id="8" name="Picture 2">
            <a:extLst>
              <a:ext uri="{FF2B5EF4-FFF2-40B4-BE49-F238E27FC236}">
                <a16:creationId xmlns:a16="http://schemas.microsoft.com/office/drawing/2014/main" id="{1ABB057F-42DE-4F6F-8033-01B1FE6231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714" y="2146852"/>
            <a:ext cx="3132538" cy="4579799"/>
          </a:xfrm>
          <a:prstGeom prst="rect">
            <a:avLst/>
          </a:prstGeom>
          <a:noFill/>
          <a:ln w="28575">
            <a:solidFill>
              <a:srgbClr val="00B0F0"/>
            </a:solidFill>
          </a:ln>
        </p:spPr>
      </p:pic>
      <p:sp>
        <p:nvSpPr>
          <p:cNvPr id="2" name="CaixaDeTexto 1">
            <a:extLst>
              <a:ext uri="{FF2B5EF4-FFF2-40B4-BE49-F238E27FC236}">
                <a16:creationId xmlns:a16="http://schemas.microsoft.com/office/drawing/2014/main" id="{4F4203C5-856A-4D92-9996-3473C4507342}"/>
              </a:ext>
            </a:extLst>
          </p:cNvPr>
          <p:cNvSpPr txBox="1"/>
          <p:nvPr/>
        </p:nvSpPr>
        <p:spPr>
          <a:xfrm>
            <a:off x="2849218" y="5870713"/>
            <a:ext cx="2721514" cy="646331"/>
          </a:xfrm>
          <a:prstGeom prst="rect">
            <a:avLst/>
          </a:prstGeom>
          <a:solidFill>
            <a:schemeClr val="accent4">
              <a:lumMod val="20000"/>
              <a:lumOff val="80000"/>
            </a:schemeClr>
          </a:solidFill>
        </p:spPr>
        <p:txBody>
          <a:bodyPr wrap="square" rtlCol="0">
            <a:spAutoFit/>
          </a:bodyPr>
          <a:lstStyle>
            <a:defPPr>
              <a:defRPr lang="en-US"/>
            </a:defPPr>
            <a:lvl1pPr>
              <a:defRPr sz="1400" b="1">
                <a:effectLst/>
                <a:latin typeface="Calibri" panose="020F0502020204030204" pitchFamily="34" charset="0"/>
                <a:ea typeface="MS Mincho" panose="02020609040205080304" pitchFamily="49" charset="-128"/>
                <a:cs typeface="Times New Roman" panose="02020603050405020304" pitchFamily="18" charset="0"/>
              </a:defRPr>
            </a:lvl1pPr>
          </a:lstStyle>
          <a:p>
            <a:r>
              <a:rPr lang="pt-BR" sz="1800" dirty="0"/>
              <a:t>b) Livro “366 dias com as palavras da Nova Moral” </a:t>
            </a:r>
          </a:p>
        </p:txBody>
      </p:sp>
    </p:spTree>
    <p:extLst>
      <p:ext uri="{BB962C8B-B14F-4D97-AF65-F5344CB8AC3E}">
        <p14:creationId xmlns:p14="http://schemas.microsoft.com/office/powerpoint/2010/main" val="139941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969166" y="2244383"/>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n</a:t>
            </a:r>
            <a:r>
              <a:rPr lang="pt-BR" sz="4000" b="1" baseline="30000" dirty="0">
                <a:latin typeface="Arial" panose="020B0604020202020204" pitchFamily="34" charset="0"/>
                <a:cs typeface="Arial" panose="020B0604020202020204" pitchFamily="34" charset="0"/>
              </a:rPr>
              <a:t>o</a:t>
            </a:r>
            <a:r>
              <a:rPr lang="pt-BR" sz="4000" b="1" dirty="0">
                <a:latin typeface="Arial" panose="020B0604020202020204" pitchFamily="34" charset="0"/>
                <a:cs typeface="Arial" panose="020B0604020202020204" pitchFamily="34" charset="0"/>
              </a:rPr>
              <a:t>  45</a:t>
            </a:r>
          </a:p>
        </p:txBody>
      </p:sp>
    </p:spTree>
    <p:extLst>
      <p:ext uri="{BB962C8B-B14F-4D97-AF65-F5344CB8AC3E}">
        <p14:creationId xmlns:p14="http://schemas.microsoft.com/office/powerpoint/2010/main" val="156801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115CFAD-515D-4BDB-983B-8868241B8E8F}"/>
              </a:ext>
            </a:extLst>
          </p:cNvPr>
          <p:cNvSpPr txBox="1"/>
          <p:nvPr/>
        </p:nvSpPr>
        <p:spPr>
          <a:xfrm>
            <a:off x="0" y="0"/>
            <a:ext cx="9143999" cy="1384995"/>
          </a:xfrm>
          <a:prstGeom prst="rect">
            <a:avLst/>
          </a:prstGeom>
          <a:noFill/>
        </p:spPr>
        <p:txBody>
          <a:bodyPr wrap="square">
            <a:spAutoFit/>
          </a:bodyPr>
          <a:lstStyle/>
          <a:p>
            <a:r>
              <a:rPr lang="pt-BR" b="1" dirty="0">
                <a:highlight>
                  <a:srgbClr val="FFFF00"/>
                </a:highlight>
                <a:latin typeface="Verdana" panose="020B0604030504040204" pitchFamily="34" charset="0"/>
                <a:ea typeface="MS Mincho" panose="02020609040205080304" pitchFamily="49" charset="-128"/>
                <a:cs typeface="Times New Roman" panose="02020603050405020304" pitchFamily="18" charset="0"/>
              </a:rPr>
              <a:t>1. Máxima do Vol. 9 em japonês, </a:t>
            </a: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Pág. 386: </a:t>
            </a:r>
            <a:r>
              <a:rPr lang="pt-BR" b="1" dirty="0">
                <a:latin typeface="Verdana" panose="020B0604030504040204" pitchFamily="34" charset="0"/>
                <a:ea typeface="MS Mincho" panose="02020609040205080304" pitchFamily="49" charset="-128"/>
                <a:cs typeface="Times New Roman" panose="02020603050405020304" pitchFamily="18" charset="0"/>
              </a:rPr>
              <a:t>Dedicar-se com sinceridade, mas sem intromissão</a:t>
            </a:r>
            <a:endParaRPr lang="pt-BR" sz="600" b="1" u="sng" dirty="0">
              <a:solidFill>
                <a:srgbClr val="FF0000"/>
              </a:solidFill>
              <a:latin typeface="Verdana" panose="020B0604030504040204" pitchFamily="34" charset="0"/>
              <a:ea typeface="MS Mincho" panose="02020609040205080304" pitchFamily="49" charset="-128"/>
              <a:cs typeface="Times New Roman" panose="02020603050405020304" pitchFamily="18" charset="0"/>
            </a:endParaRPr>
          </a:p>
          <a:p>
            <a:r>
              <a:rPr lang="pt-BR" sz="600" b="1" dirty="0">
                <a:highlight>
                  <a:srgbClr val="FFFF00"/>
                </a:highlight>
                <a:latin typeface="Verdana" panose="020B0604030504040204" pitchFamily="34" charset="0"/>
                <a:ea typeface="MS Mincho" panose="02020609040205080304" pitchFamily="49" charset="-128"/>
                <a:cs typeface="Times New Roman" panose="02020603050405020304" pitchFamily="18" charset="0"/>
              </a:rPr>
              <a:t> </a:t>
            </a:r>
          </a:p>
          <a:p>
            <a:endParaRPr lang="pt-BR" sz="400" b="1" dirty="0">
              <a:highlight>
                <a:srgbClr val="FFFF00"/>
              </a:highlight>
              <a:latin typeface="Verdana" panose="020B0604030504040204" pitchFamily="34" charset="0"/>
              <a:ea typeface="MS Mincho" panose="02020609040205080304" pitchFamily="49" charset="-128"/>
              <a:cs typeface="Times New Roman" panose="02020603050405020304" pitchFamily="18" charset="0"/>
            </a:endParaRPr>
          </a:p>
          <a:p>
            <a:r>
              <a:rPr lang="pt-BR" sz="1600" dirty="0">
                <a:latin typeface="Verdana" panose="020B0604030504040204" pitchFamily="34" charset="0"/>
                <a:ea typeface="Verdana" panose="020B0604030504040204" pitchFamily="34" charset="0"/>
              </a:rPr>
              <a:t>(Do Tratado da Ciência da Moral, vol. 9, em japonês, </a:t>
            </a:r>
            <a:r>
              <a:rPr lang="pt-PT" sz="1600" dirty="0">
                <a:latin typeface="Verdana" panose="020B0604030504040204" pitchFamily="34" charset="0"/>
                <a:ea typeface="Verdana" panose="020B0604030504040204" pitchFamily="34" charset="0"/>
              </a:rPr>
              <a:t>Chikuro Hiroike, </a:t>
            </a:r>
            <a:r>
              <a:rPr lang="pt-PT" sz="1600" b="1" u="sng" dirty="0">
                <a:latin typeface="Verdana" panose="020B0604030504040204" pitchFamily="34" charset="0"/>
                <a:ea typeface="Verdana" panose="020B0604030504040204" pitchFamily="34" charset="0"/>
              </a:rPr>
              <a:t>Redação original de 1926!!!</a:t>
            </a:r>
            <a:r>
              <a:rPr lang="pt-PT" sz="1600" dirty="0">
                <a:latin typeface="Verdana" panose="020B0604030504040204" pitchFamily="34" charset="0"/>
                <a:ea typeface="Verdana" panose="020B0604030504040204" pitchFamily="34" charset="0"/>
              </a:rPr>
              <a:t>)</a:t>
            </a:r>
            <a:r>
              <a:rPr lang="pt-BR" sz="2000" dirty="0"/>
              <a:t> </a:t>
            </a:r>
            <a:endParaRPr lang="pt-BR" dirty="0">
              <a:latin typeface="Verdana" pitchFamily="34" charset="0"/>
              <a:ea typeface="Verdana" pitchFamily="34" charset="0"/>
              <a:cs typeface="Verdana" pitchFamily="34" charset="0"/>
            </a:endParaRPr>
          </a:p>
        </p:txBody>
      </p:sp>
      <p:sp>
        <p:nvSpPr>
          <p:cNvPr id="2" name="CaixaDeTexto 1">
            <a:extLst>
              <a:ext uri="{FF2B5EF4-FFF2-40B4-BE49-F238E27FC236}">
                <a16:creationId xmlns:a16="http://schemas.microsoft.com/office/drawing/2014/main" id="{8E05056A-A75D-41CE-93A8-6E5BE86D25A6}"/>
              </a:ext>
            </a:extLst>
          </p:cNvPr>
          <p:cNvSpPr txBox="1"/>
          <p:nvPr/>
        </p:nvSpPr>
        <p:spPr>
          <a:xfrm>
            <a:off x="109330" y="1508263"/>
            <a:ext cx="8772939" cy="5060296"/>
          </a:xfrm>
          <a:prstGeom prst="rect">
            <a:avLst/>
          </a:prstGeom>
          <a:noFill/>
        </p:spPr>
        <p:txBody>
          <a:bodyPr wrap="square" rtlCol="0">
            <a:spAutoFit/>
          </a:bodyPr>
          <a:lstStyle/>
          <a:p>
            <a:pPr algn="just" fontAlgn="base"/>
            <a:r>
              <a:rPr lang="pt-BR" sz="2000" b="1" dirty="0">
                <a:latin typeface="Verdana" panose="020B0604030504040204" pitchFamily="34" charset="0"/>
                <a:ea typeface="Verdana" panose="020B0604030504040204" pitchFamily="34" charset="0"/>
                <a:cs typeface="Verdana" panose="020B0604030504040204" pitchFamily="34" charset="0"/>
              </a:rPr>
              <a:t>1. Do Tratado da Ciência da Moral, Vol. 9 (inglês, Vol. 3), Sinopse da Moral Suprema - </a:t>
            </a:r>
            <a:r>
              <a:rPr lang="pt-BR" sz="2000" dirty="0">
                <a:latin typeface="Verdana" panose="020B0604030504040204" pitchFamily="34" charset="0"/>
                <a:ea typeface="Verdana" panose="020B0604030504040204" pitchFamily="34" charset="0"/>
                <a:cs typeface="Verdana" panose="020B0604030504040204" pitchFamily="34" charset="0"/>
              </a:rPr>
              <a:t>Número 8.60: Dedique a Deus o seu trabalho e os recursos, jamais esperando retribuição dos beneficiários, Pág. 370</a:t>
            </a:r>
          </a:p>
          <a:p>
            <a:r>
              <a:rPr lang="pt-BR" sz="2000" b="1" dirty="0">
                <a:latin typeface="Verdana" panose="020B0604030504040204" pitchFamily="34" charset="0"/>
                <a:ea typeface="Verdana" panose="020B0604030504040204" pitchFamily="34" charset="0"/>
                <a:cs typeface="Verdana" panose="020B0604030504040204" pitchFamily="34" charset="0"/>
              </a:rPr>
              <a:t> </a:t>
            </a:r>
            <a:endParaRPr lang="pt-BR" sz="2000" dirty="0">
              <a:latin typeface="Verdana" panose="020B0604030504040204" pitchFamily="34" charset="0"/>
              <a:ea typeface="Verdana" panose="020B0604030504040204" pitchFamily="34" charset="0"/>
              <a:cs typeface="Verdana" panose="020B0604030504040204" pitchFamily="34" charset="0"/>
            </a:endParaRPr>
          </a:p>
          <a:p>
            <a:pPr algn="just">
              <a:lnSpc>
                <a:spcPts val="2700"/>
              </a:lnSpc>
            </a:pPr>
            <a:r>
              <a:rPr lang="pt-BR" sz="2000" dirty="0">
                <a:latin typeface="Verdana" panose="020B0604030504040204" pitchFamily="34" charset="0"/>
                <a:ea typeface="Verdana" panose="020B0604030504040204" pitchFamily="34" charset="0"/>
                <a:cs typeface="Verdana" panose="020B0604030504040204" pitchFamily="34" charset="0"/>
              </a:rPr>
              <a:t>Na moralidade suprema, quando uma pessoa demonstra uma atitude moral de doar o seu trabalho ou bens materiais, seja à nação, à sociedade ou a uma terceira pessoa, não se pensa em estar doando à organização, à entidade ou à pessoa que o recebe. Ele deve pensar que se trata de uma oferenda a Deus, como ato de sacrifício a Deus – como uma forma de retribuir à proteção proporcionada pela graça de Deus. Se pensar dessa forma, nunca  sentirá descontentamento, mesmo que não tenha a devida retribuição ou que a organização, a entidade ou a terceira pessoa não demonstre sinais de gratidão.</a:t>
            </a:r>
          </a:p>
        </p:txBody>
      </p:sp>
    </p:spTree>
    <p:extLst>
      <p:ext uri="{BB962C8B-B14F-4D97-AF65-F5344CB8AC3E}">
        <p14:creationId xmlns:p14="http://schemas.microsoft.com/office/powerpoint/2010/main" val="265041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5">
            <a:extLst>
              <a:ext uri="{FF2B5EF4-FFF2-40B4-BE49-F238E27FC236}">
                <a16:creationId xmlns:a16="http://schemas.microsoft.com/office/drawing/2014/main" id="{EAB9495A-D942-4A8B-AF5B-8DEB245A2272}"/>
              </a:ext>
            </a:extLst>
          </p:cNvPr>
          <p:cNvSpPr txBox="1"/>
          <p:nvPr/>
        </p:nvSpPr>
        <p:spPr>
          <a:xfrm>
            <a:off x="0" y="0"/>
            <a:ext cx="4402707" cy="646331"/>
          </a:xfrm>
          <a:prstGeom prst="rect">
            <a:avLst/>
          </a:prstGeom>
          <a:solidFill>
            <a:srgbClr val="FFFF00"/>
          </a:solidFill>
        </p:spPr>
        <p:txBody>
          <a:bodyPr wrap="square" rtlCol="0">
            <a:spAutoFit/>
          </a:bodyPr>
          <a:lstStyle/>
          <a:p>
            <a:pPr algn="ctr"/>
            <a:r>
              <a:rPr lang="pt-BR" b="1" dirty="0"/>
              <a:t>1a. Máxima (45)  de Chikuro Hiroike, Redação complementada em 1984.</a:t>
            </a:r>
          </a:p>
        </p:txBody>
      </p:sp>
      <p:sp>
        <p:nvSpPr>
          <p:cNvPr id="15" name="CaixaDeTexto 14">
            <a:extLst>
              <a:ext uri="{FF2B5EF4-FFF2-40B4-BE49-F238E27FC236}">
                <a16:creationId xmlns:a16="http://schemas.microsoft.com/office/drawing/2014/main" id="{06DEE3EC-C14B-4399-8C13-40D8E09D73A3}"/>
              </a:ext>
            </a:extLst>
          </p:cNvPr>
          <p:cNvSpPr txBox="1"/>
          <p:nvPr/>
        </p:nvSpPr>
        <p:spPr>
          <a:xfrm>
            <a:off x="3297214" y="6420387"/>
            <a:ext cx="5741644" cy="369332"/>
          </a:xfrm>
          <a:prstGeom prst="rect">
            <a:avLst/>
          </a:prstGeom>
          <a:solidFill>
            <a:schemeClr val="accent4">
              <a:lumMod val="40000"/>
              <a:lumOff val="60000"/>
              <a:alpha val="89804"/>
            </a:schemeClr>
          </a:solidFill>
        </p:spPr>
        <p:txBody>
          <a:bodyPr wrap="square" rtlCol="0">
            <a:spAutoFit/>
          </a:bodyPr>
          <a:lstStyle/>
          <a:p>
            <a:r>
              <a:rPr lang="pt-BR" b="1" dirty="0"/>
              <a:t>Material disponibilizado previamente à reunião de hoje...</a:t>
            </a:r>
            <a:endParaRPr lang="pt-BR" dirty="0">
              <a:latin typeface="Verdana" panose="020B0604030504040204" pitchFamily="34" charset="0"/>
              <a:ea typeface="Verdana" panose="020B0604030504040204" pitchFamily="34" charset="0"/>
            </a:endParaRPr>
          </a:p>
        </p:txBody>
      </p:sp>
      <p:sp>
        <p:nvSpPr>
          <p:cNvPr id="2" name="Retângulo 1"/>
          <p:cNvSpPr/>
          <p:nvPr/>
        </p:nvSpPr>
        <p:spPr>
          <a:xfrm>
            <a:off x="76200" y="707886"/>
            <a:ext cx="4326508" cy="6017032"/>
          </a:xfrm>
          <a:prstGeom prst="rect">
            <a:avLst/>
          </a:prstGeom>
        </p:spPr>
        <p:txBody>
          <a:bodyPr wrap="square">
            <a:spAutoFit/>
          </a:bodyPr>
          <a:lstStyle/>
          <a:p>
            <a:pPr algn="just" fontAlgn="base">
              <a:spcAft>
                <a:spcPts val="600"/>
              </a:spcAft>
            </a:pPr>
            <a:r>
              <a:rPr lang="pt-BR" sz="1400" b="1" dirty="0">
                <a:latin typeface="Souvenir Lt BT" panose="02080503040505020303" pitchFamily="18" charset="0"/>
                <a:ea typeface="Verdana" panose="020B0604030504040204" pitchFamily="34" charset="0"/>
                <a:cs typeface="Verdana" panose="020B0604030504040204" pitchFamily="34" charset="0"/>
              </a:rPr>
              <a:t>Dedique a Deus o seu trabalho e os recursos, jamais esperando retribuição dos beneficiários</a:t>
            </a:r>
            <a:r>
              <a:rPr lang="pt-BR" sz="1400" baseline="30000" dirty="0">
                <a:latin typeface="Souvenir Lt BT" panose="02080503040505020303" pitchFamily="18" charset="0"/>
                <a:ea typeface="Verdana" panose="020B0604030504040204" pitchFamily="34" charset="0"/>
                <a:cs typeface="Verdana" panose="020B0604030504040204" pitchFamily="34" charset="0"/>
              </a:rPr>
              <a:t> </a:t>
            </a:r>
            <a:endParaRPr lang="pt-BR" sz="400" dirty="0">
              <a:latin typeface="Souvenir Lt BT" panose="02080503040505020303" pitchFamily="18" charset="0"/>
              <a:ea typeface="Verdana" panose="020B0604030504040204" pitchFamily="34" charset="0"/>
              <a:cs typeface="Verdana" panose="020B0604030504040204" pitchFamily="34" charset="0"/>
            </a:endParaRPr>
          </a:p>
          <a:p>
            <a:pPr algn="just">
              <a:spcAft>
                <a:spcPts val="600"/>
              </a:spcAft>
            </a:pPr>
            <a:r>
              <a:rPr lang="x-none" sz="300" dirty="0">
                <a:latin typeface="Souvenir Lt BT" panose="02080503040505020303" pitchFamily="18" charset="0"/>
                <a:ea typeface="Verdana" panose="020B0604030504040204" pitchFamily="34" charset="0"/>
                <a:cs typeface="Verdana" panose="020B0604030504040204" pitchFamily="34" charset="0"/>
              </a:rPr>
              <a:t> </a:t>
            </a:r>
            <a:endParaRPr lang="pt-BR" sz="300" dirty="0">
              <a:latin typeface="Souvenir Lt BT" panose="02080503040505020303" pitchFamily="18" charset="0"/>
              <a:ea typeface="Verdana" panose="020B0604030504040204" pitchFamily="34" charset="0"/>
              <a:cs typeface="Verdana" panose="020B0604030504040204" pitchFamily="34" charset="0"/>
            </a:endParaRPr>
          </a:p>
          <a:p>
            <a:pPr algn="just">
              <a:spcAft>
                <a:spcPts val="600"/>
              </a:spcAft>
            </a:pPr>
            <a:r>
              <a:rPr lang="x-none" sz="1300" dirty="0">
                <a:latin typeface="Souvenir Lt BT" panose="02080503040505020303" pitchFamily="18" charset="0"/>
                <a:ea typeface="Verdana" panose="020B0604030504040204" pitchFamily="34" charset="0"/>
                <a:cs typeface="Verdana" panose="020B0604030504040204" pitchFamily="34" charset="0"/>
              </a:rPr>
              <a:t>Esta máxima refere-se ao estado de espírito básico necessário quando nos dedicamos às pessoas ou à sociedade através da nossa força de trabalho ou recursos materiais.</a:t>
            </a:r>
            <a:endParaRPr lang="pt-BR" sz="1300" dirty="0">
              <a:latin typeface="Souvenir Lt BT" panose="02080503040505020303" pitchFamily="18" charset="0"/>
              <a:ea typeface="Verdana" panose="020B0604030504040204" pitchFamily="34" charset="0"/>
              <a:cs typeface="Verdana" panose="020B0604030504040204" pitchFamily="34" charset="0"/>
            </a:endParaRPr>
          </a:p>
          <a:p>
            <a:pPr algn="just">
              <a:spcAft>
                <a:spcPts val="600"/>
              </a:spcAft>
            </a:pPr>
            <a:r>
              <a:rPr lang="x-none" sz="1300" b="1" i="1" dirty="0">
                <a:latin typeface="Souvenir Lt BT" panose="02080503040505020303" pitchFamily="18" charset="0"/>
                <a:ea typeface="Verdana" panose="020B0604030504040204" pitchFamily="34" charset="0"/>
                <a:cs typeface="Verdana" panose="020B0604030504040204" pitchFamily="34" charset="0"/>
              </a:rPr>
              <a:t>Trabalho</a:t>
            </a:r>
            <a:r>
              <a:rPr lang="x-none" sz="1300" dirty="0">
                <a:latin typeface="Souvenir Lt BT" panose="02080503040505020303" pitchFamily="18" charset="0"/>
                <a:ea typeface="Verdana" panose="020B0604030504040204" pitchFamily="34" charset="0"/>
                <a:cs typeface="Verdana" panose="020B0604030504040204" pitchFamily="34" charset="0"/>
              </a:rPr>
              <a:t> é a força de trabalho através do nosso esforço físico e espiritual e </a:t>
            </a:r>
            <a:r>
              <a:rPr lang="x-none" sz="1300" b="1" i="1" dirty="0">
                <a:latin typeface="Souvenir Lt BT" panose="02080503040505020303" pitchFamily="18" charset="0"/>
                <a:ea typeface="Verdana" panose="020B0604030504040204" pitchFamily="34" charset="0"/>
                <a:cs typeface="Verdana" panose="020B0604030504040204" pitchFamily="34" charset="0"/>
              </a:rPr>
              <a:t>Recursos</a:t>
            </a:r>
            <a:r>
              <a:rPr lang="x-none" sz="1300" dirty="0">
                <a:latin typeface="Souvenir Lt BT" panose="02080503040505020303" pitchFamily="18" charset="0"/>
                <a:ea typeface="Verdana" panose="020B0604030504040204" pitchFamily="34" charset="0"/>
                <a:cs typeface="Verdana" panose="020B0604030504040204" pitchFamily="34" charset="0"/>
              </a:rPr>
              <a:t> significam o dinheiro e os bens materiais. </a:t>
            </a:r>
            <a:r>
              <a:rPr lang="x-none" sz="1300" b="1" i="1" dirty="0">
                <a:latin typeface="Souvenir Lt BT" panose="02080503040505020303" pitchFamily="18" charset="0"/>
                <a:ea typeface="Verdana" panose="020B0604030504040204" pitchFamily="34" charset="0"/>
                <a:cs typeface="Verdana" panose="020B0604030504040204" pitchFamily="34" charset="0"/>
              </a:rPr>
              <a:t>Jamais esperando retribuição dos beneficiários</a:t>
            </a:r>
            <a:r>
              <a:rPr lang="x-none" sz="1300" dirty="0">
                <a:latin typeface="Souvenir Lt BT" panose="02080503040505020303" pitchFamily="18" charset="0"/>
                <a:ea typeface="Verdana" panose="020B0604030504040204" pitchFamily="34" charset="0"/>
                <a:cs typeface="Verdana" panose="020B0604030504040204" pitchFamily="34" charset="0"/>
              </a:rPr>
              <a:t> significa agir com desprendimento, sem o sentimento de ter feito uma doação ou prestado um favor a alguém e também, sem esperar das pessoas qualquer forma de agradecimento, compensação ou retribuição.</a:t>
            </a:r>
            <a:endParaRPr lang="pt-BR" sz="1300" dirty="0">
              <a:latin typeface="Souvenir Lt BT" panose="02080503040505020303" pitchFamily="18" charset="0"/>
              <a:ea typeface="Verdana" panose="020B0604030504040204" pitchFamily="34" charset="0"/>
              <a:cs typeface="Verdana" panose="020B0604030504040204" pitchFamily="34" charset="0"/>
            </a:endParaRPr>
          </a:p>
          <a:p>
            <a:pPr algn="just">
              <a:spcAft>
                <a:spcPts val="600"/>
              </a:spcAft>
            </a:pPr>
            <a:r>
              <a:rPr lang="x-none" sz="1300" dirty="0">
                <a:latin typeface="Souvenir Lt BT" panose="02080503040505020303" pitchFamily="18" charset="0"/>
                <a:ea typeface="Verdana" panose="020B0604030504040204" pitchFamily="34" charset="0"/>
                <a:cs typeface="Verdana" panose="020B0604030504040204" pitchFamily="34" charset="0"/>
              </a:rPr>
              <a:t>Vivemos atualmente, no mundo inteiro, diversos problemas de pobreza, discriminação, analfabetismo, refugiados etc. </a:t>
            </a:r>
            <a:r>
              <a:rPr lang="x-none" sz="1300" b="1" dirty="0">
                <a:solidFill>
                  <a:srgbClr val="0070C0"/>
                </a:solidFill>
                <a:latin typeface="Souvenir Lt BT" panose="02080503040505020303" pitchFamily="18" charset="0"/>
                <a:ea typeface="Verdana" panose="020B0604030504040204" pitchFamily="34" charset="0"/>
                <a:cs typeface="Verdana" panose="020B0604030504040204" pitchFamily="34" charset="0"/>
              </a:rPr>
              <a:t>Visando resolvê-los, enviamos donativos em dinheiro e materiais ou participamos diretamente de atividades voluntárias através de órgãos internacionais como a UNESCO e UNICEF. Ou então, promovemos ações de voluntariado visitando casas de repouso para idosos e entidades assistenciais para deficientes ou auxiliamos, material e espiritualmente, as pessoas atingidas por catástrofes</a:t>
            </a:r>
            <a:r>
              <a:rPr lang="x-none" sz="1300" dirty="0">
                <a:solidFill>
                  <a:srgbClr val="0070C0"/>
                </a:solidFill>
                <a:latin typeface="Souvenir Lt BT" panose="02080503040505020303" pitchFamily="18" charset="0"/>
                <a:ea typeface="Verdana" panose="020B0604030504040204" pitchFamily="34" charset="0"/>
                <a:cs typeface="Verdana" panose="020B0604030504040204" pitchFamily="34" charset="0"/>
              </a:rPr>
              <a:t>. </a:t>
            </a:r>
            <a:r>
              <a:rPr lang="x-none" sz="1300" b="1" dirty="0">
                <a:solidFill>
                  <a:srgbClr val="0070C0"/>
                </a:solidFill>
                <a:latin typeface="Souvenir Lt BT" panose="02080503040505020303" pitchFamily="18" charset="0"/>
                <a:ea typeface="Verdana" panose="020B0604030504040204" pitchFamily="34" charset="0"/>
                <a:cs typeface="Verdana" panose="020B0604030504040204" pitchFamily="34" charset="0"/>
              </a:rPr>
              <a:t>Além disso, quando alguém nos consulta por algum problema, não medimos esforços em favor dessa pessoa e chegamos a nos sacrificar material e espiritualmente</a:t>
            </a:r>
            <a:r>
              <a:rPr lang="x-none" sz="1300" b="1" dirty="0">
                <a:latin typeface="Souvenir Lt BT" panose="02080503040505020303" pitchFamily="18" charset="0"/>
                <a:ea typeface="Verdana" panose="020B0604030504040204" pitchFamily="34" charset="0"/>
                <a:cs typeface="Verdana" panose="020B0604030504040204" pitchFamily="34" charset="0"/>
              </a:rPr>
              <a:t>.</a:t>
            </a:r>
            <a:r>
              <a:rPr lang="x-none" sz="1300" dirty="0">
                <a:latin typeface="Souvenir Lt BT" panose="02080503040505020303" pitchFamily="18" charset="0"/>
                <a:ea typeface="Verdana" panose="020B0604030504040204" pitchFamily="34" charset="0"/>
                <a:cs typeface="Verdana" panose="020B0604030504040204" pitchFamily="34" charset="0"/>
              </a:rPr>
              <a:t> São todas elas ações necessárias para se construir uma sociedade cada vez melhor –, louváveis e dignas do ponto de vista moral.</a:t>
            </a:r>
            <a:endParaRPr lang="pt-BR" sz="1300" dirty="0">
              <a:latin typeface="Souvenir Lt BT" panose="02080503040505020303" pitchFamily="18" charset="0"/>
              <a:ea typeface="Verdana" panose="020B0604030504040204" pitchFamily="34" charset="0"/>
              <a:cs typeface="Verdana" panose="020B0604030504040204" pitchFamily="34" charset="0"/>
            </a:endParaRPr>
          </a:p>
        </p:txBody>
      </p:sp>
      <p:sp>
        <p:nvSpPr>
          <p:cNvPr id="3" name="CaixaDeTexto 2">
            <a:extLst>
              <a:ext uri="{FF2B5EF4-FFF2-40B4-BE49-F238E27FC236}">
                <a16:creationId xmlns:a16="http://schemas.microsoft.com/office/drawing/2014/main" id="{1F09E0DE-34EC-4539-9D31-900EED7F5DAA}"/>
              </a:ext>
            </a:extLst>
          </p:cNvPr>
          <p:cNvSpPr txBox="1"/>
          <p:nvPr/>
        </p:nvSpPr>
        <p:spPr>
          <a:xfrm>
            <a:off x="4572000" y="80953"/>
            <a:ext cx="4402707" cy="6509474"/>
          </a:xfrm>
          <a:prstGeom prst="rect">
            <a:avLst/>
          </a:prstGeom>
          <a:noFill/>
        </p:spPr>
        <p:txBody>
          <a:bodyPr wrap="square" rtlCol="0">
            <a:spAutoFit/>
          </a:bodyPr>
          <a:lstStyle/>
          <a:p>
            <a:pPr algn="just">
              <a:spcAft>
                <a:spcPts val="600"/>
              </a:spcAft>
            </a:pPr>
            <a:r>
              <a:rPr lang="x-none" sz="1300" dirty="0">
                <a:latin typeface="Souvenir Lt BT" panose="02080503040505020303" pitchFamily="18" charset="0"/>
              </a:rPr>
              <a:t>Nesses casos, entretanto, se estivermos buscando no nosso íntimo status, notoriedade ou fama, fica claramente caracterizada a nossa motivação egocêntrica. Ou ainda, </a:t>
            </a:r>
            <a:r>
              <a:rPr lang="x-none" sz="1300" b="1" dirty="0">
                <a:solidFill>
                  <a:srgbClr val="0070C0"/>
                </a:solidFill>
                <a:latin typeface="Souvenir Lt BT" panose="02080503040505020303" pitchFamily="18" charset="0"/>
              </a:rPr>
              <a:t>se agirmos motivados pela simples solidariedade, piedade ou compaixão, ou pela vontade de não deixar de fazer o que os outros fazem, há nesse caso problemas com a atitude mental utilizada, mesmo que na aparência seja uma atitude moralmente correta</a:t>
            </a:r>
            <a:r>
              <a:rPr lang="x-none" sz="1300" dirty="0">
                <a:solidFill>
                  <a:srgbClr val="0070C0"/>
                </a:solidFill>
                <a:latin typeface="Souvenir Lt BT" panose="02080503040505020303" pitchFamily="18" charset="0"/>
              </a:rPr>
              <a:t>.</a:t>
            </a:r>
            <a:endParaRPr lang="pt-BR" sz="1300" dirty="0">
              <a:solidFill>
                <a:srgbClr val="0070C0"/>
              </a:solidFill>
              <a:latin typeface="Souvenir Lt BT" panose="02080503040505020303" pitchFamily="18" charset="0"/>
            </a:endParaRPr>
          </a:p>
          <a:p>
            <a:pPr algn="just">
              <a:spcAft>
                <a:spcPts val="600"/>
              </a:spcAft>
            </a:pPr>
            <a:r>
              <a:rPr lang="x-none" sz="1300" dirty="0">
                <a:latin typeface="Souvenir Lt BT" panose="02080503040505020303" pitchFamily="18" charset="0"/>
              </a:rPr>
              <a:t>No contexto da moral suprema, quando oferecemos o trabalho e recursos materiais às pessoas, à comunidade ou à nação, não pensamos em “doar ou prestar favor às pessoas ou à sociedade”; a moral suprema propõe que pensemos em oferecer a Deus o nosso trabalho e os recursos materiais. Nós, seres humanos, somos parte integrante da natureza, sustentada por ela e inteiramente dependente dela, e por isso, temos que viver sujeitando-nos à lei da natureza, ou seja, à vontade de Deus. No entanto, </a:t>
            </a:r>
            <a:r>
              <a:rPr lang="x-none" sz="1300" b="1" dirty="0">
                <a:solidFill>
                  <a:srgbClr val="0070C0"/>
                </a:solidFill>
                <a:latin typeface="Souvenir Lt BT" panose="02080503040505020303" pitchFamily="18" charset="0"/>
              </a:rPr>
              <a:t>despercebidamente e apegados ao egocentrismo, estamos frequentemente censurando e cobrando as pessoas, ferindo e magoando seus corações.</a:t>
            </a:r>
            <a:r>
              <a:rPr lang="x-none" sz="1300" dirty="0">
                <a:solidFill>
                  <a:srgbClr val="0070C0"/>
                </a:solidFill>
                <a:latin typeface="Souvenir Lt BT" panose="02080503040505020303" pitchFamily="18" charset="0"/>
              </a:rPr>
              <a:t> </a:t>
            </a:r>
            <a:r>
              <a:rPr lang="x-none" sz="1300" dirty="0">
                <a:latin typeface="Souvenir Lt BT" panose="02080503040505020303" pitchFamily="18" charset="0"/>
              </a:rPr>
              <a:t>Podemos dizer que isto constitui uma infração moral, ou seja, uma falta moral contrária à vontade divina. Monopolizar o resultado de seus esforços, sem compartilhá-lo com outros, é também contrária à vontade divina. </a:t>
            </a:r>
            <a:endParaRPr lang="pt-BR" sz="1300" dirty="0">
              <a:latin typeface="Souvenir Lt BT" panose="02080503040505020303" pitchFamily="18" charset="0"/>
            </a:endParaRPr>
          </a:p>
          <a:p>
            <a:pPr algn="just">
              <a:spcAft>
                <a:spcPts val="600"/>
              </a:spcAft>
            </a:pPr>
            <a:r>
              <a:rPr lang="x-none" sz="1300" dirty="0">
                <a:latin typeface="Souvenir Lt BT" panose="02080503040505020303" pitchFamily="18" charset="0"/>
              </a:rPr>
              <a:t>É nosso dever, como um ser humano, compensar esses erros e infrações e auxiliar a obra divina. Por isso, </a:t>
            </a:r>
            <a:r>
              <a:rPr lang="x-none" sz="1300" b="1" dirty="0">
                <a:solidFill>
                  <a:srgbClr val="0070C0"/>
                </a:solidFill>
                <a:latin typeface="Souvenir Lt BT" panose="02080503040505020303" pitchFamily="18" charset="0"/>
              </a:rPr>
              <a:t>ao servirmos às pessoas ou à sociedade, devemos tomar a iniciativa e assumir o ônus pensando como oportunidade de retribuir às graças e benefícios divinos recebidos. Se assim procedermos, mesmo que não sejamos retribuídos, não sentiremos insatisfação alguma, elevando cada vez mais o nosso caráter</a:t>
            </a:r>
            <a:r>
              <a:rPr lang="x-none" sz="1300" dirty="0">
                <a:solidFill>
                  <a:srgbClr val="0070C0"/>
                </a:solidFill>
                <a:latin typeface="Souvenir Lt BT" panose="02080503040505020303" pitchFamily="18" charset="0"/>
              </a:rPr>
              <a:t>.</a:t>
            </a:r>
            <a:endParaRPr lang="pt-BR" sz="1300" dirty="0">
              <a:solidFill>
                <a:srgbClr val="0070C0"/>
              </a:solidFill>
              <a:latin typeface="Souvenir Lt BT" panose="02080503040505020303" pitchFamily="18" charset="0"/>
            </a:endParaRPr>
          </a:p>
          <a:p>
            <a:pPr algn="just">
              <a:spcAft>
                <a:spcPts val="600"/>
              </a:spcAft>
            </a:pPr>
            <a:endParaRPr lang="pt-BR" sz="1200" dirty="0">
              <a:latin typeface="Souvenir Lt BT" panose="02080503040505020303" pitchFamily="18" charset="0"/>
            </a:endParaRPr>
          </a:p>
        </p:txBody>
      </p:sp>
    </p:spTree>
    <p:extLst>
      <p:ext uri="{BB962C8B-B14F-4D97-AF65-F5344CB8AC3E}">
        <p14:creationId xmlns:p14="http://schemas.microsoft.com/office/powerpoint/2010/main" val="413021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5792CD5-9CAB-4CF7-945B-F3DD8CE586D9}"/>
              </a:ext>
            </a:extLst>
          </p:cNvPr>
          <p:cNvSpPr txBox="1"/>
          <p:nvPr/>
        </p:nvSpPr>
        <p:spPr>
          <a:xfrm>
            <a:off x="144624" y="86058"/>
            <a:ext cx="8854751" cy="2492990"/>
          </a:xfrm>
          <a:prstGeom prst="rect">
            <a:avLst/>
          </a:prstGeom>
          <a:noFill/>
        </p:spPr>
        <p:txBody>
          <a:bodyPr wrap="square" rtlCol="0">
            <a:spAutoFit/>
          </a:bodyPr>
          <a:lstStyle/>
          <a:p>
            <a:pPr fontAlgn="base">
              <a:lnSpc>
                <a:spcPct val="115000"/>
              </a:lnSpc>
              <a:spcBef>
                <a:spcPts val="600"/>
              </a:spcBef>
              <a:spcAft>
                <a:spcPts val="600"/>
              </a:spcAft>
            </a:pPr>
            <a:r>
              <a:rPr lang="pt-BR" sz="20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2. Bate-papo sugerido, após leitura da Máxima 45 </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a:p>
            <a:pPr algn="just">
              <a:spcAft>
                <a:spcPts val="600"/>
              </a:spcAft>
            </a:pPr>
            <a:r>
              <a:rPr lang="pt-BR" sz="1600" b="1" dirty="0">
                <a:effectLst/>
                <a:latin typeface="Verdana" panose="020B0604030504040204" pitchFamily="34" charset="0"/>
                <a:ea typeface="MS Mincho" panose="02020609040205080304" pitchFamily="49" charset="-128"/>
                <a:cs typeface="Times New Roman" panose="02020603050405020304" pitchFamily="18" charset="0"/>
              </a:rPr>
              <a:t>1. Atividades voluntárias: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Consta nesta Máxima a seguinte frase: “</a:t>
            </a:r>
            <a:r>
              <a:rPr lang="pt-BR" sz="1600" i="1"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Visando resolvê-los (problemas</a:t>
            </a:r>
            <a:r>
              <a:rPr lang="pt-BR" sz="1600" i="1" dirty="0">
                <a:solidFill>
                  <a:srgbClr val="0070C0"/>
                </a:solidFill>
                <a:effectLst/>
                <a:latin typeface="Souvenir Lt BT" panose="02080503040505020303"/>
                <a:ea typeface="MS Mincho" panose="02020609040205080304" pitchFamily="49" charset="-128"/>
                <a:cs typeface="Times New Roman" panose="02020603050405020304" pitchFamily="18" charset="0"/>
              </a:rPr>
              <a:t> </a:t>
            </a:r>
            <a:r>
              <a:rPr lang="pt-BR" sz="1600" i="1"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de pobreza, discriminação, analfabetismo, refugiados etc.), enviamos donativos em dinheiro e materiais ou participamos diretamente de atividades voluntárias (...). Além disso, quando alguém nos consulta por algum problema, não medimos esforços em favor dessa pessoa e chegamos a nos sacrificar material e espiritualmente</a:t>
            </a:r>
            <a:r>
              <a:rPr lang="pt-BR" sz="1600" i="1" dirty="0">
                <a:effectLst/>
                <a:latin typeface="Verdana" panose="020B0604030504040204" pitchFamily="34" charset="0"/>
                <a:ea typeface="MS Mincho" panose="02020609040205080304" pitchFamily="49" charset="-128"/>
                <a:cs typeface="Times New Roman" panose="02020603050405020304" pitchFamily="18" charset="0"/>
              </a:rPr>
              <a:t>.” </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Procurem trocar ideias a respeito de atividades voluntárias que você participou, dos sacrifícios seus envolvidos, e a sua motivação para essas atividades.</a:t>
            </a:r>
            <a:endParaRPr lang="pt-BR" sz="1600" dirty="0">
              <a:effectLst/>
              <a:latin typeface="Souvenir Lt BT" panose="02080503040505020303"/>
              <a:ea typeface="MS Mincho" panose="02020609040205080304" pitchFamily="49" charset="-128"/>
              <a:cs typeface="Times New Roman" panose="02020603050405020304" pitchFamily="18" charset="0"/>
            </a:endParaRPr>
          </a:p>
        </p:txBody>
      </p:sp>
      <p:sp>
        <p:nvSpPr>
          <p:cNvPr id="3" name="CaixaDeTexto 2">
            <a:extLst>
              <a:ext uri="{FF2B5EF4-FFF2-40B4-BE49-F238E27FC236}">
                <a16:creationId xmlns:a16="http://schemas.microsoft.com/office/drawing/2014/main" id="{AEA1C140-3C43-4319-AAD3-448C8B7427F3}"/>
              </a:ext>
            </a:extLst>
          </p:cNvPr>
          <p:cNvSpPr txBox="1"/>
          <p:nvPr/>
        </p:nvSpPr>
        <p:spPr>
          <a:xfrm>
            <a:off x="144625" y="2616372"/>
            <a:ext cx="8808097" cy="2385268"/>
          </a:xfrm>
          <a:prstGeom prst="rect">
            <a:avLst/>
          </a:prstGeom>
          <a:noFill/>
        </p:spPr>
        <p:txBody>
          <a:bodyPr wrap="square" rtlCol="0">
            <a:spAutoFit/>
          </a:bodyPr>
          <a:lstStyle/>
          <a:p>
            <a:pPr algn="just">
              <a:spcAft>
                <a:spcPts val="600"/>
              </a:spcAft>
            </a:pPr>
            <a:r>
              <a:rPr lang="pt-BR" sz="1600" b="1" dirty="0">
                <a:effectLst/>
                <a:latin typeface="Verdana" panose="020B0604030504040204" pitchFamily="34" charset="0"/>
                <a:ea typeface="MS Mincho" panose="02020609040205080304" pitchFamily="49" charset="-128"/>
                <a:cs typeface="Times New Roman" panose="02020603050405020304" pitchFamily="18" charset="0"/>
              </a:rPr>
              <a:t>2. Atitude mental:</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Consta nesta Máxima a seguinte frase: “... </a:t>
            </a:r>
            <a:r>
              <a:rPr lang="pt-BR" sz="1600" i="1"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se agirmos motivados pela simples solidariedade, piedade ou compaixão, ou pela vontade de não deixar de fazer o que os outros fazem, há nesse caso problemas com a atitude mental utilizada, mesmo que na aparência seja uma atitude moralmente correta.</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a:t>
            </a:r>
            <a:endParaRPr lang="pt-BR" sz="1600" dirty="0">
              <a:effectLst/>
              <a:latin typeface="Souvenir Lt BT" panose="02080503040505020303"/>
              <a:ea typeface="MS Mincho" panose="02020609040205080304" pitchFamily="49" charset="-128"/>
              <a:cs typeface="Times New Roman" panose="02020603050405020304" pitchFamily="18" charset="0"/>
            </a:endParaRPr>
          </a:p>
          <a:p>
            <a:pPr algn="just">
              <a:spcAft>
                <a:spcPts val="600"/>
              </a:spcAft>
            </a:pPr>
            <a:r>
              <a:rPr lang="pt-BR" sz="1600" dirty="0">
                <a:effectLst/>
                <a:latin typeface="Verdana" panose="020B0604030504040204" pitchFamily="34" charset="0"/>
                <a:ea typeface="MS Mincho" panose="02020609040205080304" pitchFamily="49" charset="-128"/>
                <a:cs typeface="Times New Roman" panose="02020603050405020304" pitchFamily="18" charset="0"/>
              </a:rPr>
              <a:t>E também a seguinte expressão: ”... </a:t>
            </a:r>
            <a:r>
              <a:rPr lang="pt-BR" sz="1600" i="1"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despercebidamente e apegados ao egocentrismo, estamos frequentemente censurando e cobrando as pessoas, ferindo e magoando seus corações</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Procure lembrar algum episódio em que você realmente praticou boas ações morais, e analisar a sua atitude mental (suas intenções, sentimentos, motivações interiores).</a:t>
            </a:r>
            <a:endParaRPr lang="pt-BR" sz="1600" dirty="0">
              <a:effectLst/>
              <a:latin typeface="Souvenir Lt BT" panose="02080503040505020303"/>
              <a:ea typeface="MS Mincho" panose="02020609040205080304" pitchFamily="49" charset="-128"/>
              <a:cs typeface="Times New Roman" panose="02020603050405020304" pitchFamily="18" charset="0"/>
            </a:endParaRPr>
          </a:p>
        </p:txBody>
      </p:sp>
      <p:sp>
        <p:nvSpPr>
          <p:cNvPr id="4" name="CaixaDeTexto 3">
            <a:extLst>
              <a:ext uri="{FF2B5EF4-FFF2-40B4-BE49-F238E27FC236}">
                <a16:creationId xmlns:a16="http://schemas.microsoft.com/office/drawing/2014/main" id="{1DC5357D-2544-4FED-81B6-68437D7564B8}"/>
              </a:ext>
            </a:extLst>
          </p:cNvPr>
          <p:cNvSpPr txBox="1"/>
          <p:nvPr/>
        </p:nvSpPr>
        <p:spPr>
          <a:xfrm>
            <a:off x="191277" y="5001640"/>
            <a:ext cx="8808097" cy="1815882"/>
          </a:xfrm>
          <a:prstGeom prst="rect">
            <a:avLst/>
          </a:prstGeom>
          <a:noFill/>
        </p:spPr>
        <p:txBody>
          <a:bodyPr wrap="square" rtlCol="0">
            <a:spAutoFit/>
          </a:bodyPr>
          <a:lstStyle/>
          <a:p>
            <a:r>
              <a:rPr lang="pt-BR" sz="1600" b="1" dirty="0">
                <a:effectLst/>
                <a:latin typeface="Verdana" panose="020B0604030504040204" pitchFamily="34" charset="0"/>
                <a:ea typeface="MS Mincho" panose="02020609040205080304" pitchFamily="49" charset="-128"/>
                <a:cs typeface="Times New Roman" panose="02020603050405020304" pitchFamily="18" charset="0"/>
              </a:rPr>
              <a:t>3. Retribuir aos benefícios divinos recebidos:</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Consta nesta Máxima a seguinte frase: “...</a:t>
            </a:r>
            <a:r>
              <a:rPr lang="pt-BR" sz="1600" i="1"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ao servirmos às pessoas ou à sociedade, devemos tomar a iniciativa e assumir o ônus pensando como oportunidade de retribuir às graças e benefícios divinos recebidos. Se assim procedermos, mesmo que não sejamos retribuídos, não sentiremos insatisfação alguma, elevando cada vez mais o nosso caráter</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O que será que é — afinal — “</a:t>
            </a:r>
            <a:r>
              <a:rPr lang="pt-BR" sz="1600" dirty="0">
                <a:solidFill>
                  <a:srgbClr val="0070C0"/>
                </a:solidFill>
                <a:effectLst/>
                <a:latin typeface="Verdana" panose="020B0604030504040204" pitchFamily="34" charset="0"/>
                <a:ea typeface="MS Mincho" panose="02020609040205080304" pitchFamily="49" charset="-128"/>
                <a:cs typeface="Times New Roman" panose="02020603050405020304" pitchFamily="18" charset="0"/>
              </a:rPr>
              <a:t>retribuir aos benefícios divinos recebidos</a:t>
            </a:r>
            <a:r>
              <a:rPr lang="pt-BR" sz="1600" dirty="0">
                <a:effectLst/>
                <a:latin typeface="Verdana" panose="020B0604030504040204" pitchFamily="34" charset="0"/>
                <a:ea typeface="MS Mincho" panose="02020609040205080304" pitchFamily="49" charset="-128"/>
                <a:cs typeface="Times New Roman" panose="02020603050405020304" pitchFamily="18" charset="0"/>
              </a:rPr>
              <a:t>”? Procurem trocar ideias a respeito.</a:t>
            </a:r>
            <a:endParaRPr lang="pt-BR" sz="1600" dirty="0"/>
          </a:p>
        </p:txBody>
      </p:sp>
    </p:spTree>
    <p:extLst>
      <p:ext uri="{BB962C8B-B14F-4D97-AF65-F5344CB8AC3E}">
        <p14:creationId xmlns:p14="http://schemas.microsoft.com/office/powerpoint/2010/main" val="34948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20134</TotalTime>
  <Words>3834</Words>
  <Application>Microsoft Office PowerPoint</Application>
  <PresentationFormat>Apresentação na tela (4:3)</PresentationFormat>
  <Paragraphs>155</Paragraphs>
  <Slides>23</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23</vt:i4>
      </vt:variant>
    </vt:vector>
  </HeadingPairs>
  <TitlesOfParts>
    <vt:vector size="34" baseType="lpstr">
      <vt:lpstr>___WRD_EMBED_SUB_44</vt:lpstr>
      <vt:lpstr>MS Gothic</vt:lpstr>
      <vt:lpstr>Souvenir Lt BT</vt:lpstr>
      <vt:lpstr>Arial</vt:lpstr>
      <vt:lpstr>Calibri</vt:lpstr>
      <vt:lpstr>Calibri Light</vt:lpstr>
      <vt:lpstr>Cambria Math</vt:lpstr>
      <vt:lpstr>Times New Roman</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447</cp:revision>
  <cp:lastPrinted>2021-02-15T17:48:40Z</cp:lastPrinted>
  <dcterms:created xsi:type="dcterms:W3CDTF">2020-12-25T17:38:58Z</dcterms:created>
  <dcterms:modified xsi:type="dcterms:W3CDTF">2022-03-27T17:22:07Z</dcterms:modified>
</cp:coreProperties>
</file>