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376" r:id="rId4"/>
    <p:sldId id="375" r:id="rId5"/>
    <p:sldId id="257" r:id="rId6"/>
    <p:sldId id="369" r:id="rId7"/>
    <p:sldId id="263" r:id="rId8"/>
    <p:sldId id="421" r:id="rId9"/>
    <p:sldId id="445" r:id="rId10"/>
    <p:sldId id="454" r:id="rId11"/>
    <p:sldId id="444" r:id="rId12"/>
    <p:sldId id="446" r:id="rId13"/>
    <p:sldId id="447" r:id="rId14"/>
    <p:sldId id="455" r:id="rId15"/>
    <p:sldId id="456" r:id="rId16"/>
    <p:sldId id="457" r:id="rId17"/>
    <p:sldId id="458" r:id="rId18"/>
    <p:sldId id="420" r:id="rId19"/>
    <p:sldId id="3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FFE6CD"/>
    <a:srgbClr val="FFE2C5"/>
    <a:srgbClr val="FFCC00"/>
    <a:srgbClr val="FFEAD5"/>
    <a:srgbClr val="FFE8D1"/>
    <a:srgbClr val="FFECD9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E84BB-4E05-47AF-B139-0964E5A67929}" v="43" dt="2021-11-09T22:21:09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aki Makibara2" userId="065f35378fba88f7" providerId="LiveId" clId="{8D9E84BB-4E05-47AF-B139-0964E5A67929}"/>
    <pc:docChg chg="custSel modSld">
      <pc:chgData name="Hiroaki Makibara2" userId="065f35378fba88f7" providerId="LiveId" clId="{8D9E84BB-4E05-47AF-B139-0964E5A67929}" dt="2021-11-09T22:21:09.879" v="49" actId="2711"/>
      <pc:docMkLst>
        <pc:docMk/>
      </pc:docMkLst>
      <pc:sldChg chg="modSp mod">
        <pc:chgData name="Hiroaki Makibara2" userId="065f35378fba88f7" providerId="LiveId" clId="{8D9E84BB-4E05-47AF-B139-0964E5A67929}" dt="2021-11-09T22:11:22.856" v="0" actId="114"/>
        <pc:sldMkLst>
          <pc:docMk/>
          <pc:sldMk cId="2650416239" sldId="263"/>
        </pc:sldMkLst>
        <pc:spChg chg="mod">
          <ac:chgData name="Hiroaki Makibara2" userId="065f35378fba88f7" providerId="LiveId" clId="{8D9E84BB-4E05-47AF-B139-0964E5A67929}" dt="2021-11-09T22:11:22.856" v="0" actId="114"/>
          <ac:spMkLst>
            <pc:docMk/>
            <pc:sldMk cId="2650416239" sldId="263"/>
            <ac:spMk id="2" creationId="{7B9BAF8E-713A-438D-A9C3-D48281651C35}"/>
          </ac:spMkLst>
        </pc:spChg>
      </pc:sldChg>
      <pc:sldChg chg="modSp mod">
        <pc:chgData name="Hiroaki Makibara2" userId="065f35378fba88f7" providerId="LiveId" clId="{8D9E84BB-4E05-47AF-B139-0964E5A67929}" dt="2021-11-09T22:15:39.890" v="4" actId="20577"/>
        <pc:sldMkLst>
          <pc:docMk/>
          <pc:sldMk cId="1859553218" sldId="408"/>
        </pc:sldMkLst>
        <pc:spChg chg="mod">
          <ac:chgData name="Hiroaki Makibara2" userId="065f35378fba88f7" providerId="LiveId" clId="{8D9E84BB-4E05-47AF-B139-0964E5A67929}" dt="2021-11-09T22:15:39.890" v="4" actId="20577"/>
          <ac:spMkLst>
            <pc:docMk/>
            <pc:sldMk cId="1859553218" sldId="408"/>
            <ac:spMk id="4" creationId="{719BC777-136A-4B00-B6F7-06D9421FFDC7}"/>
          </ac:spMkLst>
        </pc:spChg>
      </pc:sldChg>
      <pc:sldChg chg="delSp mod">
        <pc:chgData name="Hiroaki Makibara2" userId="065f35378fba88f7" providerId="LiveId" clId="{8D9E84BB-4E05-47AF-B139-0964E5A67929}" dt="2021-11-09T22:11:48.307" v="1" actId="478"/>
        <pc:sldMkLst>
          <pc:docMk/>
          <pc:sldMk cId="1033611566" sldId="413"/>
        </pc:sldMkLst>
        <pc:spChg chg="del">
          <ac:chgData name="Hiroaki Makibara2" userId="065f35378fba88f7" providerId="LiveId" clId="{8D9E84BB-4E05-47AF-B139-0964E5A67929}" dt="2021-11-09T22:11:48.307" v="1" actId="478"/>
          <ac:spMkLst>
            <pc:docMk/>
            <pc:sldMk cId="1033611566" sldId="413"/>
            <ac:spMk id="8" creationId="{ED2EA05F-1305-4BAF-B48B-4755BD198991}"/>
          </ac:spMkLst>
        </pc:spChg>
      </pc:sldChg>
      <pc:sldChg chg="modSp">
        <pc:chgData name="Hiroaki Makibara2" userId="065f35378fba88f7" providerId="LiveId" clId="{8D9E84BB-4E05-47AF-B139-0964E5A67929}" dt="2021-11-09T22:21:09.879" v="49" actId="2711"/>
        <pc:sldMkLst>
          <pc:docMk/>
          <pc:sldMk cId="3844291908" sldId="416"/>
        </pc:sldMkLst>
        <pc:spChg chg="mod">
          <ac:chgData name="Hiroaki Makibara2" userId="065f35378fba88f7" providerId="LiveId" clId="{8D9E84BB-4E05-47AF-B139-0964E5A67929}" dt="2021-11-09T22:21:09.879" v="49" actId="2711"/>
          <ac:spMkLst>
            <pc:docMk/>
            <pc:sldMk cId="3844291908" sldId="416"/>
            <ac:spMk id="7" creationId="{00000000-0000-0000-0000-000000000000}"/>
          </ac:spMkLst>
        </pc:spChg>
      </pc:sldChg>
      <pc:sldChg chg="modSp mod">
        <pc:chgData name="Hiroaki Makibara2" userId="065f35378fba88f7" providerId="LiveId" clId="{8D9E84BB-4E05-47AF-B139-0964E5A67929}" dt="2021-11-09T22:20:05.795" v="6" actId="1076"/>
        <pc:sldMkLst>
          <pc:docMk/>
          <pc:sldMk cId="2119801205" sldId="422"/>
        </pc:sldMkLst>
        <pc:spChg chg="mod">
          <ac:chgData name="Hiroaki Makibara2" userId="065f35378fba88f7" providerId="LiveId" clId="{8D9E84BB-4E05-47AF-B139-0964E5A67929}" dt="2021-11-09T22:20:05.795" v="6" actId="1076"/>
          <ac:spMkLst>
            <pc:docMk/>
            <pc:sldMk cId="2119801205" sldId="422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E279-2974-47E5-86B8-74E72E33472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35C61-6C20-4B0A-93FD-60CDAA51D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0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7A036-49B3-4E3B-9426-C016D6EDEEF9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4CCE3-2395-4D34-AD50-1F8CAB651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7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4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43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7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16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90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06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4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93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25C2-B86C-43CF-86DC-121F4CA9B9E5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8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1CF1191-2240-4CCA-AC9B-8C42BC10A584}"/>
              </a:ext>
            </a:extLst>
          </p:cNvPr>
          <p:cNvSpPr txBox="1"/>
          <p:nvPr/>
        </p:nvSpPr>
        <p:spPr>
          <a:xfrm>
            <a:off x="4757530" y="2683929"/>
            <a:ext cx="4386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Kakuguen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= Máximas </a:t>
            </a:r>
          </a:p>
          <a:p>
            <a:endParaRPr lang="pt-B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Pensamento, preceito, dogma, 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provérbio, ditado, sentença, frase</a:t>
            </a:r>
          </a:p>
          <a:p>
            <a:endParaRPr lang="pt-BR" sz="2000" b="1" dirty="0">
              <a:latin typeface="Souvenir Lt BT" panose="02080503040505020303" pitchFamily="18" charset="0"/>
            </a:endParaRPr>
          </a:p>
          <a:p>
            <a:r>
              <a:rPr lang="pt-BR" sz="2000" dirty="0">
                <a:latin typeface="Souvenir Lt BT" panose="02080503040505020303" pitchFamily="18" charset="0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51575EF-C1ED-412C-A61E-E5BBD9DB5D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0"/>
            <a:ext cx="476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2EFDB30-5A32-429B-B338-ED229B30D84E}"/>
              </a:ext>
            </a:extLst>
          </p:cNvPr>
          <p:cNvSpPr txBox="1"/>
          <p:nvPr/>
        </p:nvSpPr>
        <p:spPr>
          <a:xfrm>
            <a:off x="317241" y="223935"/>
            <a:ext cx="8574832" cy="438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Os métodos para as práticas morais também devem estar acompanhados de toda a sinceridade. Tenha sempre sentimentos simples, sinceros e calorosos, observando muito bem as diferentes circunstâncias que envolvem a outra pessoa, como a “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época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”, o “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lugar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”, a “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situação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e a “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oportunidade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pt-BR" sz="2000" baseline="300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(2)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Quando esses sentimentos são acolhidos pela outra pessoa, você também obterá o efeito máximo. Mas, 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mesmo que não obtenha resultados esperados, nunca se deve culpar a outra pessoa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aproveitando a oportunidade para refletir a falta de sua sinceridade e orar pela felicidade dela. Devemos ter a dedicação sincera na 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motivação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no 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objetivo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 no 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método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das práticas morais.</a:t>
            </a:r>
            <a:r>
              <a:rPr lang="pt-BR" sz="1800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703398-1C12-4290-910A-1F5355D0EA8C}"/>
              </a:ext>
            </a:extLst>
          </p:cNvPr>
          <p:cNvSpPr txBox="1"/>
          <p:nvPr/>
        </p:nvSpPr>
        <p:spPr>
          <a:xfrm>
            <a:off x="429208" y="5516051"/>
            <a:ext cx="83508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(2)</a:t>
            </a:r>
            <a:r>
              <a:rPr lang="pt-BR" sz="1800" baseline="30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ea typeface="MS Mincho" panose="02020609040205080304" pitchFamily="49" charset="-128"/>
              </a:rPr>
              <a:t>Ver “Cuidados necessários nas práticas morais”, cap. 8 do livro </a:t>
            </a:r>
            <a:r>
              <a:rPr lang="pt-BR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Paradigmas de um milênio de respeito mútuo</a:t>
            </a:r>
            <a:r>
              <a:rPr lang="pt-BR" dirty="0">
                <a:latin typeface="Times New Roman" panose="02020603050405020304" pitchFamily="18" charset="0"/>
                <a:ea typeface="MS Mincho" panose="02020609040205080304" pitchFamily="49" charset="-128"/>
              </a:rPr>
              <a:t>, pág. 85. Instituto de Moralogia do Brasil, 2013.</a:t>
            </a:r>
          </a:p>
        </p:txBody>
      </p:sp>
    </p:spTree>
    <p:extLst>
      <p:ext uri="{BB962C8B-B14F-4D97-AF65-F5344CB8AC3E}">
        <p14:creationId xmlns:p14="http://schemas.microsoft.com/office/powerpoint/2010/main" val="34427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761827-06E1-472F-8881-898672B4F98A}"/>
              </a:ext>
            </a:extLst>
          </p:cNvPr>
          <p:cNvSpPr txBox="1"/>
          <p:nvPr/>
        </p:nvSpPr>
        <p:spPr>
          <a:xfrm>
            <a:off x="190499" y="5772367"/>
            <a:ext cx="8814098" cy="1026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1800" baseline="300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(1)</a:t>
            </a:r>
            <a:r>
              <a:rPr lang="pt-BR" sz="1800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Veja a </a:t>
            </a:r>
            <a:r>
              <a:rPr lang="pt-BR" sz="1800" b="1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máxima 41 no Complemento 4.1:</a:t>
            </a:r>
            <a:r>
              <a:rPr lang="pt-BR" sz="1800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Não imponha aos outros as suas preferências</a:t>
            </a:r>
            <a:r>
              <a:rPr lang="pt-BR" sz="1800" b="1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ja-JP" altLang="pt-BR" sz="1600" dirty="0">
                <a:solidFill>
                  <a:srgbClr val="00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自己の好悪をもって他に強いず</a:t>
            </a:r>
            <a:r>
              <a:rPr lang="pt-BR" sz="1800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no livro: Máximas da Moral Suprema.</a:t>
            </a:r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(Ver Reunião n</a:t>
            </a:r>
            <a:r>
              <a:rPr lang="pt-BR" sz="1800" b="1" u="sng" baseline="30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10 em 17-mai-2021)</a:t>
            </a:r>
            <a:endParaRPr lang="pt-BR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135E38-0424-421B-8015-F9A7CEB0533A}"/>
              </a:ext>
            </a:extLst>
          </p:cNvPr>
          <p:cNvSpPr txBox="1"/>
          <p:nvPr/>
        </p:nvSpPr>
        <p:spPr>
          <a:xfrm>
            <a:off x="65314" y="111823"/>
            <a:ext cx="8939283" cy="5596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876800" algn="l"/>
              </a:tabLst>
            </a:pPr>
            <a:r>
              <a:rPr lang="pt-BR" sz="20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Pág. 146: Não devemos interferir demais </a:t>
            </a:r>
            <a:endParaRPr lang="pt-BR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instruir/educar uma pessoa devemos agir com toda sinceridade, como se você fosse o pai ou mãe dela. Dando o melhor de si, com a verdadeira sinceridade, você será capaz – em todas as coisas – de sensibilizar bem o coração da outra pessoa.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entanto, você não deve interferir detalhadamente em quem está instruindo ou ensinando. Cada pessoa tem seus pontos fortes e fracos. É claro que não é nada agradável quando alguém aponta o seu ponto fraco. E, se além disso, ficar recebendo ordens como "faça isso" ou "faça aquilo" o bom relacionamento humano até então existente pode se deteriorar.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“excesso de interferência” pode ser um problema na educação familiar e escolar.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intromissão demasiada dos pais, nos detalhes, deixa a mente da criança exausta. A interferência é também a </a:t>
            </a: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imposição de seus próprios valores.</a:t>
            </a:r>
            <a:r>
              <a:rPr lang="pt-BR" sz="2000" baseline="300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(1)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439745" y="5289781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(...continua)</a:t>
            </a:r>
          </a:p>
        </p:txBody>
      </p:sp>
    </p:spTree>
    <p:extLst>
      <p:ext uri="{BB962C8B-B14F-4D97-AF65-F5344CB8AC3E}">
        <p14:creationId xmlns:p14="http://schemas.microsoft.com/office/powerpoint/2010/main" val="25897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6841" y="424844"/>
            <a:ext cx="8450318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isso, atitudes compulsórias desse tipo exercerão efeitos negativos no crescimento e formação de uma pessoa.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Ao perceber as fraquezas de uma pessoa, temos que respeitar a personalidade dela e limitar-se a apenas casualmente tocar de leve no assunto, ou </a:t>
            </a:r>
            <a:r>
              <a:rPr lang="pt-BR" sz="2000" b="1" dirty="0"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suprir — de coração — as suas lacunas </a:t>
            </a:r>
            <a:r>
              <a:rPr lang="pt-BR" sz="2000" baseline="30000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(2)</a:t>
            </a:r>
            <a:r>
              <a:rPr lang="pt-BR" sz="2000" dirty="0"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 (suprir as suas fraquezas).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Evidentemente a educação/ensino deve ser efetuada com intenso amor, mas sem muita intromissão.</a:t>
            </a:r>
            <a:endParaRPr lang="pt-BR" dirty="0">
              <a:latin typeface="Calibri" panose="020F0502020204030204" pitchFamily="34" charset="0"/>
              <a:ea typeface="MS Mincho" panose="02020609040205080304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dirty="0"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t-BR" dirty="0">
              <a:latin typeface="Verdana" panose="020B0604030504040204" pitchFamily="34" charset="0"/>
              <a:ea typeface="MS Mincho" panose="02020609040205080304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A41E16-AA6C-4944-8A65-39E267EC2340}"/>
              </a:ext>
            </a:extLst>
          </p:cNvPr>
          <p:cNvSpPr txBox="1"/>
          <p:nvPr/>
        </p:nvSpPr>
        <p:spPr>
          <a:xfrm>
            <a:off x="452535" y="4910539"/>
            <a:ext cx="8238930" cy="1026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latin typeface="Calibri" panose="020F0502020204030204" pitchFamily="34" charset="0"/>
                <a:ea typeface="MS Mincho" panose="02020609040205080304"/>
                <a:cs typeface="Times New Roman" panose="02020603050405020304" pitchFamily="18" charset="0"/>
              </a:rPr>
              <a:t> </a:t>
            </a:r>
            <a:r>
              <a:rPr lang="pt-BR" baseline="30000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(2)</a:t>
            </a:r>
            <a:r>
              <a:rPr lang="pt-BR" dirty="0"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Veja a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máxima 60</a:t>
            </a:r>
            <a:r>
              <a:rPr lang="pt-BR" b="1" dirty="0"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no Complemento 4.2:</a:t>
            </a:r>
            <a:r>
              <a:rPr lang="pt-BR" dirty="0"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Humildemente procure suprir as deficiências alheias (</a:t>
            </a:r>
            <a:r>
              <a:rPr lang="ja-JP" altLang="pt-BR" dirty="0">
                <a:solidFill>
                  <a:srgbClr val="000000"/>
                </a:solidFill>
                <a:latin typeface="Times New Roman" panose="02020603050405020304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他人の欠点我これを補充す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no livro: Máximas da Moral Suprema. (</a:t>
            </a:r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Ver Reunião n</a:t>
            </a:r>
            <a:r>
              <a:rPr lang="pt-BR" sz="1800" b="1" u="sng" baseline="30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8 em 12-abr-2021</a:t>
            </a:r>
            <a:r>
              <a:rPr lang="pt-BR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0059" y="344442"/>
            <a:ext cx="8783881" cy="5621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876800" algn="l"/>
              </a:tabLst>
            </a:pPr>
            <a:r>
              <a:rPr lang="pt-BR" sz="24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Livro “</a:t>
            </a:r>
            <a:r>
              <a:rPr lang="pt-BR" sz="20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366 dias com as palavras da Nova Moral</a:t>
            </a:r>
            <a:r>
              <a:rPr lang="pt-BR" sz="24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” 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876800" algn="l"/>
              </a:tabLst>
            </a:pPr>
            <a:r>
              <a:rPr lang="pt-BR" sz="20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Pág. 71: Ao advertir as pessoas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8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Quais são os cuidados necessários quando precisamos chamar a atenção de uma pessoa? Quanto mais você pensar que “Eu estou falando a coisa correta” ou “Eu não estou errado” – mais forte será o apego aos seus próprios pontos de vista e conceitos, e será difícil perceber a situação do seu entorno e do sentimento da outra pessoa.</a:t>
            </a:r>
          </a:p>
          <a:p>
            <a:pPr algn="just">
              <a:lnSpc>
                <a:spcPct val="115000"/>
              </a:lnSpc>
              <a:spcAft>
                <a:spcPts val="18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Por outro lado, por mais correto que seja o seu conselho, o fato de  chamar a atenção de uma pessoa – baseado simplesmente nos seus aspectos superficiais como as palavras e atitudes certamente encontrará a resistência por parte dela, pelo simples fato de ter sido “cobrada/criticada”.</a:t>
            </a:r>
            <a:endParaRPr lang="pt-B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460766" y="5979853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(...continua)</a:t>
            </a:r>
          </a:p>
        </p:txBody>
      </p:sp>
    </p:spTree>
    <p:extLst>
      <p:ext uri="{BB962C8B-B14F-4D97-AF65-F5344CB8AC3E}">
        <p14:creationId xmlns:p14="http://schemas.microsoft.com/office/powerpoint/2010/main" val="413339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710" y="321857"/>
            <a:ext cx="8208580" cy="382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8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Qualquer pessoa — quando é contrariada — fica com uma sensação desagradável, triste e magoada. E quando se fecham as “portas do coração” a compreensão mútua fica difícil.</a:t>
            </a:r>
          </a:p>
          <a:p>
            <a:pPr algn="just">
              <a:lnSpc>
                <a:spcPct val="115000"/>
              </a:lnSpc>
              <a:spcAft>
                <a:spcPts val="1800"/>
              </a:spcAft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Quando você tem a percepção de que “foi compreendido...” a “porta do coração” se abre e a partir desse momento aumentará a sua predisposição em confiar na pessoa. Em vez de impor unilateralmente os seus pensamentos, deveríamos nos esforçar para — pensar primeiro na situação e sentimentos da outra pessoa.</a:t>
            </a:r>
            <a:endParaRPr lang="pt-B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5B36A4B-FA67-4A63-B9DC-BE02FF5A1DBA}"/>
              </a:ext>
            </a:extLst>
          </p:cNvPr>
          <p:cNvSpPr txBox="1"/>
          <p:nvPr/>
        </p:nvSpPr>
        <p:spPr>
          <a:xfrm>
            <a:off x="467710" y="507313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Complementos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03126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890" y="122761"/>
            <a:ext cx="412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4.1. Complemento: Máxima 41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890" y="612797"/>
            <a:ext cx="6162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Não imponha aos outros as suas preferências 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2248" y="1072055"/>
            <a:ext cx="8681545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x-none" sz="1600" dirty="0">
                <a:latin typeface="Verdana" panose="020B0604030504040204" pitchFamily="34" charset="0"/>
                <a:ea typeface="Verdana" panose="020B0604030504040204" pitchFamily="34" charset="0"/>
              </a:rPr>
              <a:t>Esta máxima refere-se à atitude mental que devemos ter quando recomendamos algo às pessoas.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sz="1600" dirty="0">
                <a:latin typeface="Verdana" panose="020B0604030504040204" pitchFamily="34" charset="0"/>
                <a:ea typeface="Verdana" panose="020B0604030504040204" pitchFamily="34" charset="0"/>
              </a:rPr>
              <a:t>Cada um de nós vive em situações e circunstâncias diferentes entre si, e é também diferente em muitos aspectos como na forma de pensar, nos temas de interesses e nas preferências. Mas, em geral esquecemos essa realidade da vida cotidiana e frequentemente</a:t>
            </a:r>
            <a:r>
              <a:rPr lang="x-none" sz="16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x-none" sz="1600" dirty="0">
                <a:latin typeface="Verdana" panose="020B0604030504040204" pitchFamily="34" charset="0"/>
                <a:ea typeface="Verdana" panose="020B0604030504040204" pitchFamily="34" charset="0"/>
              </a:rPr>
              <a:t> julgamos as coisas com base no pensamento centrado em nós mesmos, impondo ou cobrando dos outros os mesmos valores que os nossos.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sz="1600" dirty="0">
                <a:latin typeface="Verdana" panose="020B0604030504040204" pitchFamily="34" charset="0"/>
                <a:ea typeface="Verdana" panose="020B0604030504040204" pitchFamily="34" charset="0"/>
              </a:rPr>
              <a:t>Por exemplo, quando nós deixamos de beber ou de fumar, imediatamente passamos a sugerir essa mesma atitude aos outros, e se descobrimos um regime alimentar saudável, logo queremos também recomendá-lo às demais pessoas. Parar de beber ou de fumar, ou sugerir um regime alimentar saudável não é certamente uma coisa nociva. Mas, se não tivermos nesse caso o cuidado de levar em consideração os sentimentos e a situação da outra pessoa, a nossa boa intenção pode não ser bem aceita por ela, resultando em constrangimentos, aborrecimentos e sofrimentos desnecessários. Em consequência, o relacionamento humano que até então não tinha problemas pode começar a se deteriorar.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sz="1600" dirty="0">
                <a:latin typeface="Verdana" panose="020B0604030504040204" pitchFamily="34" charset="0"/>
                <a:ea typeface="Verdana" panose="020B0604030504040204" pitchFamily="34" charset="0"/>
              </a:rPr>
              <a:t>Na moral suprema procura-se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auxiliar a pessoa no seu</a:t>
            </a:r>
            <a:r>
              <a:rPr lang="x-none" sz="1600" dirty="0">
                <a:latin typeface="Verdana" panose="020B0604030504040204" pitchFamily="34" charset="0"/>
                <a:ea typeface="Verdana" panose="020B0604030504040204" pitchFamily="34" charset="0"/>
              </a:rPr>
              <a:t> desenvolvimento gradativo, pensando muito bem na situação dela e nos seus sentimentos, sem impor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</a:rPr>
              <a:t>as </a:t>
            </a:r>
            <a:r>
              <a:rPr lang="x-none" sz="1600" dirty="0">
                <a:latin typeface="Verdana" panose="020B0604030504040204" pitchFamily="34" charset="0"/>
                <a:ea typeface="Verdana" panose="020B0604030504040204" pitchFamily="34" charset="0"/>
              </a:rPr>
              <a:t>preferências. 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3EE8C68-0AC9-4B92-AF82-62C3965F86B9}"/>
              </a:ext>
            </a:extLst>
          </p:cNvPr>
          <p:cNvSpPr/>
          <p:nvPr/>
        </p:nvSpPr>
        <p:spPr>
          <a:xfrm>
            <a:off x="7368941" y="6171742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(...continua)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E95A41-7699-4F17-8253-DFC79DA05FD2}"/>
              </a:ext>
            </a:extLst>
          </p:cNvPr>
          <p:cNvSpPr txBox="1"/>
          <p:nvPr/>
        </p:nvSpPr>
        <p:spPr>
          <a:xfrm>
            <a:off x="5439747" y="76690"/>
            <a:ext cx="370425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(Ver Reunião n</a:t>
            </a:r>
            <a:r>
              <a:rPr lang="pt-BR" sz="1800" b="1" u="sng" baseline="30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10 em 17-mai-2021)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5214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5310" y="163860"/>
            <a:ext cx="851337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O desejável é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a criação de uma situação em </a:t>
            </a: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que a própria pessoa perceba os seus defeitos e vícios, e tome a decisão de corrigi-los espontaneamente. Se agirmos dessa forma a pessoa ficará satisfeita e grata e o relacionamento ficará ainda mais harmonioso.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Isso é um aspecto muito especial que devemos ter sempre em mente quando nos dedicamos ao desenvolvimento e salvação da mente humana. É muito natural desejarmos que cada vez mais pessoas venham a estudar a moralogia, por ser uma ciência que visa a realização da tranquilidade e felicidade da humanidade. No entanto, a atitude de ficar sugerindo a moralogia indiscriminadamente desconsiderando a situação e as circunstâncias das outras pessoas, pode resultar na antipatia e reação delas. Ou seja, por melhor que seja a nossa motivação e o objetivo, os esforços despendidos não renderão frutos se errarmos em relação à oportunidade, o lugar, a situação e o método.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Dedicar atenção e consideração ao próximo significa, acima de tudo, agir pensando na situação da outra pessoa. Por exemplo, quando tiver que visitar a família de uma pessoa visando a auxiliá-la no seu desenvolvimento pessoal, deve-se evitar o horário das refeições ou de saída para o trabalho, horário de expediente ou alta hora da noite. Esse tipo de cuidado pode parecer insignificante, à primeira vista, mas, é uma prática moral extremamente importante.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5086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890" y="122761"/>
            <a:ext cx="412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4.2. Complemento: Máxima 60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889" y="492093"/>
            <a:ext cx="8906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Humildemente procure suprir as deficiências alheias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5273" y="1230757"/>
            <a:ext cx="868647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Esta máxima diz respeito às posturas e estados de espírito que promovem a harmonia nos relacionamentos humanos.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Não existem pessoas perfeitas – isentas de falhas e deficiências. Todas as pessoas possuem qualidades, e também, as deficiências. No entanto, quando descobrimos falhas ou defeitos nas pessoas, gostamos de comentar, apontar, ou censurar, criticar e atacar essas deficiências. E às vezes nos equivocamos pensando que são estas as atitudes justas e corretas.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Mas, ninguém fica contente com acusações de defeitos e falhas. Quem é acusada costuma reagir com ódio ou raiva, ou se sente profundamente ferida; e estes ferimentos podem criar nela a desconfiança e o descrédito nas pessoas. De qualquer forma, a atitude de apontar e expor os defeitos e as falhas das pessoas acaba prejudicando o relacionamento humano.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Além disso, quando procuramos suprir as falhas e deficiências de uma pessoa, frequentemente o fazemos resmungando, mal humorados, insatisfeitos e descontentes. Essa forma de agir não resultará na alegria dessa pessoa e nem estaremos elevando o nosso caráter.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B890E27-A420-4CBF-BC81-38E259C581EF}"/>
              </a:ext>
            </a:extLst>
          </p:cNvPr>
          <p:cNvSpPr/>
          <p:nvPr/>
        </p:nvSpPr>
        <p:spPr>
          <a:xfrm>
            <a:off x="7432002" y="6243173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(...continua)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512F3DC-3972-45D8-8A7A-1BE57D5F6788}"/>
              </a:ext>
            </a:extLst>
          </p:cNvPr>
          <p:cNvSpPr txBox="1"/>
          <p:nvPr/>
        </p:nvSpPr>
        <p:spPr>
          <a:xfrm>
            <a:off x="5589037" y="60829"/>
            <a:ext cx="355496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(Ver Reunião n</a:t>
            </a:r>
            <a:r>
              <a:rPr lang="pt-BR" sz="1800" b="1" u="sng" baseline="30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8 em 12-abr-2021)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4678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8620" y="81930"/>
            <a:ext cx="8826759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Como bem diz o ditado “Os outros espelham a nossa imagem” – é no interior das outras pessoas que podemos ver a nossa própria imagem. Por exemplo – se notamos que uma pessoa é convencida –, é porque nós também possuímos o sentimento de convencimento. Ou seja, quando os defeitos e as falhas alheias nos incomodam é porque nós também temos semelhantes defeitos e falhas que nos incomodam.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Na moral suprema, portanto, mesmo quando percebemos os defeitos e as falhas alheias, evitamos censurá-los ou apontá-los imediatamente, procurando – de coração – dedicarmo-nos para compensar essas deficiências e orar para a plena felicidade das pessoas. Quando for inevitável chamar a atenção de alguém devemos fazê-la de coração, acompanhada de nossa própria autorreflexão  e sentimento de suprir a deficiência dessa pessoa, e nunca usar o sentimento de acusação ou cobrança.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Por exemplo, se o casal viver com o sentimento de complementar-se mutuamente, o amor e a confiança aumentará e conseguirá construir um lar feliz. Numa empresa, da mesma forma, o sentimento de complementar-se mutuamente resultará num elevado espírito cooperativo e de confiança global que fará todas as demais coisas transcorrem harmoniosamente.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dirty="0">
                <a:latin typeface="Verdana" panose="020B0604030504040204" pitchFamily="34" charset="0"/>
                <a:ea typeface="Verdana" panose="020B0604030504040204" pitchFamily="34" charset="0"/>
              </a:rPr>
              <a:t>E assim, o sentimento de compensar a deficiência e a falta alheia proporcionará um relacionamento humano harmonioso promovendo a elevação do nosso próprio caráter.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7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5015C4C-EBAB-41CE-B3B2-737E9D1DEE2D}"/>
              </a:ext>
            </a:extLst>
          </p:cNvPr>
          <p:cNvSpPr txBox="1"/>
          <p:nvPr/>
        </p:nvSpPr>
        <p:spPr>
          <a:xfrm>
            <a:off x="1292086" y="1753230"/>
            <a:ext cx="6778487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8000" b="1" dirty="0"/>
              <a:t>Fim </a:t>
            </a:r>
            <a:br>
              <a:rPr lang="pt-BR" sz="8000" b="1" dirty="0"/>
            </a:br>
            <a:r>
              <a:rPr lang="pt-BR" sz="8000" b="1" dirty="0"/>
              <a:t>Obrigado pela atenção</a:t>
            </a:r>
          </a:p>
        </p:txBody>
      </p:sp>
    </p:spTree>
    <p:extLst>
      <p:ext uri="{BB962C8B-B14F-4D97-AF65-F5344CB8AC3E}">
        <p14:creationId xmlns:p14="http://schemas.microsoft.com/office/powerpoint/2010/main" val="30776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612" y="147998"/>
            <a:ext cx="4896760" cy="6710001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42AA1E2A-CDCF-48C2-B567-77735F2847F9}"/>
              </a:ext>
            </a:extLst>
          </p:cNvPr>
          <p:cNvGrpSpPr/>
          <p:nvPr/>
        </p:nvGrpSpPr>
        <p:grpSpPr>
          <a:xfrm>
            <a:off x="4558937" y="418001"/>
            <a:ext cx="4475633" cy="4216539"/>
            <a:chOff x="4558937" y="418001"/>
            <a:chExt cx="4475633" cy="4216539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B5BFDA7-578A-40B2-B58D-C82C36C404A0}"/>
                </a:ext>
              </a:extLst>
            </p:cNvPr>
            <p:cNvSpPr txBox="1"/>
            <p:nvPr/>
          </p:nvSpPr>
          <p:spPr>
            <a:xfrm>
              <a:off x="5310055" y="418001"/>
              <a:ext cx="3724515" cy="42165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3200" b="1" dirty="0">
                  <a:solidFill>
                    <a:srgbClr val="FF0000"/>
                  </a:solidFill>
                </a:rPr>
                <a:t>Bibliografia de hoje:</a:t>
              </a:r>
            </a:p>
            <a:p>
              <a:endParaRPr lang="pt-BR" sz="3200" b="1" dirty="0">
                <a:solidFill>
                  <a:srgbClr val="FF0000"/>
                </a:solidFill>
              </a:endParaRPr>
            </a:p>
            <a:p>
              <a:endParaRPr lang="pt-BR" sz="3200" b="1" dirty="0">
                <a:solidFill>
                  <a:srgbClr val="FF0000"/>
                </a:solidFill>
              </a:endParaRPr>
            </a:p>
            <a:p>
              <a:endParaRPr lang="pt-BR" sz="3200" b="1" dirty="0">
                <a:solidFill>
                  <a:srgbClr val="FF0000"/>
                </a:solidFill>
              </a:endParaRPr>
            </a:p>
            <a:p>
              <a:r>
                <a:rPr lang="pt-BR" sz="2800" b="1" dirty="0">
                  <a:solidFill>
                    <a:srgbClr val="0070C0"/>
                  </a:solidFill>
                </a:rPr>
                <a:t>a) Roteiro básico, de 1 página, com as referências para aprofundar os estudos desta Máxima </a:t>
              </a:r>
              <a:endParaRPr lang="pt-BR" sz="2800" dirty="0">
                <a:solidFill>
                  <a:srgbClr val="0070C0"/>
                </a:solidFill>
              </a:endParaRPr>
            </a:p>
          </p:txBody>
        </p:sp>
        <p:sp>
          <p:nvSpPr>
            <p:cNvPr id="2" name="Seta: para a Direita 1">
              <a:extLst>
                <a:ext uri="{FF2B5EF4-FFF2-40B4-BE49-F238E27FC236}">
                  <a16:creationId xmlns:a16="http://schemas.microsoft.com/office/drawing/2014/main" id="{EF945D2F-5068-4E2F-AC6F-644C3CFC033E}"/>
                </a:ext>
              </a:extLst>
            </p:cNvPr>
            <p:cNvSpPr/>
            <p:nvPr/>
          </p:nvSpPr>
          <p:spPr>
            <a:xfrm flipH="1">
              <a:off x="4558937" y="3002280"/>
              <a:ext cx="653143" cy="990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49578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04503" y="104503"/>
            <a:ext cx="8990345" cy="6753497"/>
            <a:chOff x="104503" y="104503"/>
            <a:chExt cx="8990345" cy="6753497"/>
          </a:xfrm>
        </p:grpSpPr>
        <p:pic>
          <p:nvPicPr>
            <p:cNvPr id="2050" name="Picture 2" descr="現代に活かす「三方よし」の経営精神 | 月刊「事業構想」2015年7月号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4" t="14670" r="18349" b="4808"/>
            <a:stretch/>
          </p:blipFill>
          <p:spPr bwMode="auto">
            <a:xfrm>
              <a:off x="104503" y="104503"/>
              <a:ext cx="3853543" cy="3696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m 5" descr="Tela de celular com texto preto sobre fundo branco&#10;&#10;Descrição gerada automaticamente com confiança média">
              <a:extLst>
                <a:ext uri="{FF2B5EF4-FFF2-40B4-BE49-F238E27FC236}">
                  <a16:creationId xmlns:a16="http://schemas.microsoft.com/office/drawing/2014/main" id="{D3056E9D-ADAA-4EDF-AD17-5B6989D96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4" t="8479" r="9565" b="10580"/>
            <a:stretch/>
          </p:blipFill>
          <p:spPr>
            <a:xfrm>
              <a:off x="104503" y="3801291"/>
              <a:ext cx="3289852" cy="2472924"/>
            </a:xfrm>
            <a:prstGeom prst="rect">
              <a:avLst/>
            </a:prstGeom>
          </p:spPr>
        </p:pic>
        <p:pic>
          <p:nvPicPr>
            <p:cNvPr id="7" name="Picture 2" descr="道徳科学の論文 全10巻+別巻(11冊)(広池千九郎) / 古本、中古本、古書籍の通販は「日本の古本屋」 / 日本の古本屋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5" t="13413" r="3641" b="16532"/>
            <a:stretch/>
          </p:blipFill>
          <p:spPr bwMode="auto">
            <a:xfrm>
              <a:off x="4076054" y="195943"/>
              <a:ext cx="5018793" cy="2819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" t="5904" r="3875" b="1800"/>
            <a:stretch/>
          </p:blipFill>
          <p:spPr bwMode="auto">
            <a:xfrm>
              <a:off x="4063609" y="3786442"/>
              <a:ext cx="5031239" cy="307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Seta: para a Direita 1">
              <a:extLst>
                <a:ext uri="{FF2B5EF4-FFF2-40B4-BE49-F238E27FC236}">
                  <a16:creationId xmlns:a16="http://schemas.microsoft.com/office/drawing/2014/main" id="{EF945D2F-5068-4E2F-AC6F-644C3CFC033E}"/>
                </a:ext>
              </a:extLst>
            </p:cNvPr>
            <p:cNvSpPr/>
            <p:nvPr/>
          </p:nvSpPr>
          <p:spPr>
            <a:xfrm flipH="1">
              <a:off x="3455785" y="6021977"/>
              <a:ext cx="500304" cy="74022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Seta: para a Direita 1">
              <a:extLst>
                <a:ext uri="{FF2B5EF4-FFF2-40B4-BE49-F238E27FC236}">
                  <a16:creationId xmlns:a16="http://schemas.microsoft.com/office/drawing/2014/main" id="{EF945D2F-5068-4E2F-AC6F-644C3CFC033E}"/>
                </a:ext>
              </a:extLst>
            </p:cNvPr>
            <p:cNvSpPr/>
            <p:nvPr/>
          </p:nvSpPr>
          <p:spPr>
            <a:xfrm rot="16200000" flipH="1">
              <a:off x="5525304" y="4155505"/>
              <a:ext cx="500304" cy="74022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Seta: para a Direita 1">
              <a:extLst>
                <a:ext uri="{FF2B5EF4-FFF2-40B4-BE49-F238E27FC236}">
                  <a16:creationId xmlns:a16="http://schemas.microsoft.com/office/drawing/2014/main" id="{EF945D2F-5068-4E2F-AC6F-644C3CFC033E}"/>
                </a:ext>
              </a:extLst>
            </p:cNvPr>
            <p:cNvSpPr/>
            <p:nvPr/>
          </p:nvSpPr>
          <p:spPr>
            <a:xfrm rot="10800000" flipH="1">
              <a:off x="3563305" y="2275264"/>
              <a:ext cx="500304" cy="74022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7B18E40A-0CD4-4BDA-81A3-77E6B9917FF3}"/>
                </a:ext>
              </a:extLst>
            </p:cNvPr>
            <p:cNvSpPr txBox="1"/>
            <p:nvPr/>
          </p:nvSpPr>
          <p:spPr>
            <a:xfrm>
              <a:off x="252721" y="6381597"/>
              <a:ext cx="2619628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Verdana" panose="020B0604030504040204" pitchFamily="34" charset="0"/>
                  <a:ea typeface="Verdana" panose="020B0604030504040204" pitchFamily="34" charset="0"/>
                </a:rPr>
                <a:t>Edição bolso, 1994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B18E40A-0CD4-4BDA-81A3-77E6B9917FF3}"/>
                </a:ext>
              </a:extLst>
            </p:cNvPr>
            <p:cNvSpPr txBox="1"/>
            <p:nvPr/>
          </p:nvSpPr>
          <p:spPr>
            <a:xfrm>
              <a:off x="4856702" y="3801291"/>
              <a:ext cx="2157963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Verdana" panose="020B0604030504040204" pitchFamily="34" charset="0"/>
                  <a:ea typeface="Verdana" panose="020B0604030504040204" pitchFamily="34" charset="0"/>
                </a:rPr>
                <a:t>Edição de 1986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7B18E40A-0CD4-4BDA-81A3-77E6B9917FF3}"/>
                </a:ext>
              </a:extLst>
            </p:cNvPr>
            <p:cNvSpPr txBox="1"/>
            <p:nvPr/>
          </p:nvSpPr>
          <p:spPr>
            <a:xfrm>
              <a:off x="310573" y="2369162"/>
              <a:ext cx="3055645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Verdana" panose="020B0604030504040204" pitchFamily="34" charset="0"/>
                  <a:ea typeface="Verdana" panose="020B0604030504040204" pitchFamily="34" charset="0"/>
                </a:rPr>
                <a:t>1ª edição: </a:t>
              </a:r>
              <a:br>
                <a:rPr lang="pt-BR" b="1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pt-BR" b="1" dirty="0">
                  <a:latin typeface="Verdana" panose="020B0604030504040204" pitchFamily="34" charset="0"/>
                  <a:ea typeface="Verdana" panose="020B0604030504040204" pitchFamily="34" charset="0"/>
                </a:rPr>
                <a:t>mimeografada, 1926</a:t>
              </a:r>
              <a:br>
                <a:rPr lang="pt-BR" b="1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pt-BR" b="1" dirty="0">
                  <a:latin typeface="Verdana" panose="020B0604030504040204" pitchFamily="34" charset="0"/>
                  <a:ea typeface="Verdana" panose="020B0604030504040204" pitchFamily="34" charset="0"/>
                </a:rPr>
                <a:t>impressa, 5 vol., 1928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B18E40A-0CD4-4BDA-81A3-77E6B9917FF3}"/>
                </a:ext>
              </a:extLst>
            </p:cNvPr>
            <p:cNvSpPr txBox="1"/>
            <p:nvPr/>
          </p:nvSpPr>
          <p:spPr>
            <a:xfrm>
              <a:off x="4118341" y="3034202"/>
              <a:ext cx="4823756" cy="3693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Verdana" panose="020B0604030504040204" pitchFamily="34" charset="0"/>
                  <a:ea typeface="Verdana" panose="020B0604030504040204" pitchFamily="34" charset="0"/>
                </a:rPr>
                <a:t>Edição impressa, 11 vol., de 1934</a:t>
              </a:r>
              <a:r>
                <a:rPr lang="pt-BR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??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93956" y="4275466"/>
            <a:ext cx="8137535" cy="1639129"/>
            <a:chOff x="548640" y="4275466"/>
            <a:chExt cx="8137535" cy="1639129"/>
          </a:xfrm>
        </p:grpSpPr>
        <p:sp>
          <p:nvSpPr>
            <p:cNvPr id="4" name="Elipse 3"/>
            <p:cNvSpPr/>
            <p:nvPr/>
          </p:nvSpPr>
          <p:spPr>
            <a:xfrm>
              <a:off x="548640" y="4275466"/>
              <a:ext cx="809897" cy="14591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722487" y="5268264"/>
              <a:ext cx="5963688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As “máximas” estão nas 141 páginas finais do vol. 9, do Tratado da Ciência da Moral</a:t>
              </a:r>
            </a:p>
          </p:txBody>
        </p:sp>
        <p:cxnSp>
          <p:nvCxnSpPr>
            <p:cNvPr id="18" name="Conector de seta reta 17"/>
            <p:cNvCxnSpPr/>
            <p:nvPr/>
          </p:nvCxnSpPr>
          <p:spPr>
            <a:xfrm>
              <a:off x="1358537" y="5005030"/>
              <a:ext cx="1200794" cy="64035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91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E5AAB4F-627F-45E3-81F3-D77344CC5C32}"/>
              </a:ext>
            </a:extLst>
          </p:cNvPr>
          <p:cNvGrpSpPr/>
          <p:nvPr/>
        </p:nvGrpSpPr>
        <p:grpSpPr>
          <a:xfrm>
            <a:off x="230950" y="90089"/>
            <a:ext cx="8194892" cy="3250702"/>
            <a:chOff x="230950" y="90089"/>
            <a:chExt cx="8194892" cy="3250702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994E7F51-89E7-4F92-92B7-9B9C6C29ACDE}"/>
                </a:ext>
              </a:extLst>
            </p:cNvPr>
            <p:cNvGrpSpPr/>
            <p:nvPr/>
          </p:nvGrpSpPr>
          <p:grpSpPr>
            <a:xfrm>
              <a:off x="230950" y="90089"/>
              <a:ext cx="2093312" cy="3250702"/>
              <a:chOff x="230950" y="90089"/>
              <a:chExt cx="2093312" cy="3250702"/>
            </a:xfrm>
          </p:grpSpPr>
          <p:pic>
            <p:nvPicPr>
              <p:cNvPr id="1026" name="Picture 2" descr="普通道徳並に最高道徳の大綱(廣池千英著) / 古本、中古本、古書籍の通販は「日本の古本屋」 / 日本の古本屋">
                <a:extLst>
                  <a:ext uri="{FF2B5EF4-FFF2-40B4-BE49-F238E27FC236}">
                    <a16:creationId xmlns:a16="http://schemas.microsoft.com/office/drawing/2014/main" id="{FBE19971-77F4-4AE2-B4BF-625A2CF4F4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9" t="1652" r="4272" b="2522"/>
              <a:stretch/>
            </p:blipFill>
            <p:spPr bwMode="auto">
              <a:xfrm>
                <a:off x="230950" y="90089"/>
                <a:ext cx="2093312" cy="2907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B18E40A-0CD4-4BDA-81A3-77E6B9917FF3}"/>
                  </a:ext>
                </a:extLst>
              </p:cNvPr>
              <p:cNvSpPr txBox="1"/>
              <p:nvPr/>
            </p:nvSpPr>
            <p:spPr>
              <a:xfrm>
                <a:off x="238061" y="2971459"/>
                <a:ext cx="1900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abril-1964</a:t>
                </a: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BE97C448-D9A1-40A7-AB08-1C22DB9B9D2B}"/>
                </a:ext>
              </a:extLst>
            </p:cNvPr>
            <p:cNvGrpSpPr/>
            <p:nvPr/>
          </p:nvGrpSpPr>
          <p:grpSpPr>
            <a:xfrm>
              <a:off x="3060237" y="90090"/>
              <a:ext cx="2196670" cy="3250701"/>
              <a:chOff x="2556661" y="90090"/>
              <a:chExt cx="2196670" cy="3250701"/>
            </a:xfrm>
          </p:grpSpPr>
          <p:pic>
            <p:nvPicPr>
              <p:cNvPr id="1028" name="Picture 4" descr="☆最高道徳の大綱☆財団法人モラロジー研究所☆昭和53年刊☆広池学園事業部☆ の落札情報詳細| ヤフオク落札価格情報 オークフリー・スマートフォン版">
                <a:extLst>
                  <a:ext uri="{FF2B5EF4-FFF2-40B4-BE49-F238E27FC236}">
                    <a16:creationId xmlns:a16="http://schemas.microsoft.com/office/drawing/2014/main" id="{BABE2802-35BA-4BAF-9470-F13CD337D3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35" t="13986" r="17127" b="15217"/>
              <a:stretch/>
            </p:blipFill>
            <p:spPr bwMode="auto">
              <a:xfrm>
                <a:off x="2556661" y="90090"/>
                <a:ext cx="2196670" cy="29160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6DB2BF6-A49C-416E-925B-B7E806060423}"/>
                  </a:ext>
                </a:extLst>
              </p:cNvPr>
              <p:cNvSpPr txBox="1"/>
              <p:nvPr/>
            </p:nvSpPr>
            <p:spPr>
              <a:xfrm>
                <a:off x="2812729" y="2971459"/>
                <a:ext cx="1821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Nov-1974</a:t>
                </a:r>
              </a:p>
            </p:txBody>
          </p:sp>
        </p:grp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59F161C-D136-4B78-9F04-E6C7D623C210}"/>
                </a:ext>
              </a:extLst>
            </p:cNvPr>
            <p:cNvGrpSpPr/>
            <p:nvPr/>
          </p:nvGrpSpPr>
          <p:grpSpPr>
            <a:xfrm>
              <a:off x="6299400" y="116769"/>
              <a:ext cx="2126442" cy="3224022"/>
              <a:chOff x="5424757" y="116769"/>
              <a:chExt cx="2126442" cy="3224022"/>
            </a:xfrm>
          </p:grpSpPr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08D8CD3-8CAA-4A46-B139-AE5AD78083E3}"/>
                  </a:ext>
                </a:extLst>
              </p:cNvPr>
              <p:cNvSpPr txBox="1"/>
              <p:nvPr/>
            </p:nvSpPr>
            <p:spPr>
              <a:xfrm>
                <a:off x="5666756" y="2971459"/>
                <a:ext cx="1821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Jun-1984</a:t>
                </a:r>
              </a:p>
            </p:txBody>
          </p:sp>
          <p:pic>
            <p:nvPicPr>
              <p:cNvPr id="19" name="Picture 8">
                <a:extLst>
                  <a:ext uri="{FF2B5EF4-FFF2-40B4-BE49-F238E27FC236}">
                    <a16:creationId xmlns:a16="http://schemas.microsoft.com/office/drawing/2014/main" id="{DE1C4072-F1A7-4784-BC9A-AB2064CBD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4757" y="116769"/>
                <a:ext cx="2126442" cy="2881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Seta: para a Direita 1">
              <a:extLst>
                <a:ext uri="{FF2B5EF4-FFF2-40B4-BE49-F238E27FC236}">
                  <a16:creationId xmlns:a16="http://schemas.microsoft.com/office/drawing/2014/main" id="{43E5B3C1-72C5-4DD6-80E4-ADDA564B07AD}"/>
                </a:ext>
              </a:extLst>
            </p:cNvPr>
            <p:cNvSpPr/>
            <p:nvPr/>
          </p:nvSpPr>
          <p:spPr>
            <a:xfrm rot="10800000" flipH="1">
              <a:off x="2402342" y="1475889"/>
              <a:ext cx="500304" cy="74022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Seta: para a Direita 1">
              <a:extLst>
                <a:ext uri="{FF2B5EF4-FFF2-40B4-BE49-F238E27FC236}">
                  <a16:creationId xmlns:a16="http://schemas.microsoft.com/office/drawing/2014/main" id="{1C5A6C69-B375-40FE-9E23-03F252D2020C}"/>
                </a:ext>
              </a:extLst>
            </p:cNvPr>
            <p:cNvSpPr/>
            <p:nvPr/>
          </p:nvSpPr>
          <p:spPr>
            <a:xfrm rot="10800000" flipH="1">
              <a:off x="5476764" y="1475890"/>
              <a:ext cx="500304" cy="74022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EE52915-C87D-4E16-8FE4-25A548417CD7}"/>
              </a:ext>
            </a:extLst>
          </p:cNvPr>
          <p:cNvGrpSpPr/>
          <p:nvPr/>
        </p:nvGrpSpPr>
        <p:grpSpPr>
          <a:xfrm>
            <a:off x="4544658" y="3851896"/>
            <a:ext cx="3947776" cy="2978059"/>
            <a:chOff x="4544658" y="3851896"/>
            <a:chExt cx="3947776" cy="2978059"/>
          </a:xfrm>
        </p:grpSpPr>
        <p:pic>
          <p:nvPicPr>
            <p:cNvPr id="30" name="Imagem 29" descr="Texto, Carta&#10;&#10;Descrição gerada automaticamente">
              <a:extLst>
                <a:ext uri="{FF2B5EF4-FFF2-40B4-BE49-F238E27FC236}">
                  <a16:creationId xmlns:a16="http://schemas.microsoft.com/office/drawing/2014/main" id="{A03441A7-BEE0-418B-9E72-24187BA31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658" y="3851896"/>
              <a:ext cx="2126442" cy="2978059"/>
            </a:xfrm>
            <a:prstGeom prst="rect">
              <a:avLst/>
            </a:prstGeom>
          </p:spPr>
        </p:pic>
        <p:sp>
          <p:nvSpPr>
            <p:cNvPr id="16" name="Seta: Dobrada para Cima 15">
              <a:extLst>
                <a:ext uri="{FF2B5EF4-FFF2-40B4-BE49-F238E27FC236}">
                  <a16:creationId xmlns:a16="http://schemas.microsoft.com/office/drawing/2014/main" id="{948DED6B-4AB3-400D-8C46-6AD143216524}"/>
                </a:ext>
              </a:extLst>
            </p:cNvPr>
            <p:cNvSpPr/>
            <p:nvPr/>
          </p:nvSpPr>
          <p:spPr>
            <a:xfrm rot="5400000" flipV="1">
              <a:off x="6586889" y="4251453"/>
              <a:ext cx="1766519" cy="967409"/>
            </a:xfrm>
            <a:prstGeom prst="bent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52B8EBA1-1FC6-44C5-BE8F-F16E68F191B1}"/>
                </a:ext>
              </a:extLst>
            </p:cNvPr>
            <p:cNvSpPr txBox="1"/>
            <p:nvPr/>
          </p:nvSpPr>
          <p:spPr>
            <a:xfrm>
              <a:off x="6671100" y="6200865"/>
              <a:ext cx="182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atin typeface="Verdana" panose="020B0604030504040204" pitchFamily="34" charset="0"/>
                  <a:ea typeface="Verdana" panose="020B0604030504040204" pitchFamily="34" charset="0"/>
                </a:rPr>
                <a:t>Out-2013</a:t>
              </a: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F1F9EE6-81C4-4652-9E22-C5CFFBFB5B43}"/>
              </a:ext>
            </a:extLst>
          </p:cNvPr>
          <p:cNvGrpSpPr/>
          <p:nvPr/>
        </p:nvGrpSpPr>
        <p:grpSpPr>
          <a:xfrm>
            <a:off x="937866" y="3875193"/>
            <a:ext cx="3575598" cy="2978060"/>
            <a:chOff x="937866" y="3828540"/>
            <a:chExt cx="3575598" cy="2978060"/>
          </a:xfrm>
        </p:grpSpPr>
        <p:sp>
          <p:nvSpPr>
            <p:cNvPr id="21" name="Seta: para a Direita 1">
              <a:extLst>
                <a:ext uri="{FF2B5EF4-FFF2-40B4-BE49-F238E27FC236}">
                  <a16:creationId xmlns:a16="http://schemas.microsoft.com/office/drawing/2014/main" id="{A54C832D-7ED8-4541-8F82-354293931346}"/>
                </a:ext>
              </a:extLst>
            </p:cNvPr>
            <p:cNvSpPr/>
            <p:nvPr/>
          </p:nvSpPr>
          <p:spPr>
            <a:xfrm flipH="1">
              <a:off x="3551921" y="5099272"/>
              <a:ext cx="500304" cy="663582"/>
            </a:xfrm>
            <a:prstGeom prst="rightArrow">
              <a:avLst>
                <a:gd name="adj1" fmla="val 52789"/>
                <a:gd name="adj2" fmla="val 554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1" name="Imagem 30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C9ED9F60-9F07-438D-8703-21BB07ED0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66" y="3828540"/>
              <a:ext cx="2147690" cy="2978060"/>
            </a:xfrm>
            <a:prstGeom prst="rect">
              <a:avLst/>
            </a:prstGeom>
          </p:spPr>
        </p:pic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C5C662F8-C88F-483C-826B-EAA0966A026F}"/>
                </a:ext>
              </a:extLst>
            </p:cNvPr>
            <p:cNvSpPr txBox="1"/>
            <p:nvPr/>
          </p:nvSpPr>
          <p:spPr>
            <a:xfrm>
              <a:off x="3028294" y="6200865"/>
              <a:ext cx="1485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latin typeface="Verdana" panose="020B0604030504040204" pitchFamily="34" charset="0"/>
                  <a:ea typeface="Verdana" panose="020B0604030504040204" pitchFamily="34" charset="0"/>
                </a:rPr>
                <a:t>Dez-2020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 rot="19949544">
            <a:off x="100639" y="1143783"/>
            <a:ext cx="44429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Em geral são textos sintéticos, reprodução do texto constante no “Tratado...”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99253C3-7983-43C8-9AC8-824DB66FD3CA}"/>
              </a:ext>
            </a:extLst>
          </p:cNvPr>
          <p:cNvSpPr txBox="1"/>
          <p:nvPr/>
        </p:nvSpPr>
        <p:spPr>
          <a:xfrm rot="19797704">
            <a:off x="5645748" y="1444877"/>
            <a:ext cx="345210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Texto reescrito, complementado, com linguagem atual, de 2~3 páginas/máxima.</a:t>
            </a:r>
          </a:p>
        </p:txBody>
      </p:sp>
    </p:spTree>
    <p:extLst>
      <p:ext uri="{BB962C8B-B14F-4D97-AF65-F5344CB8AC3E}">
        <p14:creationId xmlns:p14="http://schemas.microsoft.com/office/powerpoint/2010/main" val="12606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286A32E8-85C3-4392-A77B-1FE1898D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5270750" cy="38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9CE129A-F232-4876-A691-C329B2F775CE}"/>
              </a:ext>
            </a:extLst>
          </p:cNvPr>
          <p:cNvSpPr txBox="1"/>
          <p:nvPr/>
        </p:nvSpPr>
        <p:spPr>
          <a:xfrm>
            <a:off x="5409526" y="422056"/>
            <a:ext cx="373447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/>
              <a:t>a) Tratado da Ciência da Moral, de Chikuro Hiroike, </a:t>
            </a:r>
          </a:p>
          <a:p>
            <a:r>
              <a:rPr lang="pt-BR" sz="1600" b="1" dirty="0"/>
              <a:t>edição em japonês, 1ª edição em 1926</a:t>
            </a:r>
            <a:endParaRPr lang="pt-BR" sz="2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935F022-3752-4807-8A16-AD1A5760D9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55" y="3172712"/>
            <a:ext cx="1905738" cy="276749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7504D3-6FDC-4B91-982A-A62C13CA84CD}"/>
              </a:ext>
            </a:extLst>
          </p:cNvPr>
          <p:cNvSpPr txBox="1"/>
          <p:nvPr/>
        </p:nvSpPr>
        <p:spPr>
          <a:xfrm>
            <a:off x="7143915" y="6011101"/>
            <a:ext cx="193382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c) Antropologia do </a:t>
            </a:r>
            <a:r>
              <a:rPr lang="pt-BR" sz="1400" b="1" i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Sampouyoshi</a:t>
            </a:r>
            <a:endParaRPr lang="pt-B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BB057F-42DE-4F6F-8033-01B1FE6231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" y="3589020"/>
            <a:ext cx="2033423" cy="315088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F4203C5-856A-4D92-9996-3473C4507342}"/>
              </a:ext>
            </a:extLst>
          </p:cNvPr>
          <p:cNvSpPr txBox="1"/>
          <p:nvPr/>
        </p:nvSpPr>
        <p:spPr>
          <a:xfrm>
            <a:off x="2296838" y="6011101"/>
            <a:ext cx="20484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b) Livro “366 dias com as palavras da Nova Moral” </a:t>
            </a:r>
          </a:p>
        </p:txBody>
      </p:sp>
    </p:spTree>
    <p:extLst>
      <p:ext uri="{BB962C8B-B14F-4D97-AF65-F5344CB8AC3E}">
        <p14:creationId xmlns:p14="http://schemas.microsoft.com/office/powerpoint/2010/main" val="139941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79512" y="256963"/>
            <a:ext cx="8931965" cy="4957141"/>
            <a:chOff x="79512" y="256963"/>
            <a:chExt cx="8931965" cy="495714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2AC424D-8C8F-4DA2-B3C6-CF45C447EA59}"/>
                </a:ext>
              </a:extLst>
            </p:cNvPr>
            <p:cNvSpPr txBox="1"/>
            <p:nvPr/>
          </p:nvSpPr>
          <p:spPr>
            <a:xfrm>
              <a:off x="894522" y="256963"/>
              <a:ext cx="7354956" cy="158504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lvl="0" algn="ctr">
                <a:lnSpc>
                  <a:spcPct val="115000"/>
                </a:lnSpc>
                <a:spcAft>
                  <a:spcPts val="600"/>
                </a:spcAft>
              </a:pPr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Comentários sobre </a:t>
              </a:r>
            </a:p>
            <a:p>
              <a:pPr lvl="0" algn="ctr">
                <a:lnSpc>
                  <a:spcPct val="115000"/>
                </a:lnSpc>
                <a:spcAft>
                  <a:spcPts val="600"/>
                </a:spcAft>
              </a:pPr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a Máxima n</a:t>
              </a:r>
              <a:r>
                <a:rPr lang="pt-BR" sz="4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pt-BR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 54</a:t>
              </a:r>
            </a:p>
          </p:txBody>
        </p: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0FCD3798-682C-4C22-96DA-2A728761C493}"/>
                </a:ext>
              </a:extLst>
            </p:cNvPr>
            <p:cNvSpPr txBox="1"/>
            <p:nvPr/>
          </p:nvSpPr>
          <p:spPr>
            <a:xfrm>
              <a:off x="79512" y="2474893"/>
              <a:ext cx="8931965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pt-BR" sz="4000" b="1" dirty="0"/>
                <a:t>誠意を尽くして干渉を行わず</a:t>
              </a:r>
              <a:endParaRPr lang="pt-BR" altLang="ja-JP" sz="4000" b="1" dirty="0"/>
            </a:p>
            <a:p>
              <a:pPr algn="ctr">
                <a:spcAft>
                  <a:spcPts val="1200"/>
                </a:spcAft>
              </a:pPr>
              <a:endParaRPr lang="pt-BR" altLang="ja-JP" sz="4000" b="1" dirty="0"/>
            </a:p>
            <a:p>
              <a:pPr algn="ctr">
                <a:spcAft>
                  <a:spcPts val="1200"/>
                </a:spcAft>
              </a:pPr>
              <a:r>
                <a:rPr lang="pt-BR" sz="3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Dedicar-se com sinceridade, mas sem intromissão</a:t>
              </a:r>
              <a:endParaRPr lang="pt-BR" sz="40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0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A7D5A4D-2767-4A71-AE23-E72E9D7FCD8B}"/>
              </a:ext>
            </a:extLst>
          </p:cNvPr>
          <p:cNvGrpSpPr/>
          <p:nvPr/>
        </p:nvGrpSpPr>
        <p:grpSpPr>
          <a:xfrm>
            <a:off x="0" y="0"/>
            <a:ext cx="9143999" cy="5920101"/>
            <a:chOff x="0" y="0"/>
            <a:chExt cx="9143999" cy="5920101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7115CFAD-515D-4BDB-983B-8868241B8E8F}"/>
                </a:ext>
              </a:extLst>
            </p:cNvPr>
            <p:cNvSpPr txBox="1"/>
            <p:nvPr/>
          </p:nvSpPr>
          <p:spPr>
            <a:xfrm>
              <a:off x="0" y="0"/>
              <a:ext cx="914399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>
                  <a:highlight>
                    <a:srgbClr val="FFFF00"/>
                  </a:highlight>
                  <a:latin typeface="Verdana" panose="020B060403050404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1. Máxima do Vol. 9 em japonês, </a:t>
              </a:r>
              <a:r>
                <a:rPr lang="pt-BR" sz="1800" b="1" dirty="0"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Pág. 386: </a:t>
              </a:r>
              <a:r>
                <a:rPr lang="pt-BR" b="1" dirty="0">
                  <a:latin typeface="Verdana" panose="020B060403050404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Dedicar-se com sinceridade, mas sem intromissão</a:t>
              </a:r>
              <a:endParaRPr lang="pt-BR" sz="600" b="1" u="sng" dirty="0">
                <a:solidFill>
                  <a:srgbClr val="FF0000"/>
                </a:solidFill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r>
                <a:rPr lang="pt-BR" sz="600" b="1" dirty="0">
                  <a:highlight>
                    <a:srgbClr val="FFFF00"/>
                  </a:highlight>
                  <a:latin typeface="Verdana" panose="020B060403050404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</a:p>
            <a:p>
              <a:endParaRPr lang="pt-BR" sz="400" b="1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r>
                <a:rPr lang="pt-BR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(Do Tratado da Ciência da Moral, vol. 9, em japonês, </a:t>
              </a:r>
              <a:r>
                <a:rPr lang="pt-PT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Chikuro Hiroike, </a:t>
              </a:r>
              <a:r>
                <a:rPr lang="pt-PT" sz="1600" b="1" u="sng" dirty="0">
                  <a:latin typeface="Verdana" panose="020B0604030504040204" pitchFamily="34" charset="0"/>
                  <a:ea typeface="Verdana" panose="020B0604030504040204" pitchFamily="34" charset="0"/>
                </a:rPr>
                <a:t>Redação original de 1926!!!</a:t>
              </a:r>
              <a:r>
                <a:rPr lang="pt-PT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)</a:t>
              </a:r>
              <a:r>
                <a:rPr lang="pt-BR" sz="2000" dirty="0"/>
                <a:t> </a:t>
              </a:r>
              <a:endParaRPr lang="pt-BR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93310" y="1362571"/>
              <a:ext cx="8975833" cy="4557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700"/>
                </a:lnSpc>
              </a:pPr>
              <a:r>
                <a:rPr lang="pt-BR" sz="1900" dirty="0">
                  <a:latin typeface="Verdana" panose="020B0604030504040204" pitchFamily="34" charset="0"/>
                  <a:ea typeface="Verdana" panose="020B0604030504040204" pitchFamily="34" charset="0"/>
                </a:rPr>
                <a:t>Ao </a:t>
              </a:r>
              <a:r>
                <a:rPr lang="pt-BR" sz="1900" b="1" dirty="0">
                  <a:latin typeface="Verdana" panose="020B0604030504040204" pitchFamily="34" charset="0"/>
                  <a:ea typeface="Verdana" panose="020B0604030504040204" pitchFamily="34" charset="0"/>
                </a:rPr>
                <a:t>instruir/educar alguém</a:t>
              </a:r>
              <a:r>
                <a:rPr lang="pt-BR" sz="1900" dirty="0">
                  <a:latin typeface="Verdana" panose="020B0604030504040204" pitchFamily="34" charset="0"/>
                  <a:ea typeface="Verdana" panose="020B0604030504040204" pitchFamily="34" charset="0"/>
                </a:rPr>
                <a:t>,</a:t>
              </a:r>
              <a:r>
                <a:rPr lang="pt-BR" sz="2000" baseline="30000" dirty="0">
                  <a:effectLst/>
                  <a:highlight>
                    <a:srgbClr val="FFFF00"/>
                  </a:highlight>
                  <a:latin typeface="Verdana" panose="020B060403050404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(1)</a:t>
              </a:r>
              <a:r>
                <a:rPr lang="pt-BR" sz="1900" dirty="0">
                  <a:latin typeface="Verdana" panose="020B0604030504040204" pitchFamily="34" charset="0"/>
                  <a:ea typeface="Verdana" panose="020B0604030504040204" pitchFamily="34" charset="0"/>
                </a:rPr>
                <a:t> devemos orientá-lo com sentimento verdadeiramente parental (como se você fosse pai/mãe). No entanto, não devemos interferir constantemente com o que o instrutor faz. Todas as pessoas têm seus méritos e deméritos (pontos fortes e fracos) e devemos chamar a atenção sobre seus deméritos </a:t>
              </a:r>
              <a:r>
                <a:rPr lang="pt-BR" sz="1900" b="1" dirty="0">
                  <a:latin typeface="Verdana" panose="020B0604030504040204" pitchFamily="34" charset="0"/>
                  <a:ea typeface="Verdana" panose="020B0604030504040204" pitchFamily="34" charset="0"/>
                </a:rPr>
                <a:t>somente até certo ponto.</a:t>
              </a:r>
              <a:r>
                <a:rPr lang="pt-BR" sz="1900" dirty="0">
                  <a:latin typeface="Verdana" panose="020B0604030504040204" pitchFamily="34" charset="0"/>
                  <a:ea typeface="Verdana" panose="020B0604030504040204" pitchFamily="34" charset="0"/>
                </a:rPr>
                <a:t> Quando focamos somente os pontos fracos, encontraremos defeitos até mesmo nas pessoas notáveis e honradas; então, é natural que uma pessoa comum tenha muitos defeitos. Na vida cotidiana ninguém é um “super-homem” a ponto de reunir todas as habilidades. Portanto, é admissível que se tenha em mente educar/instruir uma pessoa para que ela seja perfeita e altamente virtuosa; mas, seria muita crueldade e até mesmo impossível, impor ou esperar que ela seja dotada dessas virtudes.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712431-77DF-4F4C-B990-C76B695685CE}"/>
              </a:ext>
            </a:extLst>
          </p:cNvPr>
          <p:cNvSpPr txBox="1"/>
          <p:nvPr/>
        </p:nvSpPr>
        <p:spPr>
          <a:xfrm>
            <a:off x="205595" y="5976087"/>
            <a:ext cx="880766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600" b="1" baseline="300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(1)</a:t>
            </a:r>
            <a:r>
              <a:rPr lang="pt-BR" sz="1600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1600" b="1" dirty="0" err="1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Obs</a:t>
            </a:r>
            <a:r>
              <a:rPr lang="pt-BR" sz="1600" b="1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pt-BR" sz="1600" dirty="0">
                <a:effectLst/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É no sentido bastante amplo. Está se referindo a todas as pessoas nessa função, na sociedade, como pais, tios, avós, irmão mais velho, professores, chefes, gerentes, no papel de instruir/educar/orientar alguém.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504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EAB9495A-D942-4A8B-AF5B-8DEB245A2272}"/>
              </a:ext>
            </a:extLst>
          </p:cNvPr>
          <p:cNvSpPr txBox="1"/>
          <p:nvPr/>
        </p:nvSpPr>
        <p:spPr>
          <a:xfrm>
            <a:off x="0" y="0"/>
            <a:ext cx="440270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1a. Máxima (54)  de Chikuro Hiroike, Redação complementada em 1984.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6DEE3EC-C14B-4399-8C13-40D8E09D73A3}"/>
              </a:ext>
            </a:extLst>
          </p:cNvPr>
          <p:cNvSpPr txBox="1"/>
          <p:nvPr/>
        </p:nvSpPr>
        <p:spPr>
          <a:xfrm>
            <a:off x="4712562" y="6483519"/>
            <a:ext cx="4431438" cy="307777"/>
          </a:xfrm>
          <a:prstGeom prst="rect">
            <a:avLst/>
          </a:prstGeom>
          <a:solidFill>
            <a:schemeClr val="accent4">
              <a:lumMod val="40000"/>
              <a:lumOff val="60000"/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b="1" dirty="0"/>
              <a:t>Material disponibilizado previamente à reunião de hoje...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1" y="707886"/>
            <a:ext cx="4845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/>
                <a:cs typeface="Times New Roman" panose="02020603050405020304" pitchFamily="18" charset="0"/>
              </a:rPr>
              <a:t>Dedicar-se com sinceridade, mas sem intromissão </a:t>
            </a:r>
            <a:endParaRPr lang="pt-BR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164134"/>
            <a:ext cx="47191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x-none" sz="1300" dirty="0">
                <a:latin typeface="Verdana" panose="020B0604030504040204" pitchFamily="34" charset="0"/>
                <a:ea typeface="Verdana" panose="020B0604030504040204" pitchFamily="34" charset="0"/>
              </a:rPr>
              <a:t>Esta máxima descreve os cuidados requeridos na formação e desenvolvimento das pessoas.</a:t>
            </a:r>
            <a:endParaRPr lang="pt-BR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sz="1300" dirty="0">
                <a:latin typeface="Verdana" panose="020B0604030504040204" pitchFamily="34" charset="0"/>
                <a:ea typeface="Verdana" panose="020B0604030504040204" pitchFamily="34" charset="0"/>
              </a:rPr>
              <a:t>Quando nós ensinamos as coisas para as pessoas ou solicitamos alguma tarefa temos a tendência de interferir até mesmo nos pequenos detalhes visando a fazer prevalecer os nossos pensamentos. Mesmo que isso seja pela nossa boa vontade, essa intenção pode não ser compreendida e, ao contrário, podem, muitas vezes, dar origem à desmotivação ao trabalho e sentimentos de insatisfação e revolta.</a:t>
            </a:r>
            <a:endParaRPr lang="pt-BR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sz="1300" dirty="0">
                <a:latin typeface="Verdana" panose="020B0604030504040204" pitchFamily="34" charset="0"/>
                <a:ea typeface="Verdana" panose="020B0604030504040204" pitchFamily="34" charset="0"/>
              </a:rPr>
              <a:t>Todas as pessoas possuem qualidades e deficiências. Quanto às nossas deficiências e falhas, não é nada confortável sermos acusados pelos outros. Por isso, quando nos referimos aos defeitos dos outros, devemos fazê-lo com o máximo de cautela. E o desejável é não interferir nos pequenos detalhes.</a:t>
            </a:r>
            <a:endParaRPr lang="pt-BR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x-none" sz="1300" dirty="0">
                <a:latin typeface="Verdana" panose="020B0604030504040204" pitchFamily="34" charset="0"/>
                <a:ea typeface="Verdana" panose="020B0604030504040204" pitchFamily="34" charset="0"/>
              </a:rPr>
              <a:t>Na moral suprema, quando nós aconselhamos ou orientamos uma pessoa devemos – acima de tudo – confiar plenamente nessa pessoa, orar pela sua felicidade, e interagir com ela com sentimento de bondade e compreensão, ou seja, com autêntico sentimento parental de desenvolvê-la integralmente. Em seguida, devemos cuidadosamente ensinar os modos corretos de pensar e os seus métodos; depois disso, é preferível não interferir demasiadamente aguardando, pacientemente, que ela mesma compreenda e assimile os fatos espontaneamente.</a:t>
            </a:r>
            <a:endParaRPr lang="pt-BR" sz="1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endParaRPr lang="pt-BR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45269" y="66704"/>
            <a:ext cx="42054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spcAft>
                <a:spcPts val="600"/>
              </a:spcAft>
              <a:defRPr sz="13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x-none" dirty="0"/>
              <a:t>Pode-se dizer que a causa fundamental do caos atual na educação – tanto na família como na escola – reside na carência, nos pais e nos professores, desse tipo de sentimento parental. A dificuldade de relacionamentos humanos, na empresa e na família, é também decorrente de sentimentos egocêntricos, em desejar que os outros sigam os nossos padrões. Por conseguinte, em vez de apontarmos os defeitos e as falhas dos outros, é muito mais importante a atitude de preencher as lacunas suprindo-os com o espírito de bem querer. E, com todo respeito à personalidade da outra pessoa, interagir com sinceridade.</a:t>
            </a:r>
            <a:endParaRPr lang="pt-BR" dirty="0"/>
          </a:p>
          <a:p>
            <a:r>
              <a:rPr lang="x-none" dirty="0"/>
              <a:t>Seja um cientista, seja um político ou um empresário, para todo aquele que alcançou uma realização notável há sempre um veterano que percebeu o potencial e contribuiu para a sua formação e desenvolvimento. Esse veterano é uma pessoa tão ou mais importante ainda. Dessa forma, são os dignos e os virtuosos que primeiro conseguem descobrir os potenciais e as pessoas de futuro. Por isso, devemos sempre aprimorar a sabedoria e a virtude e dedicarmo-nos para a descoberta e a formação de pessoas talentosas.</a:t>
            </a:r>
            <a:endParaRPr lang="pt-BR" dirty="0"/>
          </a:p>
          <a:p>
            <a:r>
              <a:rPr lang="x-none" dirty="0"/>
              <a:t>Com as práticas contínuas desse tipo de atitude mental e conduta poderemos edificar um relacionamento humano caloroso e sincero e buscar o crescimento mútuo.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0216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5275" y="95850"/>
            <a:ext cx="8833449" cy="543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876800" algn="l"/>
              </a:tabLst>
            </a:pPr>
            <a:r>
              <a:rPr lang="pt-BR" sz="2400" b="1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2. Livro: </a:t>
            </a:r>
            <a:r>
              <a:rPr lang="pt-BR" sz="2000" b="1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Antropologia do </a:t>
            </a:r>
            <a:r>
              <a:rPr lang="pt-BR" sz="2000" b="1" dirty="0" err="1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Sampouyoshi</a:t>
            </a:r>
            <a:r>
              <a:rPr lang="pt-BR" sz="2000" b="1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editora PHP</a:t>
            </a:r>
            <a:endParaRPr lang="pt-BR" sz="2400" b="1" dirty="0">
              <a:highlight>
                <a:srgbClr val="FFFF00"/>
              </a:highlight>
              <a:latin typeface="Verdan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876800" algn="l"/>
              </a:tabLst>
            </a:pPr>
            <a:r>
              <a:rPr lang="pt-BR" sz="2400" b="1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Pág. 138: Significado de “dedicação sincera”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876800" algn="l"/>
              </a:tabLst>
            </a:pPr>
            <a:endParaRPr lang="pt-BR" sz="500" dirty="0">
              <a:effectLst/>
              <a:latin typeface="Verdan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dedicação sincera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— em todas as situações — é uma das mais preciosas atitudes que devemos buscar. A 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sinceridade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é um sentimento autêntico, puro, límpido, de verdadeiro </a:t>
            </a:r>
            <a:r>
              <a:rPr lang="pt-BR" sz="2000" b="1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Omoiyari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2000" baseline="300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(1)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à outra pessoa.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todas as coisas que fazemos, seria muito desejável podermos dedicar a outras pessoas, com toda a sinceridade.  Não devemos praticar “coisas boas” na aparência, na tentativa de obter alguma vantagem. É a prática do bem ao próximo — com sentimento puro, límpido e </a:t>
            </a:r>
            <a:r>
              <a:rPr lang="pt-BR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sem expectativa de retornos </a:t>
            </a:r>
            <a:r>
              <a:rPr lang="pt-BR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— que torna possível não só a compensação dos erros praticados despercebidamente no passado, mas também, o melhoramento da nossa personalidade e o desenvolvimento, como um ser humano.              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(...continua)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CE3BFA-76EC-4AC2-A4E3-AE1145EDBF90}"/>
              </a:ext>
            </a:extLst>
          </p:cNvPr>
          <p:cNvSpPr txBox="1"/>
          <p:nvPr/>
        </p:nvSpPr>
        <p:spPr>
          <a:xfrm>
            <a:off x="88289" y="5838820"/>
            <a:ext cx="890043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80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</a:rPr>
              <a:t>(1)</a:t>
            </a:r>
            <a:r>
              <a:rPr lang="pt-BR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Omoiyari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pt-B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= 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Pensamentos, sentimentos e atitudes que decorrem de você colocar-se no lugar da outra pessoa; benevolência (Sobre o </a:t>
            </a:r>
            <a:r>
              <a:rPr lang="pt-BR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Omoiyari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ver material da </a:t>
            </a:r>
            <a:r>
              <a:rPr lang="pt-B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Máxima número 28, de 06-set-2021: Baseie cada sentimento e ato na benevolência</a:t>
            </a:r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8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19946</TotalTime>
  <Words>2802</Words>
  <Application>Microsoft Office PowerPoint</Application>
  <PresentationFormat>Apresentação na tela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Souvenir Lt BT</vt:lpstr>
      <vt:lpstr>Arial</vt:lpstr>
      <vt:lpstr>Calibri</vt:lpstr>
      <vt:lpstr>Calibri Light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Hiroaki Makibara2</dc:creator>
  <cp:lastModifiedBy>Hiroaki Makibara2</cp:lastModifiedBy>
  <cp:revision>439</cp:revision>
  <cp:lastPrinted>2021-02-15T17:48:40Z</cp:lastPrinted>
  <dcterms:created xsi:type="dcterms:W3CDTF">2020-12-25T17:38:58Z</dcterms:created>
  <dcterms:modified xsi:type="dcterms:W3CDTF">2022-03-07T22:41:52Z</dcterms:modified>
</cp:coreProperties>
</file>