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0" r:id="rId4"/>
    <p:sldId id="271" r:id="rId5"/>
    <p:sldId id="260" r:id="rId6"/>
    <p:sldId id="257" r:id="rId7"/>
    <p:sldId id="261" r:id="rId8"/>
    <p:sldId id="258" r:id="rId9"/>
    <p:sldId id="263" r:id="rId10"/>
    <p:sldId id="262" r:id="rId11"/>
    <p:sldId id="264" r:id="rId12"/>
    <p:sldId id="265" r:id="rId13"/>
    <p:sldId id="266" r:id="rId14"/>
    <p:sldId id="267" r:id="rId15"/>
    <p:sldId id="272" r:id="rId16"/>
    <p:sldId id="268" r:id="rId17"/>
    <p:sldId id="25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30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25C2-B86C-43CF-86DC-121F4CA9B9E5}" type="datetimeFigureOut">
              <a:rPr lang="pt-BR" smtClean="0"/>
              <a:t>17/01/2021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8070-5751-4095-A211-DAC6F79A98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2443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25C2-B86C-43CF-86DC-121F4CA9B9E5}" type="datetimeFigureOut">
              <a:rPr lang="pt-BR" smtClean="0"/>
              <a:t>17/01/2021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8070-5751-4095-A211-DAC6F79A98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432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25C2-B86C-43CF-86DC-121F4CA9B9E5}" type="datetimeFigureOut">
              <a:rPr lang="pt-BR" smtClean="0"/>
              <a:t>17/01/2021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8070-5751-4095-A211-DAC6F79A98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0439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25C2-B86C-43CF-86DC-121F4CA9B9E5}" type="datetimeFigureOut">
              <a:rPr lang="pt-BR" smtClean="0"/>
              <a:t>17/01/2021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8070-5751-4095-A211-DAC6F79A98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1767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25C2-B86C-43CF-86DC-121F4CA9B9E5}" type="datetimeFigureOut">
              <a:rPr lang="pt-BR" smtClean="0"/>
              <a:t>17/01/2021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8070-5751-4095-A211-DAC6F79A98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008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25C2-B86C-43CF-86DC-121F4CA9B9E5}" type="datetimeFigureOut">
              <a:rPr lang="pt-BR" smtClean="0"/>
              <a:t>17/01/2021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8070-5751-4095-A211-DAC6F79A98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6167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25C2-B86C-43CF-86DC-121F4CA9B9E5}" type="datetimeFigureOut">
              <a:rPr lang="pt-BR" smtClean="0"/>
              <a:t>17/01/2021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8070-5751-4095-A211-DAC6F79A98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5907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25C2-B86C-43CF-86DC-121F4CA9B9E5}" type="datetimeFigureOut">
              <a:rPr lang="pt-BR" smtClean="0"/>
              <a:t>17/01/2021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8070-5751-4095-A211-DAC6F79A98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3155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25C2-B86C-43CF-86DC-121F4CA9B9E5}" type="datetimeFigureOut">
              <a:rPr lang="pt-BR" smtClean="0"/>
              <a:t>17/01/2021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8070-5751-4095-A211-DAC6F79A98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069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25C2-B86C-43CF-86DC-121F4CA9B9E5}" type="datetimeFigureOut">
              <a:rPr lang="pt-BR" smtClean="0"/>
              <a:t>17/01/2021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8070-5751-4095-A211-DAC6F79A98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8487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25C2-B86C-43CF-86DC-121F4CA9B9E5}" type="datetimeFigureOut">
              <a:rPr lang="pt-BR" smtClean="0"/>
              <a:t>17/01/2021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8070-5751-4095-A211-DAC6F79A98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2934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325C2-B86C-43CF-86DC-121F4CA9B9E5}" type="datetimeFigureOut">
              <a:rPr lang="pt-BR" smtClean="0"/>
              <a:t>17/01/2021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18070-5751-4095-A211-DAC6F79A98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8801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xmlns="" id="{5AA19445-D588-4006-8D27-54DCFEC51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69493" cy="6858000"/>
          </a:xfrm>
          <a:prstGeom prst="rect">
            <a:avLst/>
          </a:prstGeom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xmlns="" id="{A84BE3BA-E318-4489-A45B-69C2C627B5F0}"/>
              </a:ext>
            </a:extLst>
          </p:cNvPr>
          <p:cNvGrpSpPr/>
          <p:nvPr/>
        </p:nvGrpSpPr>
        <p:grpSpPr>
          <a:xfrm>
            <a:off x="5082392" y="79514"/>
            <a:ext cx="4061608" cy="6752707"/>
            <a:chOff x="5082392" y="79514"/>
            <a:chExt cx="4061608" cy="6752707"/>
          </a:xfrm>
        </p:grpSpPr>
        <p:pic>
          <p:nvPicPr>
            <p:cNvPr id="5" name="Imagem 4" descr="Texto, Carta&#10;&#10;Descrição gerada automaticamente">
              <a:extLst>
                <a:ext uri="{FF2B5EF4-FFF2-40B4-BE49-F238E27FC236}">
                  <a16:creationId xmlns:a16="http://schemas.microsoft.com/office/drawing/2014/main" xmlns="" id="{BACD822C-1F6C-4B4D-A562-3111729DF3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1424" y="79514"/>
              <a:ext cx="2492576" cy="3617843"/>
            </a:xfrm>
            <a:prstGeom prst="rect">
              <a:avLst/>
            </a:prstGeom>
          </p:spPr>
        </p:pic>
        <p:pic>
          <p:nvPicPr>
            <p:cNvPr id="6" name="Imagem 5" descr="Uma imagem contendo Diagrama&#10;&#10;Descrição gerada automaticamente">
              <a:extLst>
                <a:ext uri="{FF2B5EF4-FFF2-40B4-BE49-F238E27FC236}">
                  <a16:creationId xmlns:a16="http://schemas.microsoft.com/office/drawing/2014/main" xmlns="" id="{111886DF-980C-49FE-BA53-0439F011C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2392" y="3011556"/>
              <a:ext cx="2749643" cy="38206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262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6A283B7F-9C41-410B-B6F5-FDF139855D7F}"/>
              </a:ext>
            </a:extLst>
          </p:cNvPr>
          <p:cNvSpPr txBox="1"/>
          <p:nvPr/>
        </p:nvSpPr>
        <p:spPr>
          <a:xfrm>
            <a:off x="114300" y="741463"/>
            <a:ext cx="8915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b="1" dirty="0">
                <a:highlight>
                  <a:srgbClr val="FFFF00"/>
                </a:highlight>
              </a:rPr>
              <a:t>Antropologia do </a:t>
            </a:r>
            <a:r>
              <a:rPr lang="pt-BR" sz="2400" b="1" i="1" dirty="0" err="1">
                <a:highlight>
                  <a:srgbClr val="FFFF00"/>
                </a:highlight>
              </a:rPr>
              <a:t>Sampouyoshi</a:t>
            </a:r>
            <a:r>
              <a:rPr lang="pt-BR" sz="2400" b="1" dirty="0">
                <a:highlight>
                  <a:srgbClr val="FFFF00"/>
                </a:highlight>
              </a:rPr>
              <a:t>, pág. 198</a:t>
            </a:r>
          </a:p>
          <a:p>
            <a:pPr marL="360000" algn="just"/>
            <a:r>
              <a:rPr lang="pt-BR" sz="2400" b="1" dirty="0"/>
              <a:t>Ênfase no melhoramento da situação, em vez de buscar a causa</a:t>
            </a:r>
          </a:p>
          <a:p>
            <a:pPr marL="360000" indent="-360000" algn="just"/>
            <a:endParaRPr lang="pt-BR" sz="2400" dirty="0"/>
          </a:p>
          <a:p>
            <a:pPr marL="360000" algn="just"/>
            <a:r>
              <a:rPr lang="pt-BR" sz="2400" dirty="0"/>
              <a:t>Quando acontece algo de errado, o que devemos fazer e com que atitude devemos agir?</a:t>
            </a:r>
          </a:p>
          <a:p>
            <a:pPr marL="360000" algn="just"/>
            <a:r>
              <a:rPr lang="pt-BR" sz="2400" dirty="0"/>
              <a:t>Muitas pessoas tentarão buscar a causa e responsabilizar a pessoa que causou o problema. É claro que, para prevenir novos casos, é necessário também esclarecer as causas e as responsabilidades. Mas, o problema que já aconteceu, e se por causa disso, você ficar insistentemente cobrando o responsável ou insistindo na isenção de culpa, de sua parte, você não vai encontrar a solução. Em vez disso, vai encontrar a deterioração dos relacionamentos.</a:t>
            </a:r>
          </a:p>
        </p:txBody>
      </p:sp>
    </p:spTree>
    <p:extLst>
      <p:ext uri="{BB962C8B-B14F-4D97-AF65-F5344CB8AC3E}">
        <p14:creationId xmlns:p14="http://schemas.microsoft.com/office/powerpoint/2010/main" val="47696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A674E362-D4C3-40D0-929B-3BE033D7ACD2}"/>
              </a:ext>
            </a:extLst>
          </p:cNvPr>
          <p:cNvSpPr txBox="1"/>
          <p:nvPr/>
        </p:nvSpPr>
        <p:spPr>
          <a:xfrm>
            <a:off x="457201" y="905232"/>
            <a:ext cx="849795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400" dirty="0"/>
              <a:t>Em vez de olhar o passado e ficar repetindo as discussões infrutíferas, é muito mais importante encarar frontalmente os fatos, com foco no planejamento das medidas a serem tomadas.</a:t>
            </a:r>
          </a:p>
          <a:p>
            <a:pPr algn="just">
              <a:spcAft>
                <a:spcPts val="600"/>
              </a:spcAft>
            </a:pPr>
            <a:r>
              <a:rPr lang="pt-BR" sz="2400" dirty="0"/>
              <a:t>Devemos considerar os problemas que surgiram como "exercícios morais" que nos foram dados, agradecermos a oportunidade surgida, e tomarmos a iniciativa em assumir a responsabilidade.</a:t>
            </a:r>
          </a:p>
          <a:p>
            <a:pPr algn="just">
              <a:spcAft>
                <a:spcPts val="600"/>
              </a:spcAft>
            </a:pPr>
            <a:r>
              <a:rPr lang="pt-BR" sz="2400" dirty="0"/>
              <a:t>Mesmo que não tenha responsabilidade direta no caso, pense que o fato de ter sido envolvido no problema é um alerta para se refletir sobre os seus sentimentos e atitudes do dia a dia. Em seguida, busque uma solução pacífica para o caso. Esteja determinado a encarar os sacrifícios e desejar a plena felicidade do próximo. Em agindo dessa forma, as coisas tendem a seguir uma direção mais construtiva.</a:t>
            </a:r>
          </a:p>
        </p:txBody>
      </p:sp>
    </p:spTree>
    <p:extLst>
      <p:ext uri="{BB962C8B-B14F-4D97-AF65-F5344CB8AC3E}">
        <p14:creationId xmlns:p14="http://schemas.microsoft.com/office/powerpoint/2010/main" val="391394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AF4CDB20-3A97-43C4-B3E0-8CEF639C77D7}"/>
              </a:ext>
            </a:extLst>
          </p:cNvPr>
          <p:cNvSpPr txBox="1"/>
          <p:nvPr/>
        </p:nvSpPr>
        <p:spPr>
          <a:xfrm>
            <a:off x="159026" y="119270"/>
            <a:ext cx="8895521" cy="641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pt-BR" sz="24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366 dias com as palavras da Nova Moral, pág. 118</a:t>
            </a:r>
            <a:endParaRPr lang="pt-BR" sz="2400" dirty="0">
              <a:effectLst/>
              <a:highlight>
                <a:srgbClr val="FFFF00"/>
              </a:highlight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60000" algn="just">
              <a:spcAft>
                <a:spcPts val="600"/>
              </a:spcAft>
            </a:pPr>
            <a:r>
              <a:rPr lang="pt-BR" sz="24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Conceitos implícitos na palavra </a:t>
            </a:r>
            <a:r>
              <a:rPr lang="pt-BR" sz="24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Okaguessama</a:t>
            </a:r>
            <a:r>
              <a:rPr lang="pt-BR" sz="24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pt-BR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(</a:t>
            </a:r>
            <a:r>
              <a:rPr lang="pt-BR" sz="24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~ </a:t>
            </a:r>
            <a:r>
              <a:rPr lang="pt-BR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Graças a Deus)</a:t>
            </a:r>
          </a:p>
          <a:p>
            <a:pPr marL="360000" algn="just">
              <a:spcAft>
                <a:spcPts val="600"/>
              </a:spcAft>
            </a:pPr>
            <a:r>
              <a:rPr lang="pt-BR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Quando passamos por algum sofrimento procuramos buscar as causas nas outras pessoas e nas circunstâncias da vida, e tendemos a pensar, silenciosamente: </a:t>
            </a:r>
            <a:r>
              <a:rPr lang="pt-BR" sz="24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“</a:t>
            </a:r>
            <a:r>
              <a:rPr lang="pt-BR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– Por causa daquela pessoa eu tenho que sofrer...</a:t>
            </a:r>
            <a:r>
              <a:rPr lang="pt-BR" sz="24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”;  “</a:t>
            </a:r>
            <a:r>
              <a:rPr lang="pt-BR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– Por causa dessa situação ruim, eu tenho que passar por um momento difícil</a:t>
            </a:r>
            <a:r>
              <a:rPr lang="pt-BR" sz="24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”.</a:t>
            </a:r>
          </a:p>
          <a:p>
            <a:pPr marL="360000" algn="just">
              <a:spcAft>
                <a:spcPts val="600"/>
              </a:spcAft>
            </a:pPr>
            <a:r>
              <a:rPr lang="pt-BR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Esses pensamentos requerem atenção, pois, os nossos pensamentos sempre encontrarão cada vez mais culpados do tipo </a:t>
            </a:r>
            <a:r>
              <a:rPr lang="pt-BR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“– por causa do XX...”</a:t>
            </a:r>
            <a:r>
              <a:rPr lang="pt-BR" sz="24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r>
              <a:rPr lang="pt-BR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Quanto mais você o encontra, mais o seu coração se tornará sombrio e deprimido.</a:t>
            </a:r>
          </a:p>
          <a:p>
            <a:pPr marL="360000" algn="just">
              <a:spcAft>
                <a:spcPts val="600"/>
              </a:spcAft>
            </a:pPr>
            <a:r>
              <a:rPr lang="pt-BR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Que tal, então, mudar os conceitos implícitos? Em vez de </a:t>
            </a:r>
            <a:r>
              <a:rPr lang="pt-BR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“– por causa de XX...”</a:t>
            </a:r>
            <a:r>
              <a:rPr lang="pt-BR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pt-BR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seria </a:t>
            </a:r>
            <a:r>
              <a:rPr lang="pt-BR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“– graças a XX...”</a:t>
            </a:r>
            <a:r>
              <a:rPr lang="pt-BR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r>
              <a:rPr lang="pt-BR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pt-BR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 então, as palavras a seguir também mudam. </a:t>
            </a:r>
            <a:r>
              <a:rPr lang="pt-BR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“– graças a XX, tenho a oportunidade de me exercitar...”</a:t>
            </a:r>
            <a:r>
              <a:rPr lang="pt-BR" sz="24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pt-BR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“– graças a esta situação, poderei me esforçar mais...”.</a:t>
            </a:r>
          </a:p>
        </p:txBody>
      </p:sp>
    </p:spTree>
    <p:extLst>
      <p:ext uri="{BB962C8B-B14F-4D97-AF65-F5344CB8AC3E}">
        <p14:creationId xmlns:p14="http://schemas.microsoft.com/office/powerpoint/2010/main" val="10709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AAA15B93-0AA7-438B-8860-97F3CC96D29E}"/>
              </a:ext>
            </a:extLst>
          </p:cNvPr>
          <p:cNvSpPr txBox="1"/>
          <p:nvPr/>
        </p:nvSpPr>
        <p:spPr>
          <a:xfrm>
            <a:off x="805070" y="268357"/>
            <a:ext cx="80805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Se você não se esquecer do sentimento de gratidão e puder aceitar as adversidades com os</a:t>
            </a:r>
            <a:r>
              <a:rPr lang="pt-BR" sz="24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conceitos implícitos na palavra </a:t>
            </a:r>
            <a:r>
              <a:rPr lang="pt-BR" sz="24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Okaguessama</a:t>
            </a:r>
            <a:r>
              <a:rPr lang="pt-BR" sz="24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pt-BR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seu coração se enriquecerá e sua vida será orientada para uma direção melhor.</a:t>
            </a:r>
            <a:endParaRPr lang="pt-BR" sz="24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ABE0F520-35B2-4626-9676-E3937585BA65}"/>
              </a:ext>
            </a:extLst>
          </p:cNvPr>
          <p:cNvSpPr txBox="1"/>
          <p:nvPr/>
        </p:nvSpPr>
        <p:spPr>
          <a:xfrm>
            <a:off x="318052" y="2047461"/>
            <a:ext cx="8567531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b="1" dirty="0">
                <a:highlight>
                  <a:srgbClr val="FFFF00"/>
                </a:highlight>
              </a:rPr>
              <a:t>366 dias com as palavras da Nova Moral, pág. 118</a:t>
            </a:r>
          </a:p>
          <a:p>
            <a:pPr marL="360000" algn="just"/>
            <a:r>
              <a:rPr lang="pt-BR" sz="2400" b="1" dirty="0">
                <a:highlight>
                  <a:srgbClr val="FFFF00"/>
                </a:highlight>
              </a:rPr>
              <a:t>Vai começar aqui e agora</a:t>
            </a:r>
          </a:p>
          <a:p>
            <a:pPr marL="360000" algn="just"/>
            <a:endParaRPr lang="pt-BR" sz="2400" dirty="0"/>
          </a:p>
          <a:p>
            <a:pPr marL="360000" algn="just">
              <a:spcAft>
                <a:spcPts val="600"/>
              </a:spcAft>
            </a:pPr>
            <a:r>
              <a:rPr lang="pt-BR" sz="2400" dirty="0"/>
              <a:t>A nossa maneira de viver mudará enormemente dependendo de como interpretar as dificuldades que temos que enfrentar. (...) Podemos sempre avançar se conseguirmos repensar </a:t>
            </a:r>
            <a:r>
              <a:rPr lang="pt-B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“– vai começar daqui, agora”</a:t>
            </a:r>
            <a:r>
              <a:rPr lang="pt-BR" sz="2400" dirty="0"/>
              <a:t>, em vez de ficarmos limitados à situação presente, para sempre. </a:t>
            </a:r>
          </a:p>
          <a:p>
            <a:pPr marL="360000" algn="just">
              <a:spcAft>
                <a:spcPts val="600"/>
              </a:spcAft>
            </a:pPr>
            <a:r>
              <a:rPr lang="pt-BR" sz="2400" dirty="0"/>
              <a:t>Estas são as palavras do Sr. </a:t>
            </a:r>
            <a:r>
              <a:rPr lang="pt-BR" sz="2400" dirty="0" err="1"/>
              <a:t>Shigueaki</a:t>
            </a:r>
            <a:r>
              <a:rPr lang="pt-BR" sz="2400" dirty="0"/>
              <a:t> </a:t>
            </a:r>
            <a:r>
              <a:rPr lang="pt-BR" sz="2400" dirty="0" err="1"/>
              <a:t>Hinohara</a:t>
            </a:r>
            <a:r>
              <a:rPr lang="pt-BR" sz="2400" dirty="0"/>
              <a:t>(*), médico ainda na ativa, mesmo com mais de 100 anos de idade ("Saber viver bem" Editora U-REAG, 2003).</a:t>
            </a:r>
          </a:p>
        </p:txBody>
      </p:sp>
    </p:spTree>
    <p:extLst>
      <p:ext uri="{BB962C8B-B14F-4D97-AF65-F5344CB8AC3E}">
        <p14:creationId xmlns:p14="http://schemas.microsoft.com/office/powerpoint/2010/main" val="209600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823DC7A2-F08A-4357-9CCD-31217A261040}"/>
              </a:ext>
            </a:extLst>
          </p:cNvPr>
          <p:cNvSpPr txBox="1"/>
          <p:nvPr/>
        </p:nvSpPr>
        <p:spPr>
          <a:xfrm>
            <a:off x="367748" y="268357"/>
            <a:ext cx="8468139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algn="just">
              <a:spcAft>
                <a:spcPts val="600"/>
              </a:spcAft>
            </a:pPr>
            <a:r>
              <a:rPr lang="pt-BR" sz="2400" dirty="0"/>
              <a:t>Um fato que já ocorreu não temos como negar e eliminá-lo, mas, somos livres nos sentimentos e pensamentos, em como interpretar e aceitar a situação, pois, isso depende só de nós mesmos.</a:t>
            </a:r>
          </a:p>
          <a:p>
            <a:pPr marL="360000" algn="just">
              <a:spcAft>
                <a:spcPts val="600"/>
              </a:spcAft>
            </a:pPr>
            <a:r>
              <a:rPr lang="pt-BR" sz="2400" dirty="0"/>
              <a:t>Nossa vida será cheia de alegria e esperança, se conseguirmos encarar e aceitar todos os fatos cotidianos – incluindo as experiências dolorosas –, e sempre caminhar avante, com a atitude de "Vai começar aqui e agora".</a:t>
            </a:r>
          </a:p>
          <a:p>
            <a:pPr marL="360000" algn="just">
              <a:spcAft>
                <a:spcPts val="600"/>
              </a:spcAft>
            </a:pPr>
            <a:endParaRPr lang="pt-BR" sz="2400" dirty="0"/>
          </a:p>
          <a:p>
            <a:pPr marL="360000" algn="just">
              <a:spcAft>
                <a:spcPts val="600"/>
              </a:spcAft>
            </a:pPr>
            <a:r>
              <a:rPr lang="pt-BR" sz="2400" dirty="0"/>
              <a:t>(*) Faleceu em 2017 com 105 anos</a:t>
            </a:r>
          </a:p>
          <a:p>
            <a:pPr marL="360000" algn="just">
              <a:spcAft>
                <a:spcPts val="600"/>
              </a:spcAft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771599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48640" y="640080"/>
            <a:ext cx="740664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indent="-342900">
              <a:buFont typeface="Wingdings" panose="05000000000000000000" pitchFamily="2" charset="2"/>
              <a:buChar char="§"/>
            </a:pPr>
            <a:r>
              <a:rPr lang="pt-BR" sz="2400" b="1" dirty="0">
                <a:highlight>
                  <a:srgbClr val="FFFF00"/>
                </a:highlight>
              </a:rPr>
              <a:t>Citações de </a:t>
            </a:r>
            <a:r>
              <a:rPr lang="pt-BR" sz="2400" b="1" i="1" dirty="0" err="1">
                <a:highlight>
                  <a:srgbClr val="FFFF00"/>
                </a:highlight>
              </a:rPr>
              <a:t>Hiroike</a:t>
            </a:r>
            <a:r>
              <a:rPr lang="pt-BR" sz="2400" b="1" dirty="0">
                <a:highlight>
                  <a:srgbClr val="FFFF00"/>
                </a:highlight>
              </a:rPr>
              <a:t>, no livro </a:t>
            </a:r>
            <a:r>
              <a:rPr lang="pt-BR" sz="2400" b="1" i="1" dirty="0" err="1">
                <a:highlight>
                  <a:srgbClr val="FFFF00"/>
                </a:highlight>
              </a:rPr>
              <a:t>Goroku</a:t>
            </a:r>
            <a:r>
              <a:rPr lang="pt-BR" sz="2400" b="1" dirty="0">
                <a:highlight>
                  <a:srgbClr val="FFFF00"/>
                </a:highlight>
              </a:rPr>
              <a:t>, p. 132: </a:t>
            </a:r>
            <a:r>
              <a:rPr lang="pt-BR" sz="2400" dirty="0"/>
              <a:t/>
            </a:r>
            <a:br>
              <a:rPr lang="pt-BR" sz="2400" dirty="0"/>
            </a:br>
            <a:endParaRPr lang="pt-BR" sz="2400" dirty="0" smtClean="0"/>
          </a:p>
          <a:p>
            <a:pPr marL="360000">
              <a:spcAft>
                <a:spcPts val="1200"/>
              </a:spcAft>
            </a:pPr>
            <a:r>
              <a:rPr lang="ja-JP" altLang="pt-BR" sz="2400" b="1" dirty="0" smtClean="0">
                <a:solidFill>
                  <a:srgbClr val="C00000"/>
                </a:solidFill>
                <a:ea typeface="FC平成明朝体" panose="02020409000000000000" pitchFamily="17" charset="-128"/>
              </a:rPr>
              <a:t>良</a:t>
            </a:r>
            <a:r>
              <a:rPr lang="ja-JP" altLang="pt-BR" sz="2400" b="1" dirty="0">
                <a:solidFill>
                  <a:srgbClr val="C00000"/>
                </a:solidFill>
                <a:ea typeface="FC平成明朝体" panose="02020409000000000000" pitchFamily="17" charset="-128"/>
              </a:rPr>
              <a:t>いことを見ても、悪いことを見聞しても、いつも自分はどうかと反省してみる癖をつけなさい。そして、習性となることがたいせつだ</a:t>
            </a:r>
            <a:r>
              <a:rPr lang="ja-JP" altLang="pt-BR" sz="2400" b="1" dirty="0">
                <a:solidFill>
                  <a:srgbClr val="C00000"/>
                </a:solidFill>
              </a:rPr>
              <a:t>。</a:t>
            </a:r>
            <a:endParaRPr lang="pt-BR" altLang="ja-JP" sz="2400" b="1" dirty="0">
              <a:solidFill>
                <a:srgbClr val="C00000"/>
              </a:solidFill>
            </a:endParaRPr>
          </a:p>
          <a:p>
            <a:pPr marL="360000" indent="-360000" algn="just"/>
            <a:r>
              <a:rPr lang="pt-BR" sz="2400" dirty="0"/>
              <a:t>       Quer você veja/ouça coisas boas ou ruins, sempre crie o hábito de refletir sobre si mesmo, perguntando: – E eu, como estou com meus sentimentos? E é muito importante que isso se torne um hábito.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94918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E2396E7A-2DAE-435C-9395-0FE051832630}"/>
              </a:ext>
            </a:extLst>
          </p:cNvPr>
          <p:cNvSpPr txBox="1"/>
          <p:nvPr/>
        </p:nvSpPr>
        <p:spPr>
          <a:xfrm>
            <a:off x="745435" y="496957"/>
            <a:ext cx="7603435" cy="402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pt-BR" sz="24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Biografia de </a:t>
            </a:r>
            <a:r>
              <a:rPr lang="pt-BR" sz="2400" b="1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Chikuro Hiroike</a:t>
            </a:r>
            <a:r>
              <a:rPr lang="pt-BR" sz="2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pág. 401, </a:t>
            </a:r>
            <a:r>
              <a:rPr lang="pt-BR" sz="24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 crise de 1915</a:t>
            </a:r>
            <a:endParaRPr lang="pt-BR" sz="2400" dirty="0">
              <a:effectLst/>
              <a:highlight>
                <a:srgbClr val="FFFF00"/>
              </a:highlight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60000">
              <a:lnSpc>
                <a:spcPct val="115000"/>
              </a:lnSpc>
              <a:spcAft>
                <a:spcPts val="1000"/>
              </a:spcAft>
            </a:pPr>
            <a:r>
              <a:rPr lang="pt-BR" sz="24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Episódio da saída da seita </a:t>
            </a:r>
            <a:r>
              <a:rPr lang="pt-BR" sz="2400" b="1" i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Tenrikyo</a:t>
            </a:r>
            <a:endParaRPr lang="pt-BR" sz="24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60000">
              <a:lnSpc>
                <a:spcPct val="115000"/>
              </a:lnSpc>
              <a:spcAft>
                <a:spcPts val="1000"/>
              </a:spcAft>
            </a:pPr>
            <a:r>
              <a:rPr lang="pt-BR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Diante de algo errado, o errado é o fato de pensar que está errado. (P.404)</a:t>
            </a:r>
          </a:p>
          <a:p>
            <a:pPr marL="360000"/>
            <a:r>
              <a:rPr lang="pt-BR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Autorreflexão se faz não apenas quando você comete uma falha, mas também, quando é criticado ou prejudicado por outra </a:t>
            </a:r>
            <a:r>
              <a:rPr lang="pt-BR" sz="2400" dirty="0" smtClean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pessoa – </a:t>
            </a:r>
            <a:r>
              <a:rPr lang="pt-BR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mesmo que você não seja o </a:t>
            </a:r>
            <a:r>
              <a:rPr lang="pt-BR" sz="2400" dirty="0" smtClean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culpado –, </a:t>
            </a:r>
            <a:r>
              <a:rPr lang="pt-BR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 </a:t>
            </a:r>
            <a:r>
              <a:rPr lang="pt-BR" sz="2400" dirty="0" smtClean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 </a:t>
            </a:r>
            <a:r>
              <a:rPr lang="pt-BR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reflexão </a:t>
            </a:r>
            <a:r>
              <a:rPr lang="pt-BR" sz="24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se faz atribuindo </a:t>
            </a:r>
            <a:r>
              <a:rPr lang="pt-BR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 fato </a:t>
            </a:r>
            <a:r>
              <a:rPr lang="pt-BR" sz="2400" dirty="0" smtClean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ocorrido à </a:t>
            </a:r>
            <a:r>
              <a:rPr lang="pt-BR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sua falta de virtude. (P.405)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476052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EEEB8F69-5E57-4CDD-8206-5A3EE3F81432}"/>
              </a:ext>
            </a:extLst>
          </p:cNvPr>
          <p:cNvSpPr txBox="1"/>
          <p:nvPr/>
        </p:nvSpPr>
        <p:spPr>
          <a:xfrm>
            <a:off x="377687" y="728529"/>
            <a:ext cx="8537713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highlight>
                  <a:srgbClr val="00FFFF"/>
                </a:highlight>
              </a:rPr>
              <a:t>3. </a:t>
            </a:r>
            <a:r>
              <a:rPr lang="pt-BR" sz="2400" b="1" dirty="0">
                <a:effectLst/>
                <a:highlight>
                  <a:srgbClr val="00FFFF"/>
                </a:highlight>
                <a:ea typeface="MS Mincho" panose="02020609040205080304" pitchFamily="49" charset="-128"/>
              </a:rPr>
              <a:t>Importância dos pensamentos/sentimentos em pequenas coisas do dia-a-dia</a:t>
            </a:r>
          </a:p>
          <a:p>
            <a:pPr marL="684000" algn="just"/>
            <a:endParaRPr lang="pt-BR" sz="1800" dirty="0">
              <a:effectLst/>
              <a:ea typeface="MS Mincho" panose="02020609040205080304" pitchFamily="49" charset="-128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400" b="1" dirty="0">
                <a:highlight>
                  <a:srgbClr val="FFFF00"/>
                </a:highlight>
              </a:rPr>
              <a:t>Frase atribuída a Confúcio: </a:t>
            </a:r>
          </a:p>
          <a:p>
            <a:pPr marL="360000"/>
            <a:r>
              <a:rPr lang="ja-JP" altLang="pt-BR" sz="2000" b="1" dirty="0">
                <a:solidFill>
                  <a:srgbClr val="C00000"/>
                </a:solidFill>
                <a:ea typeface="FC平成明朝体" panose="02020409000000000000" pitchFamily="17" charset="-128"/>
              </a:rPr>
              <a:t>先生がいわれた。「有徳の優れた人を見れば同じようになろうと思い、徳のない劣った人を見れば、（自分も同じように愚かなのではないかと）心の中で反省する。」</a:t>
            </a:r>
            <a:endParaRPr lang="pt-BR" altLang="ja-JP" sz="2000" b="1" dirty="0">
              <a:solidFill>
                <a:srgbClr val="C00000"/>
              </a:solidFill>
              <a:ea typeface="FC平成明朝体" panose="02020409000000000000" pitchFamily="17" charset="-128"/>
            </a:endParaRPr>
          </a:p>
          <a:p>
            <a:pPr marL="360000"/>
            <a:endParaRPr lang="en-US" sz="2000" b="1" dirty="0">
              <a:solidFill>
                <a:srgbClr val="C00000"/>
              </a:solidFill>
              <a:ea typeface="FC平成明朝体" panose="02020409000000000000" pitchFamily="17" charset="-128"/>
            </a:endParaRPr>
          </a:p>
          <a:p>
            <a:pPr marL="360000" algn="just">
              <a:spcAft>
                <a:spcPts val="600"/>
              </a:spcAft>
            </a:pPr>
            <a:r>
              <a:rPr lang="en-US" sz="2400" b="1" dirty="0">
                <a:ea typeface="MS Mincho" panose="02020609040205080304" pitchFamily="49" charset="-128"/>
              </a:rPr>
              <a:t>Na </a:t>
            </a:r>
            <a:r>
              <a:rPr lang="en-US" sz="2400" b="1" dirty="0" err="1">
                <a:ea typeface="MS Mincho" panose="02020609040205080304" pitchFamily="49" charset="-128"/>
              </a:rPr>
              <a:t>companhia</a:t>
            </a:r>
            <a:r>
              <a:rPr lang="en-US" sz="2400" b="1" dirty="0">
                <a:ea typeface="MS Mincho" panose="02020609040205080304" pitchFamily="49" charset="-128"/>
              </a:rPr>
              <a:t> de </a:t>
            </a:r>
            <a:r>
              <a:rPr lang="en-US" sz="2400" b="1" dirty="0" err="1">
                <a:ea typeface="MS Mincho" panose="02020609040205080304" pitchFamily="49" charset="-128"/>
              </a:rPr>
              <a:t>dois</a:t>
            </a:r>
            <a:r>
              <a:rPr lang="en-US" sz="2400" b="1" dirty="0">
                <a:ea typeface="MS Mincho" panose="02020609040205080304" pitchFamily="49" charset="-128"/>
              </a:rPr>
              <a:t> </a:t>
            </a:r>
            <a:r>
              <a:rPr lang="en-US" sz="2400" b="1" dirty="0" err="1">
                <a:ea typeface="MS Mincho" panose="02020609040205080304" pitchFamily="49" charset="-128"/>
              </a:rPr>
              <a:t>homens</a:t>
            </a:r>
            <a:r>
              <a:rPr lang="en-US" sz="2400" b="1" dirty="0">
                <a:ea typeface="MS Mincho" panose="02020609040205080304" pitchFamily="49" charset="-128"/>
              </a:rPr>
              <a:t> </a:t>
            </a:r>
            <a:r>
              <a:rPr lang="en-US" sz="2400" b="1" dirty="0" err="1">
                <a:ea typeface="MS Mincho" panose="02020609040205080304" pitchFamily="49" charset="-128"/>
              </a:rPr>
              <a:t>quaisquer</a:t>
            </a:r>
            <a:r>
              <a:rPr lang="en-US" sz="2400" b="1" dirty="0">
                <a:ea typeface="MS Mincho" panose="02020609040205080304" pitchFamily="49" charset="-128"/>
              </a:rPr>
              <a:t>, sempre </a:t>
            </a:r>
            <a:r>
              <a:rPr lang="en-US" sz="2400" b="1" dirty="0" err="1">
                <a:ea typeface="MS Mincho" panose="02020609040205080304" pitchFamily="49" charset="-128"/>
              </a:rPr>
              <a:t>aprendo</a:t>
            </a:r>
            <a:r>
              <a:rPr lang="en-US" sz="2400" b="1" dirty="0">
                <a:ea typeface="MS Mincho" panose="02020609040205080304" pitchFamily="49" charset="-128"/>
              </a:rPr>
              <a:t> com </a:t>
            </a:r>
            <a:r>
              <a:rPr lang="en-US" sz="2400" b="1" dirty="0" err="1">
                <a:ea typeface="MS Mincho" panose="02020609040205080304" pitchFamily="49" charset="-128"/>
              </a:rPr>
              <a:t>eles</a:t>
            </a:r>
            <a:r>
              <a:rPr lang="en-US" sz="2400" b="1" dirty="0">
                <a:ea typeface="MS Mincho" panose="02020609040205080304" pitchFamily="49" charset="-128"/>
              </a:rPr>
              <a:t>. </a:t>
            </a:r>
          </a:p>
          <a:p>
            <a:pPr marL="360000" algn="just">
              <a:spcAft>
                <a:spcPts val="600"/>
              </a:spcAft>
            </a:pPr>
            <a:r>
              <a:rPr lang="en-US" sz="2400" b="1" dirty="0">
                <a:ea typeface="MS Mincho" panose="02020609040205080304" pitchFamily="49" charset="-128"/>
              </a:rPr>
              <a:t>Com as </a:t>
            </a:r>
            <a:r>
              <a:rPr lang="en-US" sz="2400" b="1" dirty="0" err="1">
                <a:ea typeface="MS Mincho" panose="02020609040205080304" pitchFamily="49" charset="-128"/>
              </a:rPr>
              <a:t>pessoas</a:t>
            </a:r>
            <a:r>
              <a:rPr lang="en-US" sz="2400" b="1" dirty="0">
                <a:ea typeface="MS Mincho" panose="02020609040205080304" pitchFamily="49" charset="-128"/>
              </a:rPr>
              <a:t> de valor, </a:t>
            </a:r>
            <a:r>
              <a:rPr lang="en-US" sz="2400" b="1" dirty="0" err="1">
                <a:ea typeface="MS Mincho" panose="02020609040205080304" pitchFamily="49" charset="-128"/>
              </a:rPr>
              <a:t>penso</a:t>
            </a:r>
            <a:r>
              <a:rPr lang="en-US" sz="2400" b="1" dirty="0">
                <a:ea typeface="MS Mincho" panose="02020609040205080304" pitchFamily="49" charset="-128"/>
              </a:rPr>
              <a:t> </a:t>
            </a:r>
            <a:r>
              <a:rPr lang="en-US" sz="2400" b="1" dirty="0" err="1">
                <a:ea typeface="MS Mincho" panose="02020609040205080304" pitchFamily="49" charset="-128"/>
              </a:rPr>
              <a:t>em</a:t>
            </a:r>
            <a:r>
              <a:rPr lang="en-US" sz="2400" b="1" dirty="0">
                <a:ea typeface="MS Mincho" panose="02020609040205080304" pitchFamily="49" charset="-128"/>
              </a:rPr>
              <a:t> </a:t>
            </a:r>
            <a:r>
              <a:rPr lang="en-US" sz="2400" b="1" dirty="0" err="1">
                <a:ea typeface="MS Mincho" panose="02020609040205080304" pitchFamily="49" charset="-128"/>
              </a:rPr>
              <a:t>como</a:t>
            </a:r>
            <a:r>
              <a:rPr lang="en-US" sz="2400" b="1" dirty="0">
                <a:ea typeface="MS Mincho" panose="02020609040205080304" pitchFamily="49" charset="-128"/>
              </a:rPr>
              <a:t> </a:t>
            </a:r>
            <a:r>
              <a:rPr lang="en-US" sz="2400" b="1" dirty="0" err="1">
                <a:ea typeface="MS Mincho" panose="02020609040205080304" pitchFamily="49" charset="-128"/>
              </a:rPr>
              <a:t>poderei</a:t>
            </a:r>
            <a:r>
              <a:rPr lang="en-US" sz="2400" b="1" dirty="0">
                <a:ea typeface="MS Mincho" panose="02020609040205080304" pitchFamily="49" charset="-128"/>
              </a:rPr>
              <a:t> ser </a:t>
            </a:r>
            <a:r>
              <a:rPr lang="en-US" sz="2400" b="1" dirty="0" err="1">
                <a:ea typeface="MS Mincho" panose="02020609040205080304" pitchFamily="49" charset="-128"/>
              </a:rPr>
              <a:t>igual</a:t>
            </a:r>
            <a:r>
              <a:rPr lang="en-US" sz="2400" b="1" dirty="0">
                <a:ea typeface="MS Mincho" panose="02020609040205080304" pitchFamily="49" charset="-128"/>
              </a:rPr>
              <a:t> a </a:t>
            </a:r>
            <a:r>
              <a:rPr lang="en-US" sz="2400" b="1" dirty="0" err="1">
                <a:ea typeface="MS Mincho" panose="02020609040205080304" pitchFamily="49" charset="-128"/>
              </a:rPr>
              <a:t>elas</a:t>
            </a:r>
            <a:r>
              <a:rPr lang="en-US" sz="2400" b="1" dirty="0">
                <a:ea typeface="MS Mincho" panose="02020609040205080304" pitchFamily="49" charset="-128"/>
              </a:rPr>
              <a:t>; </a:t>
            </a:r>
          </a:p>
          <a:p>
            <a:pPr marL="360000" algn="just">
              <a:spcAft>
                <a:spcPts val="600"/>
              </a:spcAft>
            </a:pPr>
            <a:r>
              <a:rPr lang="en-US" sz="2400" b="1" dirty="0">
                <a:ea typeface="MS Mincho" panose="02020609040205080304" pitchFamily="49" charset="-128"/>
              </a:rPr>
              <a:t>Com </a:t>
            </a:r>
            <a:r>
              <a:rPr lang="en-US" sz="2400" b="1" dirty="0" err="1">
                <a:ea typeface="MS Mincho" panose="02020609040205080304" pitchFamily="49" charset="-128"/>
              </a:rPr>
              <a:t>os</a:t>
            </a:r>
            <a:r>
              <a:rPr lang="en-US" sz="2400" b="1" dirty="0">
                <a:ea typeface="MS Mincho" panose="02020609040205080304" pitchFamily="49" charset="-128"/>
              </a:rPr>
              <a:t> </a:t>
            </a:r>
            <a:r>
              <a:rPr lang="en-US" sz="2400" b="1" dirty="0" err="1">
                <a:ea typeface="MS Mincho" panose="02020609040205080304" pitchFamily="49" charset="-128"/>
              </a:rPr>
              <a:t>defeitos</a:t>
            </a:r>
            <a:r>
              <a:rPr lang="en-US" sz="2400" b="1" dirty="0">
                <a:ea typeface="MS Mincho" panose="02020609040205080304" pitchFamily="49" charset="-128"/>
              </a:rPr>
              <a:t> do outro, </a:t>
            </a:r>
            <a:r>
              <a:rPr lang="en-US" sz="2400" b="1" dirty="0" err="1">
                <a:ea typeface="MS Mincho" panose="02020609040205080304" pitchFamily="49" charset="-128"/>
              </a:rPr>
              <a:t>corrijo-os</a:t>
            </a:r>
            <a:r>
              <a:rPr lang="en-US" sz="2400" b="1" dirty="0">
                <a:ea typeface="MS Mincho" panose="02020609040205080304" pitchFamily="49" charset="-128"/>
              </a:rPr>
              <a:t> </a:t>
            </a:r>
            <a:r>
              <a:rPr lang="en-US" sz="2400" b="1" dirty="0" err="1">
                <a:ea typeface="MS Mincho" panose="02020609040205080304" pitchFamily="49" charset="-128"/>
              </a:rPr>
              <a:t>em</a:t>
            </a:r>
            <a:r>
              <a:rPr lang="en-US" sz="2400" b="1" dirty="0">
                <a:ea typeface="MS Mincho" panose="02020609040205080304" pitchFamily="49" charset="-128"/>
              </a:rPr>
              <a:t> </a:t>
            </a:r>
            <a:r>
              <a:rPr lang="en-US" sz="2400" b="1" dirty="0" err="1">
                <a:ea typeface="MS Mincho" panose="02020609040205080304" pitchFamily="49" charset="-128"/>
              </a:rPr>
              <a:t>mim</a:t>
            </a:r>
            <a:r>
              <a:rPr lang="en-US" sz="2400" b="1" dirty="0">
                <a:ea typeface="MS Mincho" panose="02020609040205080304" pitchFamily="49" charset="-128"/>
              </a:rPr>
              <a:t> </a:t>
            </a:r>
            <a:r>
              <a:rPr lang="en-US" sz="2400" b="1" dirty="0" err="1">
                <a:ea typeface="MS Mincho" panose="02020609040205080304" pitchFamily="49" charset="-128"/>
              </a:rPr>
              <a:t>mesmo</a:t>
            </a:r>
            <a:r>
              <a:rPr lang="en-US" sz="2400" dirty="0">
                <a:ea typeface="MS Mincho" panose="02020609040205080304" pitchFamily="49" charset="-128"/>
              </a:rPr>
              <a:t>.</a:t>
            </a:r>
          </a:p>
          <a:p>
            <a:pPr marL="360000" algn="just">
              <a:spcAft>
                <a:spcPts val="600"/>
              </a:spcAft>
            </a:pPr>
            <a:endParaRPr lang="en-US" sz="2400" b="1" dirty="0">
              <a:ea typeface="MS Mincho" panose="02020609040205080304" pitchFamily="49" charset="-128"/>
            </a:endParaRPr>
          </a:p>
          <a:p>
            <a:pPr marL="360000" algn="ctr">
              <a:spcAft>
                <a:spcPts val="600"/>
              </a:spcAft>
            </a:pPr>
            <a:r>
              <a:rPr lang="en-US" sz="2400" b="1" dirty="0" err="1">
                <a:ea typeface="MS Mincho" panose="02020609040205080304" pitchFamily="49" charset="-128"/>
              </a:rPr>
              <a:t>Fim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841143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F0ACE500-A39C-4B6D-BD4D-C27C50153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904" y="49695"/>
            <a:ext cx="7355160" cy="669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>
            <a:extLst>
              <a:ext uri="{FF2B5EF4-FFF2-40B4-BE49-F238E27FC236}">
                <a16:creationId xmlns:a16="http://schemas.microsoft.com/office/drawing/2014/main" xmlns="" id="{3584C49C-BED1-4DB5-BB5F-DF000211DEB5}"/>
              </a:ext>
            </a:extLst>
          </p:cNvPr>
          <p:cNvGrpSpPr/>
          <p:nvPr/>
        </p:nvGrpSpPr>
        <p:grpSpPr>
          <a:xfrm>
            <a:off x="834887" y="1078411"/>
            <a:ext cx="6937067" cy="4689284"/>
            <a:chOff x="834887" y="1078411"/>
            <a:chExt cx="6937067" cy="4689284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xmlns="" id="{4BF9469A-63B7-498C-8869-A6EAD1F566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4887" y="1078411"/>
              <a:ext cx="6937067" cy="1025603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xmlns="" id="{CE16328E-8FA9-467A-9876-7ED0BBBA1F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56812"/>
            <a:stretch/>
          </p:blipFill>
          <p:spPr>
            <a:xfrm>
              <a:off x="1022940" y="2189609"/>
              <a:ext cx="6749014" cy="35780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43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EB265B10-54F2-4DA1-907E-B7AA6C254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791" y="795130"/>
            <a:ext cx="6846463" cy="487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66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76DD5948-7889-4279-A061-3A020365A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70" y="0"/>
            <a:ext cx="5025027" cy="6858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4B5BFDA7-578A-40B2-B58D-C82C36C404A0}"/>
              </a:ext>
            </a:extLst>
          </p:cNvPr>
          <p:cNvSpPr txBox="1"/>
          <p:nvPr/>
        </p:nvSpPr>
        <p:spPr>
          <a:xfrm>
            <a:off x="5391589" y="471316"/>
            <a:ext cx="3551541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Material de referência para os Estudos:</a:t>
            </a:r>
          </a:p>
          <a:p>
            <a:endParaRPr lang="pt-BR" sz="3200" b="1" dirty="0">
              <a:solidFill>
                <a:srgbClr val="FF0000"/>
              </a:solidFill>
            </a:endParaRPr>
          </a:p>
          <a:p>
            <a:r>
              <a:rPr lang="pt-BR" sz="3200" b="1" dirty="0">
                <a:solidFill>
                  <a:srgbClr val="FF0000"/>
                </a:solidFill>
              </a:rPr>
              <a:t>Roteiro, de 1 página, com as referências para aprofundar os estudos desta Máxima </a:t>
            </a:r>
            <a:endParaRPr lang="pt-B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78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286A32E8-85C3-4392-A77B-1FE1898D1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497211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89CE129A-F232-4876-A691-C329B2F775CE}"/>
              </a:ext>
            </a:extLst>
          </p:cNvPr>
          <p:cNvSpPr txBox="1"/>
          <p:nvPr/>
        </p:nvSpPr>
        <p:spPr>
          <a:xfrm>
            <a:off x="5497210" y="391804"/>
            <a:ext cx="355154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“Tratado da Ciência da Moral”, edição em japonês, 1ª edição em 1926, 11 volumes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7645C441-FC11-403B-BCF8-A780D2B49233}"/>
              </a:ext>
            </a:extLst>
          </p:cNvPr>
          <p:cNvSpPr txBox="1"/>
          <p:nvPr/>
        </p:nvSpPr>
        <p:spPr>
          <a:xfrm>
            <a:off x="95249" y="4683419"/>
            <a:ext cx="415869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TOWARDS SUPREME MORALITY– </a:t>
            </a:r>
            <a:r>
              <a:rPr lang="en-US" sz="2400" b="1" dirty="0">
                <a:solidFill>
                  <a:srgbClr val="FF0000"/>
                </a:solidFill>
              </a:rPr>
              <a:t>An Attempt to Establish THE NEW SCIENCE OF MORALOGY</a:t>
            </a:r>
            <a:r>
              <a:rPr lang="pt-BR" sz="2400" b="1" dirty="0">
                <a:solidFill>
                  <a:srgbClr val="FF0000"/>
                </a:solidFill>
              </a:rPr>
              <a:t>, edição em inglês, 1ª edição em 2002, 4 volumes</a:t>
            </a:r>
            <a:endParaRPr lang="pt-BR" sz="2400" dirty="0">
              <a:solidFill>
                <a:srgbClr val="FF0000"/>
              </a:solidFill>
            </a:endParaRPr>
          </a:p>
        </p:txBody>
      </p:sp>
      <p:pic>
        <p:nvPicPr>
          <p:cNvPr id="1038" name="Picture 14">
            <a:extLst>
              <a:ext uri="{FF2B5EF4-FFF2-40B4-BE49-F238E27FC236}">
                <a16:creationId xmlns:a16="http://schemas.microsoft.com/office/drawing/2014/main" xmlns="" id="{822B47E9-17CE-4D8A-BD2B-DDD82D702B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4982" r="8026" b="5018"/>
          <a:stretch/>
        </p:blipFill>
        <p:spPr bwMode="auto">
          <a:xfrm>
            <a:off x="4253948" y="2508839"/>
            <a:ext cx="4794803" cy="434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ta: para a Esquerda 2">
            <a:extLst>
              <a:ext uri="{FF2B5EF4-FFF2-40B4-BE49-F238E27FC236}">
                <a16:creationId xmlns:a16="http://schemas.microsoft.com/office/drawing/2014/main" xmlns="" id="{11427B1E-EFC1-4968-91D5-0BF682854204}"/>
              </a:ext>
            </a:extLst>
          </p:cNvPr>
          <p:cNvSpPr/>
          <p:nvPr/>
        </p:nvSpPr>
        <p:spPr>
          <a:xfrm>
            <a:off x="5645426" y="1961464"/>
            <a:ext cx="437321" cy="391804"/>
          </a:xfrm>
          <a:prstGeom prst="lef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: para a Esquerda 12">
            <a:extLst>
              <a:ext uri="{FF2B5EF4-FFF2-40B4-BE49-F238E27FC236}">
                <a16:creationId xmlns:a16="http://schemas.microsoft.com/office/drawing/2014/main" xmlns="" id="{8F1D69E3-6373-4CD7-9C5F-7692E597D95B}"/>
              </a:ext>
            </a:extLst>
          </p:cNvPr>
          <p:cNvSpPr/>
          <p:nvPr/>
        </p:nvSpPr>
        <p:spPr>
          <a:xfrm rot="10800000">
            <a:off x="3491948" y="4683419"/>
            <a:ext cx="437321" cy="391804"/>
          </a:xfrm>
          <a:prstGeom prst="lef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941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943A0F1E-3D91-4C50-947D-35F833861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4" y="0"/>
            <a:ext cx="2280204" cy="3775172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xmlns="" id="{9928D06D-42DE-4084-A41E-370CFE5DE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735" y="83654"/>
            <a:ext cx="2565729" cy="3613703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>
            <a:extLst>
              <a:ext uri="{FF2B5EF4-FFF2-40B4-BE49-F238E27FC236}">
                <a16:creationId xmlns:a16="http://schemas.microsoft.com/office/drawing/2014/main" xmlns="" id="{048B85A5-35B9-4C25-9A95-2F1B8B3CD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631" y="3150704"/>
            <a:ext cx="2580755" cy="3697357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E2419565-531F-4C5D-917F-F4111820ECC1}"/>
              </a:ext>
            </a:extLst>
          </p:cNvPr>
          <p:cNvSpPr txBox="1"/>
          <p:nvPr/>
        </p:nvSpPr>
        <p:spPr>
          <a:xfrm>
            <a:off x="0" y="4015410"/>
            <a:ext cx="2653748" cy="12311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sz="1800" b="1" dirty="0">
                <a:effectLst/>
                <a:latin typeface="MS Gothic" panose="020B0609070205080204" pitchFamily="49" charset="-128"/>
                <a:ea typeface="FC平成明朝体" pitchFamily="17" charset="-128"/>
                <a:cs typeface="Times New Roman" panose="02020603050405020304" pitchFamily="18" charset="0"/>
              </a:rPr>
              <a:t>ニューモラル 心を育てる言葉</a:t>
            </a:r>
            <a:r>
              <a:rPr lang="pt-BR" sz="2000" dirty="0">
                <a:effectLst/>
                <a:latin typeface="Calibri" panose="020F0502020204030204" pitchFamily="34" charset="0"/>
                <a:ea typeface="FC平成明朝体" pitchFamily="17" charset="-128"/>
                <a:cs typeface="Times New Roman" panose="02020603050405020304" pitchFamily="18" charset="0"/>
              </a:rPr>
              <a:t>366</a:t>
            </a:r>
            <a:r>
              <a:rPr lang="ja-JP" sz="1800" b="1" dirty="0">
                <a:effectLst/>
                <a:latin typeface="MS Gothic" panose="020B0609070205080204" pitchFamily="49" charset="-128"/>
                <a:ea typeface="FC平成明朝体" pitchFamily="17" charset="-128"/>
                <a:cs typeface="Times New Roman" panose="02020603050405020304" pitchFamily="18" charset="0"/>
              </a:rPr>
              <a:t>日</a:t>
            </a:r>
            <a:endParaRPr lang="pt-BR" altLang="ja-JP" sz="1800" b="1" dirty="0">
              <a:effectLst/>
              <a:latin typeface="MS Gothic" panose="020B0609070205080204" pitchFamily="49" charset="-128"/>
              <a:ea typeface="FC平成明朝体" pitchFamily="17" charset="-128"/>
              <a:cs typeface="Times New Roman" panose="02020603050405020304" pitchFamily="18" charset="0"/>
            </a:endParaRPr>
          </a:p>
          <a:p>
            <a:r>
              <a:rPr lang="pt-BR" sz="18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366 dias com as palavras da Nova Moral</a:t>
            </a: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7D5D8D65-6FCB-4A5C-8F58-FC524D67F5E3}"/>
              </a:ext>
            </a:extLst>
          </p:cNvPr>
          <p:cNvSpPr txBox="1"/>
          <p:nvPr/>
        </p:nvSpPr>
        <p:spPr>
          <a:xfrm>
            <a:off x="5923779" y="2342502"/>
            <a:ext cx="317466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sz="1800" b="1" dirty="0">
                <a:effectLst/>
                <a:latin typeface="MS Gothic" panose="020B0609070205080204" pitchFamily="49" charset="-128"/>
                <a:ea typeface="FC平成明朝体" pitchFamily="17" charset="-128"/>
                <a:cs typeface="Times New Roman" panose="02020603050405020304" pitchFamily="18" charset="0"/>
              </a:rPr>
              <a:t>三方よしの人間学</a:t>
            </a:r>
            <a:endParaRPr lang="pt-BR" altLang="ja-JP" sz="1800" b="1" dirty="0">
              <a:effectLst/>
              <a:latin typeface="MS Gothic" panose="020B0609070205080204" pitchFamily="49" charset="-128"/>
              <a:ea typeface="FC平成明朝体" pitchFamily="17" charset="-128"/>
              <a:cs typeface="Times New Roman" panose="02020603050405020304" pitchFamily="18" charset="0"/>
            </a:endParaRPr>
          </a:p>
          <a:p>
            <a:r>
              <a:rPr lang="pt-BR" sz="18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Antropologia do </a:t>
            </a:r>
            <a:r>
              <a:rPr lang="pt-BR" sz="1800" b="1" i="1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Sampouyoshi</a:t>
            </a: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8022E8E6-C623-4A7A-A05D-FCBDCB7C42DD}"/>
              </a:ext>
            </a:extLst>
          </p:cNvPr>
          <p:cNvSpPr txBox="1"/>
          <p:nvPr/>
        </p:nvSpPr>
        <p:spPr>
          <a:xfrm>
            <a:off x="6115153" y="333826"/>
            <a:ext cx="300638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sz="1800" b="1" dirty="0">
                <a:effectLst/>
                <a:latin typeface="MS Gothic" panose="020B0609070205080204" pitchFamily="49" charset="-128"/>
                <a:ea typeface="FC平成明朝体" pitchFamily="17" charset="-128"/>
                <a:cs typeface="Times New Roman" panose="02020603050405020304" pitchFamily="18" charset="0"/>
              </a:rPr>
              <a:t>伝記</a:t>
            </a:r>
            <a:r>
              <a:rPr lang="ja-JP" altLang="pt-BR" b="1" i="0" dirty="0">
                <a:solidFill>
                  <a:srgbClr val="0F1111"/>
                </a:solidFill>
                <a:effectLst/>
                <a:latin typeface="MS Gothic" panose="020B0609070205080204" pitchFamily="49" charset="-128"/>
                <a:ea typeface="FC平成明朝体" pitchFamily="17" charset="-128"/>
              </a:rPr>
              <a:t>廣池千九郎</a:t>
            </a:r>
            <a:endParaRPr lang="pt-BR" altLang="ja-JP" sz="1800" dirty="0">
              <a:effectLst/>
              <a:latin typeface="MS Gothic" panose="020B0609070205080204" pitchFamily="49" charset="-128"/>
              <a:ea typeface="FC平成明朝体" pitchFamily="17" charset="-128"/>
              <a:cs typeface="Times New Roman" panose="02020603050405020304" pitchFamily="18" charset="0"/>
            </a:endParaRPr>
          </a:p>
          <a:p>
            <a:r>
              <a:rPr lang="pt-BR" sz="18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Biografia de </a:t>
            </a:r>
            <a:r>
              <a:rPr lang="pt-BR" sz="1800" b="1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Chikuro</a:t>
            </a:r>
            <a:r>
              <a:rPr lang="pt-BR" sz="18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pt-BR" sz="1800" b="1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Hiroike</a:t>
            </a:r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FF997C51-21E8-487C-BAC9-A659DA12407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469" y="3076989"/>
            <a:ext cx="2653748" cy="3697357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4429FBC6-38A2-4D35-9684-E6748A529A66}"/>
              </a:ext>
            </a:extLst>
          </p:cNvPr>
          <p:cNvSpPr txBox="1"/>
          <p:nvPr/>
        </p:nvSpPr>
        <p:spPr>
          <a:xfrm>
            <a:off x="45554" y="6105834"/>
            <a:ext cx="359898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pt-BR" b="1" dirty="0">
                <a:solidFill>
                  <a:srgbClr val="0F1111"/>
                </a:solidFill>
                <a:latin typeface="Hiragino Kaku Gothic ProN"/>
                <a:ea typeface="FC平成明朝体" pitchFamily="17" charset="-128"/>
              </a:rPr>
              <a:t>改訂</a:t>
            </a:r>
            <a:r>
              <a:rPr lang="ja-JP" altLang="pt-BR" b="1" i="0" dirty="0">
                <a:solidFill>
                  <a:srgbClr val="0F1111"/>
                </a:solidFill>
                <a:effectLst/>
                <a:latin typeface="Hiragino Kaku Gothic ProN"/>
                <a:ea typeface="FC平成明朝体" pitchFamily="17" charset="-128"/>
              </a:rPr>
              <a:t>廣池千九郎語録</a:t>
            </a:r>
            <a:endParaRPr lang="pt-BR" altLang="ja-JP" b="1" i="0" dirty="0">
              <a:solidFill>
                <a:srgbClr val="0F1111"/>
              </a:solidFill>
              <a:effectLst/>
              <a:latin typeface="Hiragino Kaku Gothic ProN"/>
              <a:ea typeface="FC平成明朝体" pitchFamily="17" charset="-128"/>
            </a:endParaRPr>
          </a:p>
          <a:p>
            <a:r>
              <a:rPr lang="pt-BR" altLang="ja-JP" b="1" dirty="0">
                <a:solidFill>
                  <a:srgbClr val="0F1111"/>
                </a:solidFill>
                <a:latin typeface="Hiragino Kaku Gothic ProN"/>
              </a:rPr>
              <a:t>Citações</a:t>
            </a:r>
            <a:r>
              <a:rPr lang="ja-JP" altLang="pt-BR" b="1" dirty="0">
                <a:solidFill>
                  <a:srgbClr val="0F1111"/>
                </a:solidFill>
                <a:latin typeface="Hiragino Kaku Gothic ProN"/>
              </a:rPr>
              <a:t> </a:t>
            </a:r>
            <a:r>
              <a:rPr lang="pt-BR" altLang="ja-JP" b="1" dirty="0">
                <a:solidFill>
                  <a:srgbClr val="0F1111"/>
                </a:solidFill>
                <a:latin typeface="Hiragino Kaku Gothic ProN"/>
              </a:rPr>
              <a:t>de</a:t>
            </a:r>
            <a:r>
              <a:rPr lang="ja-JP" altLang="pt-BR" b="1" dirty="0">
                <a:solidFill>
                  <a:srgbClr val="0F1111"/>
                </a:solidFill>
                <a:latin typeface="Hiragino Kaku Gothic ProN"/>
              </a:rPr>
              <a:t> </a:t>
            </a:r>
            <a:r>
              <a:rPr lang="pt-BR" altLang="ja-JP" b="1" dirty="0" err="1">
                <a:solidFill>
                  <a:srgbClr val="0F1111"/>
                </a:solidFill>
                <a:latin typeface="Hiragino Kaku Gothic ProN"/>
              </a:rPr>
              <a:t>Chikuro</a:t>
            </a:r>
            <a:r>
              <a:rPr lang="ja-JP" altLang="pt-BR" b="1" dirty="0">
                <a:solidFill>
                  <a:srgbClr val="0F1111"/>
                </a:solidFill>
                <a:latin typeface="Hiragino Kaku Gothic ProN"/>
              </a:rPr>
              <a:t> </a:t>
            </a:r>
            <a:r>
              <a:rPr lang="pt-BR" altLang="ja-JP" b="1" dirty="0" err="1">
                <a:solidFill>
                  <a:srgbClr val="0F1111"/>
                </a:solidFill>
                <a:latin typeface="Hiragino Kaku Gothic ProN"/>
              </a:rPr>
              <a:t>Hiroike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130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8C3379AC-3D0B-4AFB-A83E-2C91E5BF0D32}"/>
              </a:ext>
            </a:extLst>
          </p:cNvPr>
          <p:cNvSpPr txBox="1"/>
          <p:nvPr/>
        </p:nvSpPr>
        <p:spPr>
          <a:xfrm>
            <a:off x="114300" y="747920"/>
            <a:ext cx="8915400" cy="5265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400" b="1" dirty="0">
                <a:highlight>
                  <a:srgbClr val="00FFFF"/>
                </a:highlight>
              </a:rPr>
              <a:t>1. Curiosidades iniciais:</a:t>
            </a: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"/>
            </a:pPr>
            <a:r>
              <a:rPr lang="pt-BR" sz="2000" b="1" dirty="0">
                <a:effectLst/>
                <a:highlight>
                  <a:srgbClr val="FFFF00"/>
                </a:highlight>
                <a:ea typeface="FC丸ゴシック体-L" panose="020F0309000000000000" pitchFamily="49" charset="-128"/>
                <a:cs typeface="Times New Roman" panose="02020603050405020304" pitchFamily="18" charset="0"/>
              </a:rPr>
              <a:t>Origem das citações de cunho pedagógico: </a:t>
            </a:r>
          </a:p>
          <a:p>
            <a:pPr marL="360000" lvl="0" algn="just">
              <a:lnSpc>
                <a:spcPct val="115000"/>
              </a:lnSpc>
              <a:spcAft>
                <a:spcPts val="1200"/>
              </a:spcAft>
            </a:pPr>
            <a:r>
              <a:rPr lang="pt-BR" sz="2000" b="1" dirty="0">
                <a:effectLst/>
                <a:highlight>
                  <a:srgbClr val="FFFF00"/>
                </a:highlight>
                <a:ea typeface="FC丸ゴシック体-L" panose="020F0309000000000000" pitchFamily="49" charset="-128"/>
                <a:cs typeface="Times New Roman" panose="02020603050405020304" pitchFamily="18" charset="0"/>
              </a:rPr>
              <a:t>1888, professor de 21 anos, alunos de 2ª a 4ª série: </a:t>
            </a:r>
            <a:r>
              <a:rPr lang="pt-BR" sz="2000" dirty="0">
                <a:effectLst/>
                <a:ea typeface="FC丸ゴシック体-L" panose="020F0309000000000000" pitchFamily="49" charset="-128"/>
                <a:cs typeface="Times New Roman" panose="02020603050405020304" pitchFamily="18" charset="0"/>
              </a:rPr>
              <a:t>livro escolar com ~ 50 frases de cunho moral, frases fáceis de memorizar, com ritmo e analogia com coisas práticas do dia-a-dia (Se reunir 3 </a:t>
            </a:r>
            <a:r>
              <a:rPr lang="pt-BR" sz="2000" i="1" dirty="0" err="1">
                <a:effectLst/>
                <a:ea typeface="FC丸ゴシック体-L" panose="020F0309000000000000" pitchFamily="49" charset="-128"/>
                <a:cs typeface="Times New Roman" panose="02020603050405020304" pitchFamily="18" charset="0"/>
              </a:rPr>
              <a:t>hashi’s</a:t>
            </a:r>
            <a:r>
              <a:rPr lang="pt-BR" sz="2000" dirty="0">
                <a:effectLst/>
                <a:ea typeface="FC丸ゴシック体-L" panose="020F0309000000000000" pitchFamily="49" charset="-128"/>
                <a:cs typeface="Times New Roman" panose="02020603050405020304" pitchFamily="18" charset="0"/>
              </a:rPr>
              <a:t> não vai conseguir quebrar; os irmãos, se estiverem unidos, serão fortes. A estatura cresce com o tempo; a sobrevida dos pais diminui com o tempo. O monte Fuji é grandioso; mais grandioso ainda é o amor dos pais. As pessoas devem economizar, mesmo que sejam ricas;</a:t>
            </a:r>
            <a:r>
              <a:rPr lang="pt-BR" sz="2000" b="1" dirty="0">
                <a:effectLst/>
                <a:ea typeface="FC丸ゴシック体-L" panose="020F0309000000000000" pitchFamily="49" charset="-128"/>
                <a:cs typeface="Times New Roman" panose="02020603050405020304" pitchFamily="18" charset="0"/>
              </a:rPr>
              <a:t> </a:t>
            </a:r>
            <a:r>
              <a:rPr lang="pt-BR" sz="2000" dirty="0">
                <a:effectLst/>
                <a:ea typeface="FC丸ゴシック体-L" panose="020F0309000000000000" pitchFamily="49" charset="-128"/>
                <a:cs typeface="Times New Roman" panose="02020603050405020304" pitchFamily="18" charset="0"/>
              </a:rPr>
              <a:t>As pessoas devem estudar, mesmo quando idosas; O homem deve ser honesto e bondoso; A riqueza se constrói juntando centavo por centavo, etc.)</a:t>
            </a: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"/>
            </a:pPr>
            <a:r>
              <a:rPr lang="pt-BR" sz="2000" b="1" dirty="0">
                <a:effectLst/>
                <a:highlight>
                  <a:srgbClr val="FFFF00"/>
                </a:highlight>
                <a:ea typeface="FC丸ゴシック体-L" panose="020F0309000000000000" pitchFamily="49" charset="-128"/>
                <a:cs typeface="Times New Roman" panose="02020603050405020304" pitchFamily="18" charset="0"/>
              </a:rPr>
              <a:t>No Tratado (1926) há 140 citações:</a:t>
            </a:r>
            <a:r>
              <a:rPr lang="pt-BR" sz="2000" dirty="0">
                <a:effectLst/>
                <a:highlight>
                  <a:srgbClr val="FFFF00"/>
                </a:highlight>
                <a:ea typeface="FC丸ゴシック体-L" panose="020F0309000000000000" pitchFamily="49" charset="-128"/>
                <a:cs typeface="Times New Roman" panose="02020603050405020304" pitchFamily="18" charset="0"/>
              </a:rPr>
              <a:t> </a:t>
            </a:r>
            <a:r>
              <a:rPr lang="pt-BR" sz="2000" dirty="0">
                <a:effectLst/>
                <a:ea typeface="FC丸ゴシック体-L" panose="020F0309000000000000" pitchFamily="49" charset="-128"/>
                <a:cs typeface="Times New Roman" panose="02020603050405020304" pitchFamily="18" charset="0"/>
              </a:rPr>
              <a:t>65 selecionadas para o livro de Máximas.</a:t>
            </a:r>
            <a:endParaRPr lang="pt-BR" sz="20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"/>
            </a:pPr>
            <a:r>
              <a:rPr lang="pt-BR" sz="2000" b="1" dirty="0">
                <a:effectLst/>
                <a:highlight>
                  <a:srgbClr val="FFFF00"/>
                </a:highlight>
                <a:ea typeface="FC丸ゴシック体-L" panose="020F0309000000000000" pitchFamily="49" charset="-128"/>
                <a:cs typeface="Times New Roman" panose="02020603050405020304" pitchFamily="18" charset="0"/>
              </a:rPr>
              <a:t>Originalmente composto por 8 ideogramas chineses, como:</a:t>
            </a:r>
            <a:r>
              <a:rPr lang="pt-BR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FC丸ゴシック体-L" panose="020F0309000000000000" pitchFamily="49" charset="-128"/>
                <a:cs typeface="Times New Roman" panose="02020603050405020304" pitchFamily="18" charset="0"/>
              </a:rPr>
              <a:t> </a:t>
            </a:r>
            <a:r>
              <a:rPr lang="pt-B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FC平成明朝体" panose="02020409000000000000" pitchFamily="17" charset="-128"/>
                <a:cs typeface="Times New Roman" panose="02020603050405020304" pitchFamily="18" charset="0"/>
              </a:rPr>
              <a:t>(5) </a:t>
            </a:r>
            <a:r>
              <a:rPr lang="ja-JP" sz="1800" b="1" dirty="0">
                <a:effectLst/>
                <a:latin typeface="Times New Roman" panose="02020603050405020304" pitchFamily="18" charset="0"/>
                <a:ea typeface="FC平成明朝体" panose="02020409000000000000" pitchFamily="17" charset="-128"/>
                <a:cs typeface="Times New Roman" panose="02020603050405020304" pitchFamily="18" charset="0"/>
              </a:rPr>
              <a:t>慈悲寛大自己反省・</a:t>
            </a:r>
            <a:r>
              <a:rPr lang="pt-B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FC平成明朝体" panose="02020409000000000000" pitchFamily="17" charset="-128"/>
                <a:cs typeface="Times New Roman" panose="02020603050405020304" pitchFamily="18" charset="0"/>
              </a:rPr>
              <a:t>(2) </a:t>
            </a:r>
            <a:r>
              <a:rPr lang="ja-JP" sz="1800" b="1" dirty="0">
                <a:effectLst/>
                <a:latin typeface="Times New Roman" panose="02020603050405020304" pitchFamily="18" charset="0"/>
                <a:ea typeface="FC平成明朝体" panose="02020409000000000000" pitchFamily="17" charset="-128"/>
                <a:cs typeface="Times New Roman" panose="02020603050405020304" pitchFamily="18" charset="0"/>
              </a:rPr>
              <a:t>自我没却神意同化・</a:t>
            </a:r>
            <a:r>
              <a:rPr lang="pt-B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FC平成明朝体" panose="02020409000000000000" pitchFamily="17" charset="-128"/>
                <a:cs typeface="Times New Roman" panose="02020603050405020304" pitchFamily="18" charset="0"/>
              </a:rPr>
              <a:t>(10) </a:t>
            </a:r>
            <a:r>
              <a:rPr lang="ja-JP" sz="1800" b="1" dirty="0">
                <a:effectLst/>
                <a:latin typeface="Times New Roman" panose="02020603050405020304" pitchFamily="18" charset="0"/>
                <a:ea typeface="FC平成明朝体" panose="02020409000000000000" pitchFamily="17" charset="-128"/>
                <a:cs typeface="Times New Roman" panose="02020603050405020304" pitchFamily="18" charset="0"/>
              </a:rPr>
              <a:t>開発人心完成品性</a:t>
            </a:r>
            <a:r>
              <a:rPr lang="ja-JP" sz="1800" b="1" dirty="0">
                <a:effectLst/>
                <a:latin typeface="Calibri" panose="020F0502020204030204" pitchFamily="34" charset="0"/>
                <a:ea typeface="FC平成明朝体" panose="02020409000000000000" pitchFamily="17" charset="-128"/>
                <a:cs typeface="MS Gothic" panose="020B0609070205080204" pitchFamily="49" charset="-128"/>
              </a:rPr>
              <a:t> </a:t>
            </a:r>
            <a:r>
              <a:rPr lang="pt-BR" altLang="ja-JP" sz="1800" b="1" dirty="0">
                <a:effectLst/>
                <a:latin typeface="Calibri" panose="020F0502020204030204" pitchFamily="34" charset="0"/>
                <a:ea typeface="FC平成明朝体" panose="02020409000000000000" pitchFamily="17" charset="-128"/>
                <a:cs typeface="MS Gothic" panose="020B0609070205080204" pitchFamily="49" charset="-128"/>
              </a:rPr>
              <a:t> </a:t>
            </a:r>
            <a:r>
              <a:rPr lang="pt-B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FC平成明朝体" panose="02020409000000000000" pitchFamily="17" charset="-128"/>
                <a:cs typeface="Times New Roman" panose="02020603050405020304" pitchFamily="18" charset="0"/>
              </a:rPr>
              <a:t>(13)</a:t>
            </a:r>
            <a:r>
              <a:rPr lang="ja-JP" sz="1800" b="1" dirty="0">
                <a:effectLst/>
                <a:latin typeface="Times New Roman" panose="02020603050405020304" pitchFamily="18" charset="0"/>
                <a:ea typeface="FC平成明朝体" panose="02020409000000000000" pitchFamily="17" charset="-128"/>
                <a:cs typeface="Times New Roman" panose="02020603050405020304" pitchFamily="18" charset="0"/>
              </a:rPr>
              <a:t>自負運命</a:t>
            </a:r>
            <a:r>
              <a:rPr lang="ja-JP" sz="1800" b="1" dirty="0">
                <a:effectLst/>
                <a:latin typeface="Calibri" panose="020F0502020204030204" pitchFamily="34" charset="0"/>
                <a:ea typeface="FC平成明朝体" panose="02020409000000000000" pitchFamily="17" charset="-128"/>
                <a:cs typeface="Calibri" panose="020F0502020204030204" pitchFamily="34" charset="0"/>
              </a:rPr>
              <a:t>之</a:t>
            </a:r>
            <a:r>
              <a:rPr lang="ja-JP" sz="1800" b="1" dirty="0">
                <a:effectLst/>
                <a:latin typeface="Times New Roman" panose="02020603050405020304" pitchFamily="18" charset="0"/>
                <a:ea typeface="FC平成明朝体" panose="02020409000000000000" pitchFamily="17" charset="-128"/>
                <a:cs typeface="Times New Roman" panose="02020603050405020304" pitchFamily="18" charset="0"/>
              </a:rPr>
              <a:t>責感謝</a:t>
            </a:r>
            <a:endParaRPr lang="pt-BR" sz="20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17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7115CFAD-515D-4BDB-983B-8868241B8E8F}"/>
              </a:ext>
            </a:extLst>
          </p:cNvPr>
          <p:cNvSpPr txBox="1"/>
          <p:nvPr/>
        </p:nvSpPr>
        <p:spPr>
          <a:xfrm>
            <a:off x="109331" y="0"/>
            <a:ext cx="8925338" cy="658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600"/>
              </a:spcAft>
            </a:pPr>
            <a:r>
              <a:rPr lang="pt-BR" sz="2800" b="1" dirty="0">
                <a:highlight>
                  <a:srgbClr val="00FFFF"/>
                </a:highlight>
              </a:rPr>
              <a:t>2. Comentários sobre a Máxima de hoje, n</a:t>
            </a:r>
            <a:r>
              <a:rPr lang="pt-BR" sz="2800" b="1" u="sng" baseline="30000" dirty="0">
                <a:highlight>
                  <a:srgbClr val="00FFFF"/>
                </a:highlight>
              </a:rPr>
              <a:t>o</a:t>
            </a:r>
            <a:r>
              <a:rPr lang="pt-BR" sz="2800" b="1" baseline="30000" dirty="0">
                <a:highlight>
                  <a:srgbClr val="00FFFF"/>
                </a:highlight>
              </a:rPr>
              <a:t>  </a:t>
            </a:r>
            <a:r>
              <a:rPr lang="pt-BR" sz="3200" b="1" dirty="0">
                <a:highlight>
                  <a:srgbClr val="00FFFF"/>
                </a:highlight>
              </a:rPr>
              <a:t>34</a:t>
            </a:r>
            <a:endParaRPr lang="pt-BR" sz="2800" b="1" dirty="0">
              <a:highlight>
                <a:srgbClr val="00FFFF"/>
              </a:highlight>
            </a:endParaRPr>
          </a:p>
          <a:p>
            <a:pPr lvl="0" algn="just">
              <a:lnSpc>
                <a:spcPct val="115000"/>
              </a:lnSpc>
              <a:spcAft>
                <a:spcPts val="600"/>
              </a:spcAft>
            </a:pPr>
            <a:r>
              <a:rPr lang="pt-BR" sz="2800" b="1" dirty="0"/>
              <a:t>“Não busque a causa mas empenhe-se em melhorar a situação”</a:t>
            </a:r>
          </a:p>
          <a:p>
            <a:pPr lvl="0" algn="just">
              <a:lnSpc>
                <a:spcPct val="115000"/>
              </a:lnSpc>
              <a:spcAft>
                <a:spcPts val="600"/>
              </a:spcAft>
            </a:pPr>
            <a:endParaRPr lang="pt-BR" sz="1000" b="1" dirty="0"/>
          </a:p>
          <a:p>
            <a:pPr marL="342000" indent="-342900">
              <a:buFont typeface="Wingdings" panose="05000000000000000000" pitchFamily="2" charset="2"/>
              <a:buChar char="§"/>
            </a:pPr>
            <a:r>
              <a:rPr lang="pt-BR" sz="2400" b="1" dirty="0">
                <a:highlight>
                  <a:srgbClr val="FFFF00"/>
                </a:highlight>
              </a:rPr>
              <a:t>Citação original desta Máxima, no “Tratado...” em inglês</a:t>
            </a:r>
          </a:p>
          <a:p>
            <a:pPr algn="just"/>
            <a:r>
              <a:rPr lang="pt-BR" sz="2000" dirty="0"/>
              <a:t>Uma pessoa comum, ao defrontar-se com algo infeliz, costuma se queixar dolorosa e furiosamente de quem causou o fato, contando a todos as causas, as situações e o descontentamento que ela tem que suportar. Em japonês, esse tipo de resmungo é chamado de </a:t>
            </a:r>
            <a:r>
              <a:rPr lang="pt-BR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guchi</a:t>
            </a:r>
            <a:r>
              <a:rPr lang="pt-BR" sz="2000" dirty="0"/>
              <a:t> (</a:t>
            </a:r>
            <a:r>
              <a:rPr lang="pt-BR" sz="2000" dirty="0" err="1">
                <a:ea typeface="FC平成明朝体" pitchFamily="17" charset="-128"/>
              </a:rPr>
              <a:t>愚痴</a:t>
            </a:r>
            <a:r>
              <a:rPr lang="pt-BR" sz="2000" dirty="0"/>
              <a:t>), palavra originária de budismo, significando "completa imbecilidade". Nestas mesmas circunstâncias, o homem de moral suprema nunca faria o mesmo. Ele faria um autoexame, atribuindo tudo à sua própria virtude insuficiente e pensaria em como administrar o caso, da melhor maneira possível. Obediente à vontade de Deus e disposto a fazer sacrifícios, terá como princípio dar o melhor de si para o bem estar e satisfação da outra parte.</a:t>
            </a:r>
          </a:p>
          <a:p>
            <a:pPr algn="just"/>
            <a:endParaRPr lang="pt-BR" sz="1050" dirty="0"/>
          </a:p>
          <a:p>
            <a:pPr algn="just"/>
            <a:r>
              <a:rPr lang="pt-BR" sz="2000" b="1" dirty="0"/>
              <a:t>Nota: </a:t>
            </a:r>
          </a:p>
          <a:p>
            <a:pPr algn="just"/>
            <a:r>
              <a:rPr lang="pt-BR" sz="2000" dirty="0"/>
              <a:t>Em budismo </a:t>
            </a:r>
            <a:r>
              <a:rPr lang="pt-BR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guchi</a:t>
            </a:r>
            <a:r>
              <a:rPr lang="pt-BR" sz="2000" dirty="0"/>
              <a:t> (</a:t>
            </a:r>
            <a:r>
              <a:rPr lang="pt-BR" sz="2000" dirty="0" err="1">
                <a:ea typeface="FC平成明朝体" pitchFamily="17" charset="-128"/>
              </a:rPr>
              <a:t>愚痴</a:t>
            </a:r>
            <a:r>
              <a:rPr lang="pt-BR" sz="2000" dirty="0"/>
              <a:t>) quer dizer "Desconhecimento da verdade das coisas, Escuridão na sabedoria de Buda" e/ou "Falta de vontade de conhecer a sabedoria e a verdade"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041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5575</TotalTime>
  <Words>1403</Words>
  <Application>Microsoft Office PowerPoint</Application>
  <PresentationFormat>Apresentação na tela (4:3)</PresentationFormat>
  <Paragraphs>67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Hiroaki Makibara2</dc:creator>
  <cp:lastModifiedBy>Usuario</cp:lastModifiedBy>
  <cp:revision>38</cp:revision>
  <dcterms:created xsi:type="dcterms:W3CDTF">2020-12-25T17:38:58Z</dcterms:created>
  <dcterms:modified xsi:type="dcterms:W3CDTF">2021-01-18T02:29:01Z</dcterms:modified>
</cp:coreProperties>
</file>