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60" r:id="rId3"/>
    <p:sldId id="376" r:id="rId4"/>
    <p:sldId id="375" r:id="rId5"/>
    <p:sldId id="257" r:id="rId6"/>
    <p:sldId id="369" r:id="rId7"/>
    <p:sldId id="263" r:id="rId8"/>
    <p:sldId id="269" r:id="rId9"/>
    <p:sldId id="348" r:id="rId10"/>
    <p:sldId id="326" r:id="rId11"/>
    <p:sldId id="327" r:id="rId12"/>
    <p:sldId id="379" r:id="rId13"/>
    <p:sldId id="284" r:id="rId14"/>
    <p:sldId id="341" r:id="rId15"/>
    <p:sldId id="378" r:id="rId16"/>
    <p:sldId id="380" r:id="rId17"/>
    <p:sldId id="346" r:id="rId18"/>
    <p:sldId id="377" r:id="rId19"/>
    <p:sldId id="381" r:id="rId20"/>
    <p:sldId id="382" r:id="rId21"/>
    <p:sldId id="344" r:id="rId22"/>
    <p:sldId id="330" r:id="rId23"/>
    <p:sldId id="355" r:id="rId24"/>
    <p:sldId id="352" r:id="rId25"/>
    <p:sldId id="362" r:id="rId26"/>
    <p:sldId id="351" r:id="rId27"/>
    <p:sldId id="36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C5"/>
    <a:srgbClr val="FFCC00"/>
    <a:srgbClr val="FFEAD5"/>
    <a:srgbClr val="FFE6CD"/>
    <a:srgbClr val="FFE8D1"/>
    <a:srgbClr val="FFECD9"/>
    <a:srgbClr val="FFCC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15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07/06/2021</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07/06/2021</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2E6AD3F-C290-434F-B861-E3C5762C7433}"/>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7215F96-7C94-4D44-9530-3448883B87E0}" type="slidenum">
              <a:rPr lang="en-US" altLang="pt-BR"/>
              <a:pPr/>
              <a:t>10</a:t>
            </a:fld>
            <a:endParaRPr lang="en-US" altLang="pt-BR"/>
          </a:p>
        </p:txBody>
      </p:sp>
      <p:sp>
        <p:nvSpPr>
          <p:cNvPr id="22531" name="Rectangle 2">
            <a:extLst>
              <a:ext uri="{FF2B5EF4-FFF2-40B4-BE49-F238E27FC236}">
                <a16:creationId xmlns:a16="http://schemas.microsoft.com/office/drawing/2014/main" id="{7A5D59EF-F757-4BC4-81AC-49377E924F20}"/>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AFF5965A-2418-4F42-9C21-502065F14326}"/>
              </a:ext>
            </a:extLst>
          </p:cNvPr>
          <p:cNvSpPr>
            <a:spLocks noGrp="1" noChangeArrowheads="1"/>
          </p:cNvSpPr>
          <p:nvPr>
            <p:ph type="body" idx="1"/>
          </p:nvPr>
        </p:nvSpPr>
        <p:spPr>
          <a:noFill/>
        </p:spPr>
        <p:txBody>
          <a:bodyPr/>
          <a:lstStyle/>
          <a:p>
            <a:pPr eaLnBrk="1" hangingPunct="1"/>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D80CB75-037A-4C09-925B-72FF05E04E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B4A43ED-09DA-4398-B63F-CA611028A580}" type="slidenum">
              <a:rPr lang="en-US" altLang="pt-BR"/>
              <a:pPr/>
              <a:t>11</a:t>
            </a:fld>
            <a:endParaRPr lang="en-US" altLang="pt-BR"/>
          </a:p>
        </p:txBody>
      </p:sp>
      <p:sp>
        <p:nvSpPr>
          <p:cNvPr id="24579" name="Rectangle 2">
            <a:extLst>
              <a:ext uri="{FF2B5EF4-FFF2-40B4-BE49-F238E27FC236}">
                <a16:creationId xmlns:a16="http://schemas.microsoft.com/office/drawing/2014/main" id="{A1603769-8D59-4D1F-AA10-75D9021BB65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45609CE-E813-4457-835A-0CCDF3DF74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07/06/2021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07/06/2021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07/06/2021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43000"/>
          </a:xfrm>
          <a:prstGeom prst="rect">
            <a:avLst/>
          </a:prstGeom>
        </p:spPr>
        <p:txBody>
          <a:bodyPr/>
          <a:lstStyle/>
          <a:p>
            <a:r>
              <a:rPr lang="pt-BR"/>
              <a:t>Clique para editar o estilo do título mestre</a:t>
            </a:r>
          </a:p>
        </p:txBody>
      </p:sp>
      <p:sp>
        <p:nvSpPr>
          <p:cNvPr id="3" name="Espaço Reservado para Texto 2"/>
          <p:cNvSpPr>
            <a:spLocks noGrp="1"/>
          </p:cNvSpPr>
          <p:nvPr>
            <p:ph type="body" sz="half" idx="1"/>
          </p:nvPr>
        </p:nvSpPr>
        <p:spPr>
          <a:xfrm>
            <a:off x="457200" y="1600200"/>
            <a:ext cx="4038600" cy="4530725"/>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30725"/>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endParaRPr lang="pt-BR" altLang="ja-JP"/>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endParaRPr lang="pt-BR" altLang="ja-JP"/>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311735E-C5D9-4EA3-B612-C1A19E174B0A}" type="slidenum">
              <a:rPr lang="pt-BR" altLang="ja-JP"/>
              <a:pPr/>
              <a:t>‹nº›</a:t>
            </a:fld>
            <a:endParaRPr lang="pt-BR" altLang="ja-JP"/>
          </a:p>
        </p:txBody>
      </p:sp>
    </p:spTree>
    <p:extLst>
      <p:ext uri="{BB962C8B-B14F-4D97-AF65-F5344CB8AC3E}">
        <p14:creationId xmlns:p14="http://schemas.microsoft.com/office/powerpoint/2010/main" val="269726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07/06/2021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07/06/2021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07/06/2021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07/06/2021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07/06/2021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07/06/2021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07/06/2021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07/06/2021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07/06/2021</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1CF1191-2240-4CCA-AC9B-8C42BC10A584}"/>
              </a:ext>
            </a:extLst>
          </p:cNvPr>
          <p:cNvSpPr txBox="1"/>
          <p:nvPr/>
        </p:nvSpPr>
        <p:spPr>
          <a:xfrm>
            <a:off x="4757530" y="2683929"/>
            <a:ext cx="4386470" cy="2246769"/>
          </a:xfrm>
          <a:prstGeom prst="rect">
            <a:avLst/>
          </a:prstGeom>
          <a:noFill/>
        </p:spPr>
        <p:txBody>
          <a:bodyPr wrap="square" rtlCol="0">
            <a:spAutoFit/>
          </a:bodyPr>
          <a:lstStyle/>
          <a:p>
            <a:pPr algn="ctr"/>
            <a:r>
              <a:rPr lang="pt-BR" sz="2800" b="1" i="1" dirty="0" err="1">
                <a:latin typeface="Souvenir Lt BT" panose="02080503040505020303" pitchFamily="18" charset="0"/>
              </a:rPr>
              <a:t>Kakuguen</a:t>
            </a:r>
            <a:r>
              <a:rPr lang="pt-BR" sz="1600" dirty="0"/>
              <a:t> </a:t>
            </a:r>
            <a:r>
              <a:rPr lang="pt-BR" sz="2800" b="1" i="1" dirty="0">
                <a:latin typeface="Souvenir Lt BT" panose="02080503040505020303" pitchFamily="18" charset="0"/>
              </a:rPr>
              <a:t>= Máximas </a:t>
            </a:r>
          </a:p>
          <a:p>
            <a:endParaRPr lang="pt-BR" sz="3200" b="1" i="1" dirty="0">
              <a:latin typeface="Souvenir Lt BT" panose="02080503040505020303" pitchFamily="18" charset="0"/>
            </a:endParaRPr>
          </a:p>
          <a:p>
            <a:pPr algn="ctr"/>
            <a:r>
              <a:rPr lang="pt-BR" sz="2000" b="1" dirty="0">
                <a:latin typeface="Souvenir Lt BT" panose="02080503040505020303" pitchFamily="18" charset="0"/>
              </a:rPr>
              <a:t>Pensamento, preceito, dogma, </a:t>
            </a:r>
          </a:p>
          <a:p>
            <a:pPr algn="ctr"/>
            <a:r>
              <a:rPr lang="pt-BR" sz="2000" b="1" dirty="0">
                <a:latin typeface="Souvenir Lt BT" panose="02080503040505020303" pitchFamily="18" charset="0"/>
              </a:rPr>
              <a:t>provérbio, ditado, sentença, frase</a:t>
            </a:r>
          </a:p>
          <a:p>
            <a:endParaRPr lang="pt-BR" sz="2000" b="1" dirty="0">
              <a:latin typeface="Souvenir Lt BT" panose="02080503040505020303" pitchFamily="18" charset="0"/>
            </a:endParaRPr>
          </a:p>
          <a:p>
            <a:r>
              <a:rPr lang="pt-BR" sz="2000" dirty="0">
                <a:latin typeface="Souvenir Lt BT" panose="02080503040505020303" pitchFamily="18" charset="0"/>
              </a:rPr>
              <a:t> </a:t>
            </a:r>
          </a:p>
        </p:txBody>
      </p:sp>
      <p:pic>
        <p:nvPicPr>
          <p:cNvPr id="3" name="Imagem 2" descr="Texto&#10;&#10;Descrição gerada automaticamente">
            <a:extLst>
              <a:ext uri="{FF2B5EF4-FFF2-40B4-BE49-F238E27FC236}">
                <a16:creationId xmlns:a16="http://schemas.microsoft.com/office/drawing/2014/main" id="{BD31031A-1A50-46AE-8D99-953679F048D3}"/>
              </a:ext>
            </a:extLst>
          </p:cNvPr>
          <p:cNvPicPr/>
          <p:nvPr/>
        </p:nvPicPr>
        <p:blipFill>
          <a:blip r:embed="rId2">
            <a:extLst>
              <a:ext uri="{28A0092B-C50C-407E-A947-70E740481C1C}">
                <a14:useLocalDpi xmlns:a14="http://schemas.microsoft.com/office/drawing/2010/main" val="0"/>
              </a:ext>
            </a:extLst>
          </a:blip>
          <a:stretch>
            <a:fillRect/>
          </a:stretch>
        </p:blipFill>
        <p:spPr>
          <a:xfrm>
            <a:off x="157314" y="77888"/>
            <a:ext cx="4712860" cy="6660841"/>
          </a:xfrm>
          <a:prstGeom prst="rect">
            <a:avLst/>
          </a:prstGeom>
        </p:spPr>
      </p:pic>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B0B7ED3-98BC-490F-A5CE-F0E5708F83A9}"/>
              </a:ext>
            </a:extLst>
          </p:cNvPr>
          <p:cNvSpPr txBox="1"/>
          <p:nvPr/>
        </p:nvSpPr>
        <p:spPr>
          <a:xfrm>
            <a:off x="238539" y="357811"/>
            <a:ext cx="8666922" cy="6340197"/>
          </a:xfrm>
          <a:prstGeom prst="rect">
            <a:avLst/>
          </a:prstGeom>
          <a:noFill/>
        </p:spPr>
        <p:txBody>
          <a:bodyPr wrap="square" rtlCol="0">
            <a:spAutoFit/>
          </a:bodyPr>
          <a:lstStyle/>
          <a:p>
            <a:pPr algn="just">
              <a:spcAft>
                <a:spcPts val="1200"/>
              </a:spcAft>
            </a:pPr>
            <a:r>
              <a:rPr lang="pt-BR" sz="1800" dirty="0">
                <a:effectLst/>
                <a:latin typeface="Verdana" panose="020B0604030504040204" pitchFamily="34" charset="0"/>
                <a:ea typeface="Verdana" panose="020B0604030504040204" pitchFamily="34" charset="0"/>
                <a:cs typeface="Times New Roman" panose="02020603050405020304" pitchFamily="18" charset="0"/>
              </a:rPr>
              <a:t>Na idade moderna e contemporânea, a importância da moralidade é enormemente reduzida devido à grande valorização da conquista de conhecimentos, do intelecto, do dinheiro e do poder e, como resultado, a felicidade pessoal diminui quando comparada aos períodos anteriores, dificultando também a organização das nações e da sociedade. Propõe-se, aqui, o desenvolvimento do aspecto moral dos sentimentos humanos, com base na moral suprema e nos princípios do desenvolvimento da humanidade e de sua história. Em outras palavras, estamos propondo que todas as pessoas — ao fazerem uso dos conhecimentos, do intelecto, do dinheiro e do poder — o façam com base na moralidade suprema. </a:t>
            </a:r>
          </a:p>
          <a:p>
            <a:pPr algn="just"/>
            <a:r>
              <a:rPr lang="pt-BR" sz="1800" dirty="0">
                <a:effectLst/>
                <a:latin typeface="Verdana" panose="020B0604030504040204" pitchFamily="34" charset="0"/>
                <a:ea typeface="Verdana" panose="020B0604030504040204" pitchFamily="34" charset="0"/>
                <a:cs typeface="Times New Roman" panose="02020603050405020304" pitchFamily="18" charset="0"/>
              </a:rPr>
              <a:t>Agindo dessa forma, quanto mais a pessoa possui conhecimentos, intelecto, dinheiro e poder, mais ainda ela mesmo se beneficia e beneficiando também, ao mesmo tempo, as demais pessoas. Mesmo que uma pessoa não seja dotada de muitos atributos como conhecimento, intelecto, dinheiro ou poder, as práticas da moralidade suprema trarão resultados na sua vida muitas vezes superiores aos da outra pessoa com muito mais atributos. Por exemplo, se uma pessoa que tem apenas o ensino fundamental exercer todas as suas atividades com base na moral suprema, acumulando anos de experiência, certamente terá resultados mais positivos que uma pessoa com formação superior, que sempre conduziu a sua vida com base na moral comum.              </a:t>
            </a:r>
            <a:r>
              <a:rPr lang="pt-BR" sz="18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...continua</a:t>
            </a:r>
            <a:endParaRPr lang="pt-BR" dirty="0">
              <a:solidFill>
                <a:srgbClr val="FF0000"/>
              </a:solidFill>
              <a:latin typeface="Verdana" panose="020B0604030504040204" pitchFamily="34" charset="0"/>
              <a:ea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984B5B3-A168-4F34-9608-CDED0943C017}"/>
              </a:ext>
            </a:extLst>
          </p:cNvPr>
          <p:cNvSpPr txBox="1"/>
          <p:nvPr/>
        </p:nvSpPr>
        <p:spPr>
          <a:xfrm>
            <a:off x="218659" y="218661"/>
            <a:ext cx="8647044" cy="6189900"/>
          </a:xfrm>
          <a:prstGeom prst="rect">
            <a:avLst/>
          </a:prstGeom>
          <a:noFill/>
        </p:spPr>
        <p:txBody>
          <a:bodyPr wrap="square" rtlCol="0">
            <a:spAutoFit/>
          </a:bodyPr>
          <a:lstStyle/>
          <a:p>
            <a:pPr algn="just">
              <a:lnSpc>
                <a:spcPct val="115000"/>
              </a:lnSpc>
              <a:spcAft>
                <a:spcPts val="600"/>
              </a:spcAft>
            </a:pPr>
            <a:r>
              <a:rPr lang="pt-BR" sz="1800" dirty="0">
                <a:effectLst/>
                <a:latin typeface="Verdana" panose="020B0604030504040204" pitchFamily="34" charset="0"/>
                <a:ea typeface="Verdana" panose="020B0604030504040204" pitchFamily="34" charset="0"/>
                <a:cs typeface="Times New Roman" panose="02020603050405020304" pitchFamily="18" charset="0"/>
              </a:rPr>
              <a:t>Além disso, ao observar o mundo, agora, nota-se que em geral a prioridade é a conquista de mais saber, do intelecto, do dinheiro e do poder e a moralidade está no segundo plano. Toda a educação escolar está focada para a parte intelectual e a física e praticamente inexistem escolas voltadas para a formação moral (há um ou dois que seguem estilos antigos como o Oxford), e nem há grupos religiosos que enfatizam a moral. </a:t>
            </a:r>
            <a:r>
              <a:rPr lang="pt-BR"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Em seguida, nos órgãos do governo, empresas e nas residências dos ricaços há muitos engenheiros, técnicos, auxiliares ou consultores, mas todos eles cuidam apenas dos aspectos técnicos e meramente intelectuais. </a:t>
            </a:r>
            <a:endParaRPr lang="pt-BR"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600"/>
              </a:spcAft>
            </a:pPr>
            <a:r>
              <a:rPr lang="pt-BR"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Além disso, em </a:t>
            </a:r>
            <a:r>
              <a:rPr lang="pt-BR" sz="1800" dirty="0">
                <a:effectLst/>
                <a:latin typeface="Verdana" panose="020B0604030504040204" pitchFamily="34" charset="0"/>
                <a:ea typeface="Verdana" panose="020B0604030504040204" pitchFamily="34" charset="0"/>
                <a:cs typeface="Times New Roman" panose="02020603050405020304" pitchFamily="18" charset="0"/>
              </a:rPr>
              <a:t>todos os países, os aristocratas e os milionários delegam a formação (a própria e a dos filhos) aos professores particulares ou consultores renomados, mas todos eles são profissionais da área acadêmica ou técnica, e não há professores ou consultores da área de formação moral. E, muitos desses engenheiros ou consultores, pensam apenas em vender o seu próprio conhecimento, habilidade e técnica, e acabam estimulando ainda mais o egoísmo do patrão, conduzindo o seu destino ao perigo. Nessa situação, quando chegará a era da ascensão da felicidade humana no mundo?           </a:t>
            </a:r>
            <a:r>
              <a:rPr lang="pt-BR" sz="18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...continua</a:t>
            </a:r>
            <a:endParaRPr lang="pt-BR" dirty="0">
              <a:latin typeface="Verdana" panose="020B0604030504040204" pitchFamily="34" charset="0"/>
              <a:ea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D1786F4-FC93-48D6-AA85-111E3C64E1C8}"/>
              </a:ext>
            </a:extLst>
          </p:cNvPr>
          <p:cNvSpPr txBox="1"/>
          <p:nvPr/>
        </p:nvSpPr>
        <p:spPr>
          <a:xfrm>
            <a:off x="457200" y="308113"/>
            <a:ext cx="8289235" cy="3577903"/>
          </a:xfrm>
          <a:prstGeom prst="rect">
            <a:avLst/>
          </a:prstGeom>
          <a:noFill/>
        </p:spPr>
        <p:txBody>
          <a:bodyPr wrap="square" rtlCol="0">
            <a:spAutoFit/>
          </a:bodyPr>
          <a:lstStyle/>
          <a:p>
            <a:pPr algn="just">
              <a:lnSpc>
                <a:spcPct val="115000"/>
              </a:lnSpc>
              <a:spcAft>
                <a:spcPts val="600"/>
              </a:spcAft>
            </a:pPr>
            <a:r>
              <a:rPr lang="pt-BR" sz="18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r>
              <a:rPr lang="pt-BR" sz="18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Trecho</a:t>
            </a:r>
            <a:r>
              <a:rPr lang="pt-BR" sz="18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r>
              <a:rPr lang="pt-BR" sz="18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Não traduzido</a:t>
            </a:r>
            <a:r>
              <a:rPr lang="pt-BR" sz="18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Há diversas citações às personalidades da história da Antiga China e Japão, e que serviram aos imperadores e/ou governantes da época. Muito complexo....).</a:t>
            </a:r>
          </a:p>
          <a:p>
            <a:pPr algn="just">
              <a:lnSpc>
                <a:spcPct val="115000"/>
              </a:lnSpc>
              <a:spcAft>
                <a:spcPts val="600"/>
              </a:spcAft>
            </a:pPr>
            <a:endParaRPr lang="pt-BR" dirty="0">
              <a:solidFill>
                <a:srgbClr val="FF0000"/>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600"/>
              </a:spcAft>
            </a:pPr>
            <a:endParaRPr lang="pt-BR" sz="1800" dirty="0">
              <a:effectLst/>
              <a:latin typeface="Verdana" panose="020B0604030504040204" pitchFamily="34" charset="0"/>
              <a:ea typeface="Verdana" panose="020B0604030504040204" pitchFamily="34" charset="0"/>
              <a:cs typeface="Times New Roman" panose="02020603050405020304" pitchFamily="18" charset="0"/>
            </a:endParaRPr>
          </a:p>
          <a:p>
            <a:r>
              <a:rPr lang="pt-BR" sz="1800" dirty="0">
                <a:effectLst/>
                <a:latin typeface="Verdana" panose="020B0604030504040204" pitchFamily="34" charset="0"/>
                <a:ea typeface="Verdana" panose="020B0604030504040204" pitchFamily="34" charset="0"/>
                <a:cs typeface="Times New Roman" panose="02020603050405020304" pitchFamily="18" charset="0"/>
              </a:rPr>
              <a:t>A </a:t>
            </a:r>
            <a:r>
              <a:rPr lang="pt-BR" sz="1800" b="1" dirty="0">
                <a:effectLst/>
                <a:latin typeface="Verdana" panose="020B0604030504040204" pitchFamily="34" charset="0"/>
                <a:ea typeface="Verdana" panose="020B0604030504040204" pitchFamily="34" charset="0"/>
                <a:cs typeface="Times New Roman" panose="02020603050405020304" pitchFamily="18" charset="0"/>
              </a:rPr>
              <a:t>moralidade é a força motriz que governa o ser humano </a:t>
            </a:r>
            <a:r>
              <a:rPr lang="pt-BR" sz="1800" dirty="0">
                <a:effectLst/>
                <a:latin typeface="Verdana" panose="020B0604030504040204" pitchFamily="34" charset="0"/>
                <a:ea typeface="Verdana" panose="020B0604030504040204" pitchFamily="34" charset="0"/>
                <a:cs typeface="Times New Roman" panose="02020603050405020304" pitchFamily="18" charset="0"/>
              </a:rPr>
              <a:t>e todas as coisas relacionadas ao homem; o grau de escolaridade, os conhecimentos, o dinheiro, o poder etc. são secundários. Por isso, se agregarmos no cotidiano as práticas da moralidade suprema, os seus efeitos serão ainda mais grandiosos. Rogo aos estudiosos que prestem muita atenção a esse fato.</a:t>
            </a:r>
            <a:endParaRPr lang="pt-B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87372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02A021D-C09D-4339-896B-E29B7A4BA1D7}"/>
              </a:ext>
            </a:extLst>
          </p:cNvPr>
          <p:cNvSpPr txBox="1"/>
          <p:nvPr/>
        </p:nvSpPr>
        <p:spPr>
          <a:xfrm>
            <a:off x="218661" y="166279"/>
            <a:ext cx="8706678" cy="6756273"/>
          </a:xfrm>
          <a:prstGeom prst="rect">
            <a:avLst/>
          </a:prstGeom>
          <a:noFill/>
        </p:spPr>
        <p:txBody>
          <a:bodyPr wrap="square" rtlCol="0">
            <a:spAutoFit/>
          </a:bodyPr>
          <a:lstStyle/>
          <a:p>
            <a:pPr algn="just">
              <a:spcAft>
                <a:spcPts val="1000"/>
              </a:spcAft>
            </a:pPr>
            <a:r>
              <a:rPr lang="pt-BR" sz="2200" b="1" dirty="0">
                <a:solidFill>
                  <a:srgbClr val="FF0000"/>
                </a:solidFill>
                <a:latin typeface="Verdana" panose="020B0604030504040204" pitchFamily="34" charset="0"/>
                <a:ea typeface="Verdana" panose="020B0604030504040204" pitchFamily="34" charset="0"/>
              </a:rPr>
              <a:t>4. Antropologia do </a:t>
            </a:r>
            <a:r>
              <a:rPr lang="pt-BR" sz="2200" b="1" dirty="0" err="1">
                <a:solidFill>
                  <a:srgbClr val="FF0000"/>
                </a:solidFill>
                <a:latin typeface="Verdana" panose="020B0604030504040204" pitchFamily="34" charset="0"/>
                <a:ea typeface="Verdana" panose="020B0604030504040204" pitchFamily="34" charset="0"/>
              </a:rPr>
              <a:t>Sampouyoshi</a:t>
            </a:r>
            <a:r>
              <a:rPr lang="pt-BR" sz="2200" b="1" dirty="0">
                <a:solidFill>
                  <a:srgbClr val="FF0000"/>
                </a:solidFill>
                <a:latin typeface="Verdana" panose="020B0604030504040204" pitchFamily="34" charset="0"/>
                <a:ea typeface="Verdana" panose="020B0604030504040204" pitchFamily="34" charset="0"/>
              </a:rPr>
              <a:t>, Editora PHP</a:t>
            </a:r>
          </a:p>
          <a:p>
            <a:pPr algn="just">
              <a:spcAft>
                <a:spcPts val="600"/>
              </a:spcAft>
            </a:pPr>
            <a:r>
              <a:rPr lang="pt-BR" sz="2200" b="1" dirty="0">
                <a:solidFill>
                  <a:srgbClr val="FF0000"/>
                </a:solidFill>
                <a:latin typeface="Verdana" panose="020B0604030504040204" pitchFamily="34" charset="0"/>
                <a:ea typeface="Verdana" panose="020B0604030504040204" pitchFamily="34" charset="0"/>
              </a:rPr>
              <a:t>Pág. 38: Razão pela qual a alta escolaridade (estudos, conhecimentos, cultura) não garante acumular riquezas</a:t>
            </a:r>
            <a:endParaRPr lang="pt-BR" sz="11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600"/>
              </a:spcAft>
            </a:pPr>
            <a:endParaRPr lang="pt-BR" sz="20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1200"/>
              </a:spcAft>
            </a:pPr>
            <a:r>
              <a:rPr lang="pt-BR" sz="2000" dirty="0">
                <a:latin typeface="Verdana" panose="020B0604030504040204" pitchFamily="34" charset="0"/>
                <a:ea typeface="Verdana" panose="020B0604030504040204" pitchFamily="34" charset="0"/>
                <a:cs typeface="Times New Roman" panose="02020603050405020304" pitchFamily="18" charset="0"/>
              </a:rPr>
              <a:t>Pode-se dizer que a coisa mais difícil para o homem é utilizar de forma moralmente correta os estudos e conhecimentos, e ao mesmo tempo, desenvolver a sua personalidade e o caráter.</a:t>
            </a:r>
          </a:p>
          <a:p>
            <a:pPr algn="just">
              <a:lnSpc>
                <a:spcPct val="115000"/>
              </a:lnSpc>
              <a:spcAft>
                <a:spcPts val="1200"/>
              </a:spcAft>
            </a:pPr>
            <a:r>
              <a:rPr lang="pt-BR" sz="2000" dirty="0">
                <a:latin typeface="Verdana" panose="020B0604030504040204" pitchFamily="34" charset="0"/>
                <a:ea typeface="Verdana" panose="020B0604030504040204" pitchFamily="34" charset="0"/>
                <a:cs typeface="Times New Roman" panose="02020603050405020304" pitchFamily="18" charset="0"/>
              </a:rPr>
              <a:t>A maioria das pessoas, todavia, se esforça na vida cotidiana pensando que o mais difícil é ganhar dinheiro e acumular patrimônios. Na verdade, ganhar dinheiro não é tão difícil.</a:t>
            </a:r>
          </a:p>
          <a:p>
            <a:pPr algn="just">
              <a:lnSpc>
                <a:spcPct val="115000"/>
              </a:lnSpc>
              <a:spcAft>
                <a:spcPts val="1200"/>
              </a:spcAft>
            </a:pPr>
            <a:r>
              <a:rPr lang="pt-BR" sz="2000" dirty="0">
                <a:latin typeface="Verdana" panose="020B0604030504040204" pitchFamily="34" charset="0"/>
                <a:ea typeface="Verdana" panose="020B0604030504040204" pitchFamily="34" charset="0"/>
                <a:cs typeface="Times New Roman" panose="02020603050405020304" pitchFamily="18" charset="0"/>
              </a:rPr>
              <a:t>Mesmo dentre aqueles que não teve boas notas escolares, verifica-se que – se eles trabalharem com dedicação, esmero, paciência e honestidade, e se esforçarem sempre em poupar – com o tempo conseguem de forma relativamente simples reunir algum patrimônio.</a:t>
            </a:r>
          </a:p>
          <a:p>
            <a:pPr algn="r">
              <a:lnSpc>
                <a:spcPct val="115000"/>
              </a:lnSpc>
              <a:spcAft>
                <a:spcPts val="600"/>
              </a:spcAft>
            </a:pPr>
            <a:r>
              <a:rPr lang="pt-BR" dirty="0">
                <a:latin typeface="Verdana" panose="020B0604030504040204" pitchFamily="34" charset="0"/>
                <a:ea typeface="Verdana" panose="020B0604030504040204" pitchFamily="34" charset="0"/>
                <a:cs typeface="Times New Roman" panose="02020603050405020304" pitchFamily="18" charset="0"/>
              </a:rPr>
              <a:t>                           </a:t>
            </a:r>
            <a:r>
              <a:rPr lang="pt-BR" sz="2000" dirty="0">
                <a:solidFill>
                  <a:srgbClr val="FF0000"/>
                </a:solidFill>
                <a:latin typeface="Verdana" panose="020B0604030504040204" pitchFamily="34" charset="0"/>
                <a:ea typeface="Verdana" panose="020B0604030504040204" pitchFamily="34" charset="0"/>
                <a:cs typeface="Times New Roman" panose="02020603050405020304" pitchFamily="18" charset="0"/>
              </a:rPr>
              <a:t>... continua</a:t>
            </a:r>
            <a:endParaRPr lang="pt-BR" sz="2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1646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8C9F754-8B8B-4C89-863B-39735BFEF529}"/>
              </a:ext>
            </a:extLst>
          </p:cNvPr>
          <p:cNvSpPr txBox="1"/>
          <p:nvPr/>
        </p:nvSpPr>
        <p:spPr>
          <a:xfrm>
            <a:off x="106846" y="715618"/>
            <a:ext cx="8930308" cy="5520037"/>
          </a:xfrm>
          <a:prstGeom prst="rect">
            <a:avLst/>
          </a:prstGeom>
          <a:noFill/>
        </p:spPr>
        <p:txBody>
          <a:bodyPr wrap="square" rtlCol="0">
            <a:spAutoFit/>
          </a:bodyPr>
          <a:lstStyle/>
          <a:p>
            <a:pPr algn="just">
              <a:lnSpc>
                <a:spcPct val="115000"/>
              </a:lnSpc>
              <a:spcAft>
                <a:spcPts val="1200"/>
              </a:spcAft>
            </a:pPr>
            <a:r>
              <a:rPr lang="pt-BR" sz="2000" dirty="0">
                <a:latin typeface="Verdana" panose="020B0604030504040204" pitchFamily="34" charset="0"/>
                <a:ea typeface="Verdana" panose="020B0604030504040204" pitchFamily="34" charset="0"/>
                <a:cs typeface="Times New Roman" panose="02020603050405020304" pitchFamily="18" charset="0"/>
              </a:rPr>
              <a:t>E então, por que será que existem pessoas com alta escolaridade (estudos, conhecimentos) que não conseguem acumular riquezas? É por causa de um </a:t>
            </a:r>
            <a:r>
              <a:rPr lang="pt-BR" sz="2000" b="1" dirty="0">
                <a:latin typeface="Verdana" panose="020B0604030504040204" pitchFamily="34" charset="0"/>
                <a:ea typeface="Verdana" panose="020B0604030504040204" pitchFamily="34" charset="0"/>
                <a:cs typeface="Times New Roman" panose="02020603050405020304" pitchFamily="18" charset="0"/>
              </a:rPr>
              <a:t>desequilíbrio</a:t>
            </a:r>
            <a:r>
              <a:rPr lang="pt-BR" sz="2000" dirty="0">
                <a:latin typeface="Verdana" panose="020B0604030504040204" pitchFamily="34" charset="0"/>
                <a:ea typeface="Verdana" panose="020B0604030504040204" pitchFamily="34" charset="0"/>
                <a:cs typeface="Times New Roman" panose="02020603050405020304" pitchFamily="18" charset="0"/>
              </a:rPr>
              <a:t>: </a:t>
            </a:r>
            <a:r>
              <a:rPr lang="pt-BR" sz="2000" b="1" dirty="0">
                <a:latin typeface="Verdana" panose="020B0604030504040204" pitchFamily="34" charset="0"/>
                <a:ea typeface="Verdana" panose="020B0604030504040204" pitchFamily="34" charset="0"/>
                <a:cs typeface="Times New Roman" panose="02020603050405020304" pitchFamily="18" charset="0"/>
              </a:rPr>
              <a:t>sobram conhecimentos </a:t>
            </a:r>
            <a:r>
              <a:rPr lang="pt-BR" sz="2000" dirty="0">
                <a:latin typeface="Verdana" panose="020B0604030504040204" pitchFamily="34" charset="0"/>
                <a:ea typeface="Verdana" panose="020B0604030504040204" pitchFamily="34" charset="0"/>
                <a:cs typeface="Times New Roman" panose="02020603050405020304" pitchFamily="18" charset="0"/>
              </a:rPr>
              <a:t>e</a:t>
            </a:r>
            <a:r>
              <a:rPr lang="pt-BR" sz="2000" b="1" dirty="0">
                <a:latin typeface="Verdana" panose="020B0604030504040204" pitchFamily="34" charset="0"/>
                <a:ea typeface="Verdana" panose="020B0604030504040204" pitchFamily="34" charset="0"/>
                <a:cs typeface="Times New Roman" panose="02020603050405020304" pitchFamily="18" charset="0"/>
              </a:rPr>
              <a:t> faltam moralidade</a:t>
            </a:r>
            <a:r>
              <a:rPr lang="pt-BR" sz="2000" dirty="0">
                <a:latin typeface="Verdana" panose="020B0604030504040204" pitchFamily="34" charset="0"/>
                <a:ea typeface="Verdana" panose="020B0604030504040204" pitchFamily="34" charset="0"/>
                <a:cs typeface="Times New Roman" panose="02020603050405020304" pitchFamily="18" charset="0"/>
              </a:rPr>
              <a:t>. As pessoas com forte ego, arrogantes, convencidas e orgulhosas, que se irritam fortemente com coisas que não as satisfaçam, ou pessoas que faltam com seus benfeitores, ou que faltam com a bondade das pessoas do seu entorno, todas elas revelam a mente ainda imatura que acaba afastando o sucesso e a prosperidade.</a:t>
            </a:r>
          </a:p>
          <a:p>
            <a:pPr algn="just">
              <a:lnSpc>
                <a:spcPct val="115000"/>
              </a:lnSpc>
              <a:spcAft>
                <a:spcPts val="1200"/>
              </a:spcAft>
            </a:pPr>
            <a:r>
              <a:rPr lang="pt-BR" sz="2000" dirty="0">
                <a:latin typeface="Verdana" panose="020B0604030504040204" pitchFamily="34" charset="0"/>
                <a:ea typeface="Verdana" panose="020B0604030504040204" pitchFamily="34" charset="0"/>
                <a:cs typeface="Times New Roman" panose="02020603050405020304" pitchFamily="18" charset="0"/>
              </a:rPr>
              <a:t>Pode parecer difícil, mas, </a:t>
            </a:r>
            <a:r>
              <a:rPr lang="pt-BR" sz="2000" b="1" dirty="0">
                <a:latin typeface="Verdana" panose="020B0604030504040204" pitchFamily="34" charset="0"/>
                <a:ea typeface="Verdana" panose="020B0604030504040204" pitchFamily="34" charset="0"/>
                <a:cs typeface="Times New Roman" panose="02020603050405020304" pitchFamily="18" charset="0"/>
              </a:rPr>
              <a:t>quanto mais crescemos nos conhecimentos, mais precisamos desenvolver também a personalidade,</a:t>
            </a:r>
            <a:r>
              <a:rPr lang="pt-BR" sz="2000" dirty="0">
                <a:latin typeface="Verdana" panose="020B0604030504040204" pitchFamily="34" charset="0"/>
                <a:ea typeface="Verdana" panose="020B0604030504040204" pitchFamily="34" charset="0"/>
                <a:cs typeface="Times New Roman" panose="02020603050405020304" pitchFamily="18" charset="0"/>
              </a:rPr>
              <a:t> por meio do exercício da humildade e de um coração amplo, acolhedor e flexível. Com isso, você irá atrair naturalmente a confiança das pessoas, adquirindo algo muito mais valioso que o dinheiro.</a:t>
            </a:r>
          </a:p>
        </p:txBody>
      </p:sp>
    </p:spTree>
    <p:extLst>
      <p:ext uri="{BB962C8B-B14F-4D97-AF65-F5344CB8AC3E}">
        <p14:creationId xmlns:p14="http://schemas.microsoft.com/office/powerpoint/2010/main" val="24456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DE6282F-C3E9-44CF-A5EB-6A4FA1D42321}"/>
              </a:ext>
            </a:extLst>
          </p:cNvPr>
          <p:cNvSpPr txBox="1"/>
          <p:nvPr/>
        </p:nvSpPr>
        <p:spPr>
          <a:xfrm>
            <a:off x="109330" y="76739"/>
            <a:ext cx="8895522" cy="6720366"/>
          </a:xfrm>
          <a:prstGeom prst="rect">
            <a:avLst/>
          </a:prstGeom>
          <a:noFill/>
        </p:spPr>
        <p:txBody>
          <a:bodyPr wrap="square" rtlCol="0">
            <a:spAutoFit/>
          </a:bodyPr>
          <a:lstStyle/>
          <a:p>
            <a:pPr algn="just">
              <a:lnSpc>
                <a:spcPct val="115000"/>
              </a:lnSpc>
              <a:spcAft>
                <a:spcPts val="600"/>
              </a:spcAft>
            </a:pPr>
            <a:r>
              <a:rPr lang="pt-BR" sz="2000" b="1" dirty="0">
                <a:solidFill>
                  <a:srgbClr val="FF0000"/>
                </a:solidFill>
                <a:effectLst/>
                <a:latin typeface="Verdana" panose="020B0604030504040204" pitchFamily="34" charset="0"/>
                <a:ea typeface="MS Mincho" panose="02020609040205080304" pitchFamily="49" charset="-128"/>
                <a:cs typeface="Times New Roman" panose="02020603050405020304" pitchFamily="18" charset="0"/>
              </a:rPr>
              <a:t>P. 112: A virtude é mais valiosa que as capacidades humanas como o grau de escolaridade, os conhecimentos, o dinheiro ou o poder </a:t>
            </a:r>
            <a:endParaRPr lang="pt-BR" sz="20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endParaRPr lang="pt-BR" sz="2400"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600"/>
              </a:spcAft>
            </a:pPr>
            <a:r>
              <a:rPr lang="pt-BR" dirty="0">
                <a:effectLst/>
                <a:latin typeface="Verdana" panose="020B0604030504040204" pitchFamily="34" charset="0"/>
                <a:ea typeface="MS Mincho" panose="02020609040205080304" pitchFamily="49" charset="-128"/>
                <a:cs typeface="Times New Roman" panose="02020603050405020304" pitchFamily="18" charset="0"/>
              </a:rPr>
              <a:t>Devemos estar bem </a:t>
            </a:r>
            <a:r>
              <a:rPr lang="pt-BR" b="1" dirty="0">
                <a:effectLst/>
                <a:latin typeface="Verdana" panose="020B0604030504040204" pitchFamily="34" charset="0"/>
                <a:ea typeface="MS Mincho" panose="02020609040205080304" pitchFamily="49" charset="-128"/>
                <a:cs typeface="Times New Roman" panose="02020603050405020304" pitchFamily="18" charset="0"/>
              </a:rPr>
              <a:t>conscientes do que é realmente valioso na vida</a:t>
            </a:r>
            <a:r>
              <a:rPr lang="pt-BR" dirty="0">
                <a:effectLst/>
                <a:latin typeface="Verdana" panose="020B0604030504040204" pitchFamily="34" charset="0"/>
                <a:ea typeface="MS Mincho" panose="02020609040205080304" pitchFamily="49" charset="-128"/>
                <a:cs typeface="Times New Roman" panose="02020603050405020304" pitchFamily="18" charset="0"/>
              </a:rPr>
              <a:t>.</a:t>
            </a:r>
            <a:endParaRPr lang="pt-BR"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dirty="0">
                <a:effectLst/>
                <a:latin typeface="Verdana" panose="020B0604030504040204" pitchFamily="34" charset="0"/>
                <a:ea typeface="MS Mincho" panose="02020609040205080304" pitchFamily="49" charset="-128"/>
                <a:cs typeface="Times New Roman" panose="02020603050405020304" pitchFamily="18" charset="0"/>
              </a:rPr>
              <a:t>Temos a tendência de supervalorizar o que possui: aqueles que têm elevado grau de escolaridade e cultura se gabam dos vastos conhecimentos; aqueles que têm bastante dinheiro acham que pode comprar tudo; os que tem o poder acham que podem tudo. E vemos hoje uma competição brutal na sociedade, com pessoas lutando arduamente para adquirir mais e mais títulos acadêmicos, conhecimentos, dinheiro ou poder.</a:t>
            </a:r>
            <a:endParaRPr lang="pt-BR"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600"/>
              </a:spcAft>
            </a:pPr>
            <a:r>
              <a:rPr lang="pt-BR" dirty="0">
                <a:effectLst/>
                <a:latin typeface="Verdana" panose="020B0604030504040204" pitchFamily="34" charset="0"/>
                <a:ea typeface="MS Mincho" panose="02020609040205080304" pitchFamily="49" charset="-128"/>
                <a:cs typeface="Times New Roman" panose="02020603050405020304" pitchFamily="18" charset="0"/>
              </a:rPr>
              <a:t>Não estamos afirmando que a escolaridade, os conhecimentos, o dinheiro ou o poder são desnecessários. É claro que, para o progresso da sociedade, é necessário melhorar as capacidades humanas investindo na formação escolar e difusão dos conhecimentos, assim como, proporcionar a riqueza e o bem-estar, e conforme a necessidade, exercer também o poder.</a:t>
            </a:r>
          </a:p>
          <a:p>
            <a:pPr algn="r">
              <a:lnSpc>
                <a:spcPct val="115000"/>
              </a:lnSpc>
              <a:spcAft>
                <a:spcPts val="600"/>
              </a:spcAft>
            </a:pPr>
            <a:r>
              <a:rPr lang="pt-BR" dirty="0">
                <a:solidFill>
                  <a:srgbClr val="FF0000"/>
                </a:solidFill>
                <a:latin typeface="Verdana" panose="020B0604030504040204" pitchFamily="34" charset="0"/>
                <a:ea typeface="MS Mincho" panose="02020609040205080304" pitchFamily="49" charset="-128"/>
                <a:cs typeface="Times New Roman" panose="02020603050405020304" pitchFamily="18" charset="0"/>
              </a:rPr>
              <a:t>...continua</a:t>
            </a:r>
            <a:endParaRPr lang="pt-BR"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296462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1B7CCA5-8F55-4372-9573-B87FD83D20CE}"/>
              </a:ext>
            </a:extLst>
          </p:cNvPr>
          <p:cNvSpPr txBox="1"/>
          <p:nvPr/>
        </p:nvSpPr>
        <p:spPr>
          <a:xfrm>
            <a:off x="248478" y="327991"/>
            <a:ext cx="8557592" cy="6341736"/>
          </a:xfrm>
          <a:prstGeom prst="rect">
            <a:avLst/>
          </a:prstGeom>
          <a:noFill/>
        </p:spPr>
        <p:txBody>
          <a:bodyPr wrap="square" rtlCol="0">
            <a:spAutoFit/>
          </a:bodyPr>
          <a:lstStyle/>
          <a:p>
            <a:pPr algn="just">
              <a:lnSpc>
                <a:spcPct val="114000"/>
              </a:lnSpc>
              <a:spcAft>
                <a:spcPts val="1200"/>
              </a:spcAft>
            </a:pPr>
            <a:r>
              <a:rPr lang="pt-BR" sz="2000" dirty="0">
                <a:effectLst/>
                <a:latin typeface="Verdana" panose="020B0604030504040204" pitchFamily="34" charset="0"/>
                <a:ea typeface="MS Mincho" panose="02020609040205080304" pitchFamily="49" charset="-128"/>
                <a:cs typeface="Times New Roman" panose="02020603050405020304" pitchFamily="18" charset="0"/>
              </a:rPr>
              <a:t>Mas, encontramos também na sociedade, pessoas que não são dignas de respeito e admiração, apesar de suas notáveis qualificações acadêmicas e vasta cultura. Ou, mesmo que consiga acumular patrimônios com seus sacrifícios, basta um desentendimento na vida familiar para afetar a sua felicidade. E há também os aproveitadores que se valem do seu poder para enriquecimentos ilícitos.</a:t>
            </a:r>
            <a:endParaRPr lang="pt-BR" sz="20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4000"/>
              </a:lnSpc>
              <a:spcAft>
                <a:spcPts val="1200"/>
              </a:spcAft>
            </a:pPr>
            <a:r>
              <a:rPr lang="pt-BR" sz="2000" dirty="0">
                <a:effectLst/>
                <a:latin typeface="Verdana" panose="020B0604030504040204" pitchFamily="34" charset="0"/>
                <a:ea typeface="MS Mincho" panose="02020609040205080304" pitchFamily="49" charset="-128"/>
                <a:cs typeface="Times New Roman" panose="02020603050405020304" pitchFamily="18" charset="0"/>
              </a:rPr>
              <a:t>Na nossa vida, então, </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o que seria mais valioso </a:t>
            </a:r>
            <a:r>
              <a:rPr lang="pt-BR" sz="2000" dirty="0">
                <a:effectLst/>
                <a:latin typeface="Verdana" panose="020B0604030504040204" pitchFamily="34" charset="0"/>
                <a:ea typeface="MS Mincho" panose="02020609040205080304" pitchFamily="49" charset="-128"/>
                <a:cs typeface="Times New Roman" panose="02020603050405020304" pitchFamily="18" charset="0"/>
              </a:rPr>
              <a:t>que o grau de escolaridade, os conhecimentos, o dinheiro ou o poder? A </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resposta é a "virtude" humana</a:t>
            </a:r>
            <a:r>
              <a:rPr lang="pt-BR" sz="2000" dirty="0">
                <a:effectLst/>
                <a:latin typeface="Verdana" panose="020B0604030504040204" pitchFamily="34" charset="0"/>
                <a:ea typeface="MS Mincho" panose="02020609040205080304" pitchFamily="49" charset="-128"/>
                <a:cs typeface="Times New Roman" panose="02020603050405020304" pitchFamily="18" charset="0"/>
              </a:rPr>
              <a:t>. </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Virtude</a:t>
            </a:r>
            <a:r>
              <a:rPr lang="pt-BR" sz="2000" dirty="0">
                <a:effectLst/>
                <a:latin typeface="Verdana" panose="020B0604030504040204" pitchFamily="34" charset="0"/>
                <a:ea typeface="MS Mincho" panose="02020609040205080304" pitchFamily="49" charset="-128"/>
                <a:cs typeface="Times New Roman" panose="02020603050405020304" pitchFamily="18" charset="0"/>
              </a:rPr>
              <a:t> é uma habilidade (dom, capacidade, energia) que </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se adquire com os exercícios acumulados de boas práticas e atitudes morais</a:t>
            </a:r>
            <a:r>
              <a:rPr lang="pt-BR" sz="2000" dirty="0">
                <a:effectLst/>
                <a:latin typeface="Verdana" panose="020B0604030504040204" pitchFamily="34" charset="0"/>
                <a:ea typeface="MS Mincho" panose="02020609040205080304" pitchFamily="49" charset="-128"/>
                <a:cs typeface="Times New Roman" panose="02020603050405020304" pitchFamily="18" charset="0"/>
              </a:rPr>
              <a:t>, podendo também ser chamada de “</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caráter</a:t>
            </a:r>
            <a:r>
              <a:rPr lang="pt-BR" sz="2000" dirty="0">
                <a:effectLst/>
                <a:latin typeface="Verdana" panose="020B0604030504040204" pitchFamily="34" charset="0"/>
                <a:ea typeface="MS Mincho" panose="02020609040205080304" pitchFamily="49" charset="-128"/>
                <a:cs typeface="Times New Roman" panose="02020603050405020304" pitchFamily="18" charset="0"/>
              </a:rPr>
              <a:t>”. </a:t>
            </a:r>
          </a:p>
          <a:p>
            <a:pPr algn="just">
              <a:lnSpc>
                <a:spcPct val="114000"/>
              </a:lnSpc>
              <a:spcAft>
                <a:spcPts val="1200"/>
              </a:spcAft>
            </a:pPr>
            <a:r>
              <a:rPr lang="pt-BR" sz="2000" dirty="0">
                <a:effectLst/>
                <a:latin typeface="Verdana" panose="020B0604030504040204" pitchFamily="34" charset="0"/>
                <a:ea typeface="MS Mincho" panose="02020609040205080304" pitchFamily="49" charset="-128"/>
                <a:cs typeface="Times New Roman" panose="02020603050405020304" pitchFamily="18" charset="0"/>
              </a:rPr>
              <a:t>Acumulando virtudes e elevando o caráter todos os seus conhecimentos, o dinheiro e o poder </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adquirem mais energia para atuar no sentido de promover o bem </a:t>
            </a:r>
            <a:r>
              <a:rPr lang="pt-BR" sz="2000" dirty="0">
                <a:effectLst/>
                <a:latin typeface="Verdana" panose="020B0604030504040204" pitchFamily="34" charset="0"/>
                <a:ea typeface="MS Mincho" panose="02020609040205080304" pitchFamily="49" charset="-128"/>
                <a:cs typeface="Times New Roman" panose="02020603050405020304" pitchFamily="18" charset="0"/>
              </a:rPr>
              <a:t>nas pessoas e na sociedade.</a:t>
            </a:r>
            <a:endParaRPr lang="pt-BR" sz="2000" dirty="0"/>
          </a:p>
        </p:txBody>
      </p:sp>
    </p:spTree>
    <p:extLst>
      <p:ext uri="{BB962C8B-B14F-4D97-AF65-F5344CB8AC3E}">
        <p14:creationId xmlns:p14="http://schemas.microsoft.com/office/powerpoint/2010/main" val="269439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1508DE6C-FBAB-4CE5-A9CC-04050FD4EBD2}"/>
              </a:ext>
            </a:extLst>
          </p:cNvPr>
          <p:cNvSpPr txBox="1"/>
          <p:nvPr/>
        </p:nvSpPr>
        <p:spPr>
          <a:xfrm>
            <a:off x="159027" y="216549"/>
            <a:ext cx="8793006" cy="1610826"/>
          </a:xfrm>
          <a:prstGeom prst="rect">
            <a:avLst/>
          </a:prstGeom>
          <a:noFill/>
        </p:spPr>
        <p:txBody>
          <a:bodyPr wrap="square">
            <a:spAutoFit/>
          </a:bodyPr>
          <a:lstStyle/>
          <a:p>
            <a:pPr fontAlgn="base">
              <a:lnSpc>
                <a:spcPct val="115000"/>
              </a:lnSpc>
              <a:spcBef>
                <a:spcPts val="600"/>
              </a:spcBef>
              <a:spcAft>
                <a:spcPts val="1200"/>
              </a:spcAft>
            </a:pPr>
            <a:r>
              <a:rPr lang="pt-BR" sz="2200" b="1" dirty="0">
                <a:solidFill>
                  <a:srgbClr val="FF0000"/>
                </a:solidFill>
                <a:latin typeface="Verdana" panose="020B0604030504040204" pitchFamily="34" charset="0"/>
                <a:ea typeface="Verdana" panose="020B0604030504040204" pitchFamily="34" charset="0"/>
              </a:rPr>
              <a:t>5. Livro: Mensagens de Chikuro Hiroike, Vol. 1, pág. 19 (3) O conhecimento, a inteligência, a energia física, o dinheiro e o poder – por si só – não traz o verdadeiro resultado</a:t>
            </a:r>
          </a:p>
        </p:txBody>
      </p:sp>
      <p:sp>
        <p:nvSpPr>
          <p:cNvPr id="2" name="CaixaDeTexto 1">
            <a:extLst>
              <a:ext uri="{FF2B5EF4-FFF2-40B4-BE49-F238E27FC236}">
                <a16:creationId xmlns:a16="http://schemas.microsoft.com/office/drawing/2014/main" id="{27AEAB21-F8CE-416C-9170-FC725AFC8789}"/>
              </a:ext>
            </a:extLst>
          </p:cNvPr>
          <p:cNvSpPr txBox="1"/>
          <p:nvPr/>
        </p:nvSpPr>
        <p:spPr>
          <a:xfrm>
            <a:off x="134178" y="2555947"/>
            <a:ext cx="8875643" cy="3028265"/>
          </a:xfrm>
          <a:prstGeom prst="rect">
            <a:avLst/>
          </a:prstGeom>
          <a:noFill/>
        </p:spPr>
        <p:txBody>
          <a:bodyPr wrap="square" rtlCol="0">
            <a:spAutoFit/>
          </a:bodyPr>
          <a:lstStyle/>
          <a:p>
            <a:pPr algn="just">
              <a:lnSpc>
                <a:spcPct val="115000"/>
              </a:lnSpc>
              <a:spcAft>
                <a:spcPts val="1000"/>
              </a:spcAft>
            </a:pPr>
            <a:r>
              <a:rPr lang="pt-BR" sz="2000" dirty="0">
                <a:effectLst/>
                <a:latin typeface="Verdana" panose="020B0604030504040204" pitchFamily="34" charset="0"/>
                <a:ea typeface="MS Mincho" panose="02020609040205080304" pitchFamily="49" charset="-128"/>
                <a:cs typeface="Times New Roman" panose="02020603050405020304" pitchFamily="18" charset="0"/>
              </a:rPr>
              <a:t>As capacidades (forças) humanas como o conhecimento (estudos, escolaridade), a inteligência, a energia física, o dinheiro, o poder, a habilidade nos relacionamentos, a moral comum etc. são todas elas já de conhecimento e praticadas pelas pessoas do século 20, e todos estão competindo pela sobrevivência com base nelas, mas como já foi mencionado diversas vezes aqui, </a:t>
            </a:r>
            <a:r>
              <a:rPr lang="pt-BR" sz="2000" b="1" dirty="0">
                <a:effectLst/>
                <a:latin typeface="Verdana" panose="020B0604030504040204" pitchFamily="34" charset="0"/>
                <a:ea typeface="MS Mincho" panose="02020609040205080304" pitchFamily="49" charset="-128"/>
                <a:cs typeface="Times New Roman" panose="02020603050405020304" pitchFamily="18" charset="0"/>
              </a:rPr>
              <a:t>nunca trará resultados verdadeiros</a:t>
            </a:r>
            <a:r>
              <a:rPr lang="pt-BR" sz="2000" dirty="0">
                <a:effectLst/>
                <a:latin typeface="Verdana" panose="020B0604030504040204" pitchFamily="34" charset="0"/>
                <a:ea typeface="MS Mincho" panose="02020609040205080304" pitchFamily="49" charset="-128"/>
                <a:cs typeface="Times New Roman" panose="02020603050405020304" pitchFamily="18" charset="0"/>
              </a:rPr>
              <a:t>. </a:t>
            </a:r>
          </a:p>
          <a:p>
            <a:pPr algn="r">
              <a:lnSpc>
                <a:spcPct val="115000"/>
              </a:lnSpc>
              <a:spcAft>
                <a:spcPts val="1000"/>
              </a:spcAft>
            </a:pPr>
            <a:r>
              <a:rPr lang="pt-BR" sz="2000" dirty="0">
                <a:effectLst/>
                <a:latin typeface="Verdana" panose="020B0604030504040204" pitchFamily="34" charset="0"/>
                <a:ea typeface="MS Mincho" panose="02020609040205080304" pitchFamily="49" charset="-128"/>
                <a:cs typeface="Times New Roman" panose="02020603050405020304" pitchFamily="18" charset="0"/>
              </a:rPr>
              <a:t>(Fonte: Tratado..... Vol. 7, pág. 118).</a:t>
            </a:r>
            <a:endParaRPr lang="pt-BR" sz="24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3648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6C0E4C73-3E27-4A39-86D9-8E522DDCFD08}"/>
              </a:ext>
            </a:extLst>
          </p:cNvPr>
          <p:cNvSpPr txBox="1"/>
          <p:nvPr/>
        </p:nvSpPr>
        <p:spPr>
          <a:xfrm>
            <a:off x="198783" y="265043"/>
            <a:ext cx="8627165" cy="6617196"/>
          </a:xfrm>
          <a:prstGeom prst="rect">
            <a:avLst/>
          </a:prstGeom>
          <a:noFill/>
        </p:spPr>
        <p:txBody>
          <a:bodyPr wrap="square" rtlCol="0">
            <a:spAutoFit/>
          </a:bodyPr>
          <a:lstStyle/>
          <a:p>
            <a:r>
              <a:rPr lang="pt-BR" sz="2200" b="1" dirty="0">
                <a:solidFill>
                  <a:srgbClr val="FF0000"/>
                </a:solidFill>
                <a:latin typeface="Verdana" panose="020B0604030504040204" pitchFamily="34" charset="0"/>
                <a:ea typeface="Verdana" panose="020B0604030504040204" pitchFamily="34" charset="0"/>
              </a:rPr>
              <a:t>6. Complementos: </a:t>
            </a:r>
          </a:p>
          <a:p>
            <a:r>
              <a:rPr lang="pt-BR" sz="2200" b="1" dirty="0">
                <a:solidFill>
                  <a:srgbClr val="FF0000"/>
                </a:solidFill>
                <a:latin typeface="Verdana" panose="020B0604030504040204" pitchFamily="34" charset="0"/>
                <a:ea typeface="Verdana" panose="020B0604030504040204" pitchFamily="34" charset="0"/>
              </a:rPr>
              <a:t>Máxima “Respeitar ambos, a personalidade e o corpo </a:t>
            </a:r>
            <a:r>
              <a:rPr lang="pt-BR" sz="2000" dirty="0">
                <a:latin typeface="Verdana" panose="020B0604030504040204" pitchFamily="34" charset="0"/>
                <a:ea typeface="Verdana" panose="020B0604030504040204" pitchFamily="34" charset="0"/>
                <a:cs typeface="Verdana" panose="020B0604030504040204" pitchFamily="34" charset="0"/>
              </a:rPr>
              <a:t>(não consta nas 65 máximas da edição de 1984)</a:t>
            </a:r>
          </a:p>
          <a:p>
            <a:endParaRPr lang="pt-BR" sz="2000" dirty="0">
              <a:latin typeface="Verdana" panose="020B0604030504040204" pitchFamily="34" charset="0"/>
              <a:ea typeface="Verdana" panose="020B0604030504040204" pitchFamily="34" charset="0"/>
              <a:cs typeface="Verdana" panose="020B0604030504040204" pitchFamily="34" charset="0"/>
            </a:endParaRPr>
          </a:p>
          <a:p>
            <a:pPr algn="just">
              <a:spcAft>
                <a:spcPts val="600"/>
              </a:spcAft>
            </a:pPr>
            <a:r>
              <a:rPr lang="pt-BR" sz="2000" dirty="0">
                <a:latin typeface="Verdana" panose="020B0604030504040204" pitchFamily="34" charset="0"/>
                <a:ea typeface="Verdana" panose="020B0604030504040204" pitchFamily="34" charset="0"/>
                <a:cs typeface="Verdana" panose="020B0604030504040204" pitchFamily="34" charset="0"/>
              </a:rPr>
              <a:t>(....) Se conseguiu reunir conhecimentos, inteligência, patrimônio, poder, felicidade etc. eles são resultados de seus esforços e esses esforços surgiram em função de sua personalidade e do seu corpo físico.</a:t>
            </a:r>
          </a:p>
          <a:p>
            <a:pPr algn="just">
              <a:spcAft>
                <a:spcPts val="600"/>
              </a:spcAft>
            </a:pPr>
            <a:r>
              <a:rPr lang="pt-BR" sz="2000" dirty="0">
                <a:latin typeface="Verdana" panose="020B0604030504040204" pitchFamily="34" charset="0"/>
                <a:ea typeface="Verdana" panose="020B0604030504040204" pitchFamily="34" charset="0"/>
                <a:cs typeface="Verdana" panose="020B0604030504040204" pitchFamily="34" charset="0"/>
              </a:rPr>
              <a:t>Por isso, se você dispor de elevado caráter e estado físico saudável, mesmo que perca todo o patrimônio ou posição social conquistada – em razão de algum desastre natural, catástrofe ou acidente – certamente conseguirá retornar à sociedade.</a:t>
            </a:r>
          </a:p>
          <a:p>
            <a:pPr algn="just">
              <a:spcAft>
                <a:spcPts val="1200"/>
              </a:spcAft>
            </a:pPr>
            <a:r>
              <a:rPr lang="pt-BR" sz="2000" dirty="0">
                <a:latin typeface="Verdana" panose="020B0604030504040204" pitchFamily="34" charset="0"/>
                <a:ea typeface="Verdana" panose="020B0604030504040204" pitchFamily="34" charset="0"/>
                <a:cs typeface="Verdana" panose="020B0604030504040204" pitchFamily="34" charset="0"/>
              </a:rPr>
              <a:t>A fonte de energia que </a:t>
            </a:r>
            <a:r>
              <a:rPr lang="pt-BR" sz="2000" b="1" dirty="0">
                <a:latin typeface="Verdana" panose="020B0604030504040204" pitchFamily="34" charset="0"/>
                <a:ea typeface="Verdana" panose="020B0604030504040204" pitchFamily="34" charset="0"/>
                <a:cs typeface="Verdana" panose="020B0604030504040204" pitchFamily="34" charset="0"/>
              </a:rPr>
              <a:t>constrói o</a:t>
            </a:r>
            <a:r>
              <a:rPr lang="pt-BR" sz="2000" dirty="0">
                <a:latin typeface="Verdana" panose="020B0604030504040204" pitchFamily="34" charset="0"/>
                <a:ea typeface="Verdana" panose="020B0604030504040204" pitchFamily="34" charset="0"/>
                <a:cs typeface="Verdana" panose="020B0604030504040204" pitchFamily="34" charset="0"/>
              </a:rPr>
              <a:t> </a:t>
            </a:r>
            <a:r>
              <a:rPr lang="pt-BR" sz="2000" b="1" dirty="0">
                <a:latin typeface="Verdana" panose="020B0604030504040204" pitchFamily="34" charset="0"/>
                <a:ea typeface="Verdana" panose="020B0604030504040204" pitchFamily="34" charset="0"/>
                <a:cs typeface="Verdana" panose="020B0604030504040204" pitchFamily="34" charset="0"/>
              </a:rPr>
              <a:t>homem de elevado caráter </a:t>
            </a:r>
            <a:r>
              <a:rPr lang="pt-BR" sz="2000" dirty="0">
                <a:latin typeface="Verdana" panose="020B0604030504040204" pitchFamily="34" charset="0"/>
                <a:ea typeface="Verdana" panose="020B0604030504040204" pitchFamily="34" charset="0"/>
                <a:cs typeface="Verdana" panose="020B0604030504040204" pitchFamily="34" charset="0"/>
              </a:rPr>
              <a:t>e o mantém saudável é a </a:t>
            </a:r>
            <a:r>
              <a:rPr lang="pt-BR" sz="2000" b="1" dirty="0">
                <a:latin typeface="Verdana" panose="020B0604030504040204" pitchFamily="34" charset="0"/>
                <a:ea typeface="Verdana" panose="020B0604030504040204" pitchFamily="34" charset="0"/>
                <a:cs typeface="Verdana" panose="020B0604030504040204" pitchFamily="34" charset="0"/>
              </a:rPr>
              <a:t>assimilação</a:t>
            </a:r>
            <a:r>
              <a:rPr lang="pt-BR" sz="2000" dirty="0">
                <a:latin typeface="Verdana" panose="020B0604030504040204" pitchFamily="34" charset="0"/>
                <a:ea typeface="Verdana" panose="020B0604030504040204" pitchFamily="34" charset="0"/>
                <a:cs typeface="Verdana" panose="020B0604030504040204" pitchFamily="34" charset="0"/>
              </a:rPr>
              <a:t> (apreensão, compreensão, apropriação) </a:t>
            </a:r>
            <a:r>
              <a:rPr lang="pt-BR" sz="2000" b="1" dirty="0">
                <a:latin typeface="Verdana" panose="020B0604030504040204" pitchFamily="34" charset="0"/>
                <a:ea typeface="Verdana" panose="020B0604030504040204" pitchFamily="34" charset="0"/>
                <a:cs typeface="Verdana" panose="020B0604030504040204" pitchFamily="34" charset="0"/>
              </a:rPr>
              <a:t>da moral suprema</a:t>
            </a:r>
            <a:r>
              <a:rPr lang="pt-BR" sz="2000" dirty="0">
                <a:latin typeface="Verdana" panose="020B0604030504040204" pitchFamily="34" charset="0"/>
                <a:ea typeface="Verdana" panose="020B0604030504040204" pitchFamily="34" charset="0"/>
                <a:cs typeface="Verdana" panose="020B0604030504040204" pitchFamily="34" charset="0"/>
              </a:rPr>
              <a:t>, e como resultado, o </a:t>
            </a:r>
            <a:r>
              <a:rPr lang="pt-BR" sz="2000" b="1" dirty="0">
                <a:latin typeface="Verdana" panose="020B0604030504040204" pitchFamily="34" charset="0"/>
                <a:ea typeface="Verdana" panose="020B0604030504040204" pitchFamily="34" charset="0"/>
                <a:cs typeface="Verdana" panose="020B0604030504040204" pitchFamily="34" charset="0"/>
              </a:rPr>
              <a:t>estado de plena e verdadeira paz de espírito</a:t>
            </a:r>
            <a:r>
              <a:rPr lang="pt-BR" sz="2000" dirty="0">
                <a:latin typeface="Verdana" panose="020B0604030504040204" pitchFamily="34" charset="0"/>
                <a:ea typeface="Verdana" panose="020B0604030504040204" pitchFamily="34" charset="0"/>
                <a:cs typeface="Verdana" panose="020B0604030504040204" pitchFamily="34" charset="0"/>
              </a:rPr>
              <a:t>. A prática da moral suprema, portanto, é a verdadeira base da vida do homem.</a:t>
            </a:r>
          </a:p>
          <a:p>
            <a:pPr algn="r"/>
            <a:r>
              <a:rPr lang="pt-BR" sz="2000" dirty="0">
                <a:latin typeface="Verdana" panose="020B0604030504040204" pitchFamily="34" charset="0"/>
                <a:ea typeface="Verdana" panose="020B0604030504040204" pitchFamily="34" charset="0"/>
                <a:cs typeface="Verdana" panose="020B0604030504040204" pitchFamily="34" charset="0"/>
              </a:rPr>
              <a:t>Tratado...., vol. 9, pág. 323. </a:t>
            </a:r>
            <a:r>
              <a:rPr lang="pt-BR" sz="2000" b="1" dirty="0">
                <a:latin typeface="Verdana" panose="020B0604030504040204" pitchFamily="34" charset="0"/>
                <a:ea typeface="Verdana" panose="020B0604030504040204" pitchFamily="34" charset="0"/>
                <a:cs typeface="Verdana" panose="020B0604030504040204" pitchFamily="34" charset="0"/>
              </a:rPr>
              <a:t>Atenção, Texto de 1926!!!</a:t>
            </a:r>
          </a:p>
          <a:p>
            <a:endParaRPr lang="pt-BR"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9536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587BF37-2329-408C-9FC4-236CBB700D6D}"/>
              </a:ext>
            </a:extLst>
          </p:cNvPr>
          <p:cNvSpPr txBox="1"/>
          <p:nvPr/>
        </p:nvSpPr>
        <p:spPr>
          <a:xfrm>
            <a:off x="278296" y="291548"/>
            <a:ext cx="8706677" cy="707886"/>
          </a:xfrm>
          <a:prstGeom prst="rect">
            <a:avLst/>
          </a:prstGeom>
          <a:noFill/>
        </p:spPr>
        <p:txBody>
          <a:bodyPr wrap="square" rtlCol="0">
            <a:spAutoFit/>
          </a:bodyPr>
          <a:lstStyle/>
          <a:p>
            <a:r>
              <a:rPr lang="pt-BR" sz="2200" b="1" dirty="0">
                <a:solidFill>
                  <a:srgbClr val="FF0000"/>
                </a:solidFill>
                <a:latin typeface="Verdana" panose="020B0604030504040204" pitchFamily="34" charset="0"/>
                <a:ea typeface="Verdana" panose="020B0604030504040204" pitchFamily="34" charset="0"/>
              </a:rPr>
              <a:t>7. 1º Curso </a:t>
            </a:r>
            <a:r>
              <a:rPr lang="pt-BR" sz="2200" b="1" dirty="0" err="1">
                <a:solidFill>
                  <a:srgbClr val="FF0000"/>
                </a:solidFill>
                <a:latin typeface="Verdana" panose="020B0604030504040204" pitchFamily="34" charset="0"/>
                <a:ea typeface="Verdana" panose="020B0604030504040204" pitchFamily="34" charset="0"/>
              </a:rPr>
              <a:t>On</a:t>
            </a:r>
            <a:r>
              <a:rPr lang="pt-BR" sz="2200" b="1" dirty="0">
                <a:solidFill>
                  <a:srgbClr val="FF0000"/>
                </a:solidFill>
                <a:latin typeface="Verdana" panose="020B0604030504040204" pitchFamily="34" charset="0"/>
                <a:ea typeface="Verdana" panose="020B0604030504040204" pitchFamily="34" charset="0"/>
              </a:rPr>
              <a:t> </a:t>
            </a:r>
            <a:r>
              <a:rPr lang="pt-BR" sz="2200" b="1" dirty="0" err="1">
                <a:solidFill>
                  <a:srgbClr val="FF0000"/>
                </a:solidFill>
                <a:latin typeface="Verdana" panose="020B0604030504040204" pitchFamily="34" charset="0"/>
                <a:ea typeface="Verdana" panose="020B0604030504040204" pitchFamily="34" charset="0"/>
              </a:rPr>
              <a:t>Line</a:t>
            </a:r>
            <a:r>
              <a:rPr lang="pt-BR" sz="2200" b="1" dirty="0">
                <a:solidFill>
                  <a:srgbClr val="FF0000"/>
                </a:solidFill>
                <a:latin typeface="Verdana" panose="020B0604030504040204" pitchFamily="34" charset="0"/>
                <a:ea typeface="Verdana" panose="020B0604030504040204" pitchFamily="34" charset="0"/>
              </a:rPr>
              <a:t> do “Tratado...”, em 02-mai-2021</a:t>
            </a:r>
          </a:p>
          <a:p>
            <a:endParaRPr lang="pt-BR" dirty="0"/>
          </a:p>
        </p:txBody>
      </p:sp>
      <p:pic>
        <p:nvPicPr>
          <p:cNvPr id="5" name="Imagem 4">
            <a:extLst>
              <a:ext uri="{FF2B5EF4-FFF2-40B4-BE49-F238E27FC236}">
                <a16:creationId xmlns:a16="http://schemas.microsoft.com/office/drawing/2014/main" id="{2C617BA0-7E99-493C-8AAC-DB3F3E3E4F2D}"/>
              </a:ext>
            </a:extLst>
          </p:cNvPr>
          <p:cNvPicPr/>
          <p:nvPr/>
        </p:nvPicPr>
        <p:blipFill rotWithShape="1">
          <a:blip r:embed="rId2"/>
          <a:srcRect l="15685" t="28095" r="39947" b="27723"/>
          <a:stretch/>
        </p:blipFill>
        <p:spPr bwMode="auto">
          <a:xfrm>
            <a:off x="530087" y="999434"/>
            <a:ext cx="8335617" cy="57061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973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B28983E1-2FCC-4D9A-B4D8-4E95A7E1AE46}"/>
              </a:ext>
            </a:extLst>
          </p:cNvPr>
          <p:cNvPicPr/>
          <p:nvPr/>
        </p:nvPicPr>
        <p:blipFill rotWithShape="1">
          <a:blip r:embed="rId2"/>
          <a:srcRect r="3191" b="2905"/>
          <a:stretch/>
        </p:blipFill>
        <p:spPr>
          <a:xfrm>
            <a:off x="0" y="0"/>
            <a:ext cx="5049078" cy="6858000"/>
          </a:xfrm>
          <a:prstGeom prst="rect">
            <a:avLst/>
          </a:prstGeom>
        </p:spPr>
      </p:pic>
      <p:grpSp>
        <p:nvGrpSpPr>
          <p:cNvPr id="3" name="Agrupar 2">
            <a:extLst>
              <a:ext uri="{FF2B5EF4-FFF2-40B4-BE49-F238E27FC236}">
                <a16:creationId xmlns:a16="http://schemas.microsoft.com/office/drawing/2014/main" id="{42AA1E2A-CDCF-48C2-B567-77735F2847F9}"/>
              </a:ext>
            </a:extLst>
          </p:cNvPr>
          <p:cNvGrpSpPr/>
          <p:nvPr/>
        </p:nvGrpSpPr>
        <p:grpSpPr>
          <a:xfrm>
            <a:off x="4518569" y="418001"/>
            <a:ext cx="4516001" cy="3788509"/>
            <a:chOff x="4518569" y="418001"/>
            <a:chExt cx="4516001" cy="3788509"/>
          </a:xfrm>
        </p:grpSpPr>
        <p:sp>
          <p:nvSpPr>
            <p:cNvPr id="9" name="CaixaDeTexto 8">
              <a:extLst>
                <a:ext uri="{FF2B5EF4-FFF2-40B4-BE49-F238E27FC236}">
                  <a16:creationId xmlns:a16="http://schemas.microsoft.com/office/drawing/2014/main" id="{4B5BFDA7-578A-40B2-B58D-C82C36C404A0}"/>
                </a:ext>
              </a:extLst>
            </p:cNvPr>
            <p:cNvSpPr txBox="1"/>
            <p:nvPr/>
          </p:nvSpPr>
          <p:spPr>
            <a:xfrm>
              <a:off x="5310055" y="418001"/>
              <a:ext cx="3724515" cy="3785652"/>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de 1 página, com as referências para aprofundar os estudos desta Máxima </a:t>
              </a:r>
              <a:endParaRPr lang="pt-BR" sz="2800" dirty="0">
                <a:solidFill>
                  <a:srgbClr val="0070C0"/>
                </a:solidFill>
              </a:endParaRPr>
            </a:p>
          </p:txBody>
        </p:sp>
        <p:sp>
          <p:nvSpPr>
            <p:cNvPr id="2" name="Seta: para a Direita 1">
              <a:extLst>
                <a:ext uri="{FF2B5EF4-FFF2-40B4-BE49-F238E27FC236}">
                  <a16:creationId xmlns:a16="http://schemas.microsoft.com/office/drawing/2014/main" id="{EF945D2F-5068-4E2F-AC6F-644C3CFC033E}"/>
                </a:ext>
              </a:extLst>
            </p:cNvPr>
            <p:cNvSpPr/>
            <p:nvPr/>
          </p:nvSpPr>
          <p:spPr>
            <a:xfrm flipH="1">
              <a:off x="4518569" y="3215910"/>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Tree>
    <p:extLst>
      <p:ext uri="{BB962C8B-B14F-4D97-AF65-F5344CB8AC3E}">
        <p14:creationId xmlns:p14="http://schemas.microsoft.com/office/powerpoint/2010/main" val="1495781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028BECB-3052-4F81-BE5E-C2A85E0FC2E7}"/>
              </a:ext>
            </a:extLst>
          </p:cNvPr>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19271" y="768626"/>
            <a:ext cx="3803374" cy="5910470"/>
          </a:xfrm>
          <a:prstGeom prst="rect">
            <a:avLst/>
          </a:prstGeom>
          <a:noFill/>
          <a:ln>
            <a:noFill/>
          </a:ln>
        </p:spPr>
      </p:pic>
      <p:sp>
        <p:nvSpPr>
          <p:cNvPr id="5" name="CaixaDeTexto 4">
            <a:extLst>
              <a:ext uri="{FF2B5EF4-FFF2-40B4-BE49-F238E27FC236}">
                <a16:creationId xmlns:a16="http://schemas.microsoft.com/office/drawing/2014/main" id="{21FDE9CE-E31F-4BF2-B085-00F0EA1917F9}"/>
              </a:ext>
            </a:extLst>
          </p:cNvPr>
          <p:cNvSpPr txBox="1"/>
          <p:nvPr/>
        </p:nvSpPr>
        <p:spPr>
          <a:xfrm>
            <a:off x="3922646" y="327992"/>
            <a:ext cx="5221354" cy="5940088"/>
          </a:xfrm>
          <a:prstGeom prst="rect">
            <a:avLst/>
          </a:prstGeom>
          <a:noFill/>
        </p:spPr>
        <p:txBody>
          <a:bodyPr wrap="square" rtlCol="0">
            <a:spAutoFit/>
          </a:bodyPr>
          <a:lstStyle/>
          <a:p>
            <a:r>
              <a:rPr lang="pt-BR" sz="2400" dirty="0">
                <a:latin typeface="Verdana" panose="020B0604030504040204" pitchFamily="34" charset="0"/>
                <a:ea typeface="Verdana" panose="020B0604030504040204" pitchFamily="34" charset="0"/>
                <a:cs typeface="Verdana" panose="020B0604030504040204" pitchFamily="34" charset="0"/>
              </a:rPr>
              <a:t>Comentários do prof. </a:t>
            </a:r>
            <a:r>
              <a:rPr lang="pt-BR" sz="2400" dirty="0" err="1">
                <a:latin typeface="Verdana" panose="020B0604030504040204" pitchFamily="34" charset="0"/>
                <a:ea typeface="Verdana" panose="020B0604030504040204" pitchFamily="34" charset="0"/>
                <a:cs typeface="Verdana" panose="020B0604030504040204" pitchFamily="34" charset="0"/>
              </a:rPr>
              <a:t>Miyashita</a:t>
            </a:r>
            <a:r>
              <a:rPr lang="pt-BR" sz="2400" dirty="0">
                <a:latin typeface="Verdana" panose="020B0604030504040204" pitchFamily="34" charset="0"/>
                <a:ea typeface="Verdana" panose="020B0604030504040204" pitchFamily="34" charset="0"/>
                <a:cs typeface="Verdana" panose="020B0604030504040204" pitchFamily="34" charset="0"/>
              </a:rPr>
              <a:t>, no Curso acima, a respeito de trechos do livro </a:t>
            </a:r>
            <a:r>
              <a:rPr lang="pt-BR" sz="2800" b="1" i="1" dirty="0" err="1">
                <a:latin typeface="Times New Roman" panose="02020603050405020304" pitchFamily="18" charset="0"/>
                <a:ea typeface="Verdana" panose="020B0604030504040204" pitchFamily="34" charset="0"/>
                <a:cs typeface="Times New Roman" panose="02020603050405020304" pitchFamily="18" charset="0"/>
              </a:rPr>
              <a:t>Confucius</a:t>
            </a:r>
            <a:r>
              <a:rPr lang="pt-BR" sz="2800" b="1" i="1" dirty="0">
                <a:latin typeface="Times New Roman" panose="02020603050405020304" pitchFamily="18" charset="0"/>
                <a:ea typeface="Verdana" panose="020B0604030504040204" pitchFamily="34" charset="0"/>
                <a:cs typeface="Times New Roman" panose="02020603050405020304" pitchFamily="18" charset="0"/>
              </a:rPr>
              <a:t>: The Secular As </a:t>
            </a:r>
            <a:r>
              <a:rPr lang="pt-BR" sz="2800" b="1" i="1" dirty="0" err="1">
                <a:latin typeface="Times New Roman" panose="02020603050405020304" pitchFamily="18" charset="0"/>
                <a:ea typeface="Verdana" panose="020B0604030504040204" pitchFamily="34" charset="0"/>
                <a:cs typeface="Times New Roman" panose="02020603050405020304" pitchFamily="18" charset="0"/>
              </a:rPr>
              <a:t>Sacred</a:t>
            </a:r>
            <a:r>
              <a:rPr lang="pt-BR" sz="2400" dirty="0">
                <a:latin typeface="Verdana" panose="020B0604030504040204" pitchFamily="34" charset="0"/>
                <a:ea typeface="Verdana" panose="020B0604030504040204" pitchFamily="34" charset="0"/>
                <a:cs typeface="Verdana" panose="020B0604030504040204" pitchFamily="34" charset="0"/>
              </a:rPr>
              <a:t>: </a:t>
            </a:r>
            <a:r>
              <a:rPr lang="pt-BR" sz="2400" dirty="0">
                <a:latin typeface="Times New Roman" panose="02020603050405020304" pitchFamily="18" charset="0"/>
                <a:ea typeface="Verdana" panose="020B0604030504040204" pitchFamily="34" charset="0"/>
                <a:cs typeface="Times New Roman" panose="02020603050405020304" pitchFamily="18" charset="0"/>
              </a:rPr>
              <a:t>(*) </a:t>
            </a:r>
          </a:p>
          <a:p>
            <a:endParaRPr lang="pt-BR" sz="2400" dirty="0">
              <a:latin typeface="Verdana" panose="020B0604030504040204" pitchFamily="34" charset="0"/>
              <a:ea typeface="Verdana" panose="020B0604030504040204" pitchFamily="34" charset="0"/>
              <a:cs typeface="Verdana" panose="020B0604030504040204" pitchFamily="34" charset="0"/>
            </a:endParaRPr>
          </a:p>
          <a:p>
            <a:r>
              <a:rPr lang="pt-BR" sz="2400" dirty="0">
                <a:latin typeface="Verdana" panose="020B0604030504040204" pitchFamily="34" charset="0"/>
                <a:ea typeface="Verdana" panose="020B0604030504040204" pitchFamily="34" charset="0"/>
                <a:cs typeface="Verdana" panose="020B0604030504040204" pitchFamily="34" charset="0"/>
              </a:rPr>
              <a:t>No livro, o autor propõe interpretar a Virtude como sendo um </a:t>
            </a:r>
            <a:r>
              <a:rPr lang="pt-BR" sz="3200" b="1" dirty="0" err="1">
                <a:latin typeface="Times New Roman" panose="02020603050405020304" pitchFamily="18" charset="0"/>
                <a:ea typeface="Verdana" panose="020B0604030504040204" pitchFamily="34" charset="0"/>
                <a:cs typeface="Times New Roman" panose="02020603050405020304" pitchFamily="18" charset="0"/>
              </a:rPr>
              <a:t>magic</a:t>
            </a:r>
            <a:r>
              <a:rPr lang="pt-BR" sz="3200" b="1" dirty="0">
                <a:latin typeface="Times New Roman" panose="02020603050405020304" pitchFamily="18" charset="0"/>
                <a:ea typeface="Verdana" panose="020B0604030504040204" pitchFamily="34" charset="0"/>
                <a:cs typeface="Times New Roman" panose="02020603050405020304" pitchFamily="18" charset="0"/>
              </a:rPr>
              <a:t> </a:t>
            </a:r>
            <a:r>
              <a:rPr lang="pt-BR" sz="3200" b="1" dirty="0" err="1">
                <a:latin typeface="Times New Roman" panose="02020603050405020304" pitchFamily="18" charset="0"/>
                <a:ea typeface="Verdana" panose="020B0604030504040204" pitchFamily="34" charset="0"/>
                <a:cs typeface="Times New Roman" panose="02020603050405020304" pitchFamily="18" charset="0"/>
              </a:rPr>
              <a:t>power</a:t>
            </a:r>
            <a:r>
              <a:rPr lang="pt-BR" sz="3200" b="1" dirty="0">
                <a:latin typeface="Times New Roman" panose="02020603050405020304" pitchFamily="18" charset="0"/>
                <a:ea typeface="Verdana" panose="020B0604030504040204" pitchFamily="34" charset="0"/>
                <a:cs typeface="Times New Roman" panose="02020603050405020304" pitchFamily="18" charset="0"/>
              </a:rPr>
              <a:t> </a:t>
            </a:r>
            <a:r>
              <a:rPr lang="pt-BR" sz="2400" dirty="0">
                <a:latin typeface="Verdana" panose="020B0604030504040204" pitchFamily="34" charset="0"/>
                <a:ea typeface="Verdana" panose="020B0604030504040204" pitchFamily="34" charset="0"/>
                <a:cs typeface="Verdana" panose="020B0604030504040204" pitchFamily="34" charset="0"/>
              </a:rPr>
              <a:t>(Força/energia mágica)</a:t>
            </a:r>
          </a:p>
          <a:p>
            <a:endParaRPr lang="pt-BR" sz="2400" dirty="0">
              <a:latin typeface="Verdana" panose="020B0604030504040204" pitchFamily="34" charset="0"/>
              <a:ea typeface="Verdana" panose="020B0604030504040204" pitchFamily="34" charset="0"/>
              <a:cs typeface="Verdana" panose="020B0604030504040204" pitchFamily="34" charset="0"/>
            </a:endParaRPr>
          </a:p>
          <a:p>
            <a:endParaRPr lang="pt-BR" sz="2400" dirty="0">
              <a:latin typeface="Verdana" panose="020B0604030504040204" pitchFamily="34" charset="0"/>
              <a:ea typeface="Verdana" panose="020B0604030504040204" pitchFamily="34" charset="0"/>
              <a:cs typeface="Verdana" panose="020B0604030504040204" pitchFamily="34" charset="0"/>
            </a:endParaRPr>
          </a:p>
          <a:p>
            <a:r>
              <a:rPr lang="pt-BR" sz="2800" dirty="0">
                <a:latin typeface="Times New Roman" panose="02020603050405020304" pitchFamily="18" charset="0"/>
                <a:ea typeface="Verdana" panose="020B0604030504040204" pitchFamily="34" charset="0"/>
                <a:cs typeface="Times New Roman" panose="02020603050405020304" pitchFamily="18" charset="0"/>
              </a:rPr>
              <a:t>(*) </a:t>
            </a:r>
            <a:r>
              <a:rPr lang="pt-BR" sz="2800" i="1" dirty="0">
                <a:latin typeface="Times New Roman" panose="02020603050405020304" pitchFamily="18" charset="0"/>
                <a:ea typeface="Verdana" panose="020B0604030504040204" pitchFamily="34" charset="0"/>
                <a:cs typeface="Times New Roman" panose="02020603050405020304" pitchFamily="18" charset="0"/>
              </a:rPr>
              <a:t>Herbert </a:t>
            </a:r>
            <a:r>
              <a:rPr lang="pt-BR" sz="2800" i="1" dirty="0" err="1">
                <a:latin typeface="Times New Roman" panose="02020603050405020304" pitchFamily="18" charset="0"/>
                <a:ea typeface="Verdana" panose="020B0604030504040204" pitchFamily="34" charset="0"/>
                <a:cs typeface="Times New Roman" panose="02020603050405020304" pitchFamily="18" charset="0"/>
              </a:rPr>
              <a:t>Fingarette</a:t>
            </a:r>
            <a:r>
              <a:rPr lang="pt-BR" sz="2800" dirty="0">
                <a:latin typeface="Times New Roman" panose="02020603050405020304" pitchFamily="18" charset="0"/>
                <a:ea typeface="Verdana" panose="020B0604030504040204" pitchFamily="34" charset="0"/>
                <a:cs typeface="Times New Roman" panose="02020603050405020304" pitchFamily="18" charset="0"/>
              </a:rPr>
              <a:t> </a:t>
            </a:r>
            <a:r>
              <a:rPr lang="pt-BR" sz="2400" dirty="0">
                <a:latin typeface="Verdana" panose="020B0604030504040204" pitchFamily="34" charset="0"/>
                <a:ea typeface="Verdana" panose="020B0604030504040204" pitchFamily="34" charset="0"/>
                <a:cs typeface="Verdana" panose="020B0604030504040204" pitchFamily="34" charset="0"/>
              </a:rPr>
              <a:t>(1921~2018, USA, filósofo pesquisador da filosofia chinesa)</a:t>
            </a:r>
          </a:p>
          <a:p>
            <a:endParaRPr lang="pt-BR"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9223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EE99764-9DE0-44EA-A5AB-806AAFF286D9}"/>
              </a:ext>
            </a:extLst>
          </p:cNvPr>
          <p:cNvSpPr txBox="1"/>
          <p:nvPr/>
        </p:nvSpPr>
        <p:spPr>
          <a:xfrm>
            <a:off x="2117036" y="2982724"/>
            <a:ext cx="5267738" cy="892552"/>
          </a:xfrm>
          <a:prstGeom prst="rect">
            <a:avLst/>
          </a:prstGeom>
          <a:noFill/>
        </p:spPr>
        <p:txBody>
          <a:bodyPr wrap="square" rtlCol="0">
            <a:spAutoFit/>
          </a:bodyPr>
          <a:lstStyle/>
          <a:p>
            <a:r>
              <a:rPr lang="pt-BR" sz="28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8</a:t>
            </a:r>
            <a:r>
              <a:rPr lang="pt-BR" sz="28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Lembretes do Curso: </a:t>
            </a:r>
            <a:endParaRPr lang="pt-BR" sz="28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p>
            <a:endParaRPr lang="pt-BR" sz="2400" dirty="0"/>
          </a:p>
        </p:txBody>
      </p:sp>
    </p:spTree>
    <p:extLst>
      <p:ext uri="{BB962C8B-B14F-4D97-AF65-F5344CB8AC3E}">
        <p14:creationId xmlns:p14="http://schemas.microsoft.com/office/powerpoint/2010/main" val="3668581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a:grpSpLocks/>
          </p:cNvGrpSpPr>
          <p:nvPr/>
        </p:nvGrpSpPr>
        <p:grpSpPr bwMode="auto">
          <a:xfrm>
            <a:off x="107950" y="2017436"/>
            <a:ext cx="2235200" cy="954087"/>
            <a:chOff x="107504" y="3717032"/>
            <a:chExt cx="2235227" cy="954107"/>
          </a:xfrm>
        </p:grpSpPr>
        <p:sp>
          <p:nvSpPr>
            <p:cNvPr id="3" name="CaixaDeTexto 2"/>
            <p:cNvSpPr txBox="1"/>
            <p:nvPr/>
          </p:nvSpPr>
          <p:spPr>
            <a:xfrm>
              <a:off x="107504" y="3717032"/>
              <a:ext cx="1758971" cy="954107"/>
            </a:xfrm>
            <a:prstGeom prst="rect">
              <a:avLst/>
            </a:prstGeom>
            <a:solidFill>
              <a:schemeClr val="accent6">
                <a:lumMod val="40000"/>
                <a:lumOff val="60000"/>
              </a:schemeClr>
            </a:solidFill>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pt-BR" altLang="pt-BR" sz="2800" b="1">
                  <a:latin typeface="Times New Roman" pitchFamily="18" charset="0"/>
                  <a:cs typeface="Times New Roman" pitchFamily="18" charset="0"/>
                </a:rPr>
                <a:t>Sucesso</a:t>
              </a:r>
            </a:p>
            <a:p>
              <a:pPr algn="ctr" eaLnBrk="1" hangingPunct="1">
                <a:defRPr/>
              </a:pPr>
              <a:r>
                <a:rPr lang="pt-BR" altLang="pt-BR" sz="2800" b="1">
                  <a:latin typeface="Times New Roman" pitchFamily="18" charset="0"/>
                  <a:cs typeface="Times New Roman" pitchFamily="18" charset="0"/>
                </a:rPr>
                <a:t>Felicidade</a:t>
              </a:r>
              <a:endParaRPr lang="pt-BR" altLang="pt-BR" sz="2800" b="1"/>
            </a:p>
          </p:txBody>
        </p:sp>
        <p:sp>
          <p:nvSpPr>
            <p:cNvPr id="11275" name="Retângulo 3"/>
            <p:cNvSpPr>
              <a:spLocks noChangeArrowheads="1"/>
            </p:cNvSpPr>
            <p:nvPr/>
          </p:nvSpPr>
          <p:spPr bwMode="auto">
            <a:xfrm>
              <a:off x="1866319" y="3913892"/>
              <a:ext cx="476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800" b="1">
                  <a:latin typeface="Times New Roman" panose="02020603050405020304" pitchFamily="18" charset="0"/>
                  <a:cs typeface="Times New Roman" panose="02020603050405020304" pitchFamily="18" charset="0"/>
                </a:rPr>
                <a:t>= </a:t>
              </a:r>
            </a:p>
          </p:txBody>
        </p:sp>
      </p:grpSp>
      <p:sp>
        <p:nvSpPr>
          <p:cNvPr id="5" name="CaixaDeTexto 4"/>
          <p:cNvSpPr txBox="1">
            <a:spLocks noRot="1" noChangeAspect="1" noMove="1" noResize="1" noEditPoints="1" noAdjustHandles="1" noChangeArrowheads="1" noChangeShapeType="1" noTextEdit="1"/>
          </p:cNvSpPr>
          <p:nvPr/>
        </p:nvSpPr>
        <p:spPr>
          <a:xfrm>
            <a:off x="2105060" y="1484784"/>
            <a:ext cx="6244273" cy="2104550"/>
          </a:xfrm>
          <a:prstGeom prst="rect">
            <a:avLst/>
          </a:prstGeom>
          <a:blipFill rotWithShape="1">
            <a:blip r:embed="rId2"/>
            <a:stretch>
              <a:fillRect/>
            </a:stretch>
          </a:blipFill>
        </p:spPr>
        <p:txBody>
          <a:bodyPr/>
          <a:lstStyle/>
          <a:p>
            <a:pPr eaLnBrk="1" fontAlgn="auto" hangingPunct="1">
              <a:spcBef>
                <a:spcPts val="0"/>
              </a:spcBef>
              <a:spcAft>
                <a:spcPts val="0"/>
              </a:spcAft>
              <a:defRPr/>
            </a:pPr>
            <a:r>
              <a:rPr lang="pt-BR">
                <a:noFill/>
                <a:latin typeface="+mn-lt"/>
                <a:cs typeface="+mn-cs"/>
              </a:rPr>
              <a:t> </a:t>
            </a:r>
          </a:p>
        </p:txBody>
      </p:sp>
      <p:sp>
        <p:nvSpPr>
          <p:cNvPr id="9" name="CaixaDeTexto 8"/>
          <p:cNvSpPr txBox="1">
            <a:spLocks noRot="1" noChangeAspect="1" noMove="1" noResize="1" noEditPoints="1" noAdjustHandles="1" noChangeArrowheads="1" noChangeShapeType="1" noTextEdit="1"/>
          </p:cNvSpPr>
          <p:nvPr/>
        </p:nvSpPr>
        <p:spPr>
          <a:xfrm>
            <a:off x="3275856" y="3501008"/>
            <a:ext cx="2704779" cy="584775"/>
          </a:xfrm>
          <a:prstGeom prst="rect">
            <a:avLst/>
          </a:prstGeom>
          <a:blipFill rotWithShape="1">
            <a:blip r:embed="rId3"/>
            <a:stretch>
              <a:fillRect/>
            </a:stretch>
          </a:blipFill>
        </p:spPr>
        <p:txBody>
          <a:bodyPr/>
          <a:lstStyle/>
          <a:p>
            <a:pPr eaLnBrk="1" fontAlgn="auto" hangingPunct="1">
              <a:spcBef>
                <a:spcPts val="0"/>
              </a:spcBef>
              <a:spcAft>
                <a:spcPts val="0"/>
              </a:spcAft>
              <a:defRPr/>
            </a:pPr>
            <a:r>
              <a:rPr lang="pt-BR">
                <a:noFill/>
                <a:latin typeface="+mn-lt"/>
                <a:cs typeface="+mn-cs"/>
              </a:rPr>
              <a:t> </a:t>
            </a:r>
          </a:p>
        </p:txBody>
      </p:sp>
      <p:sp>
        <p:nvSpPr>
          <p:cNvPr id="10" name="CaixaDeTexto 9"/>
          <p:cNvSpPr txBox="1">
            <a:spLocks noRot="1" noChangeAspect="1" noMove="1" noResize="1" noEditPoints="1" noAdjustHandles="1" noChangeArrowheads="1" noChangeShapeType="1" noTextEdit="1"/>
          </p:cNvSpPr>
          <p:nvPr/>
        </p:nvSpPr>
        <p:spPr>
          <a:xfrm>
            <a:off x="3275856" y="4269093"/>
            <a:ext cx="2042162" cy="584775"/>
          </a:xfrm>
          <a:prstGeom prst="rect">
            <a:avLst/>
          </a:prstGeom>
          <a:blipFill rotWithShape="1">
            <a:blip r:embed="rId4"/>
            <a:stretch>
              <a:fillRect l="-7463" t="-13542" b="-33333"/>
            </a:stretch>
          </a:blipFill>
        </p:spPr>
        <p:txBody>
          <a:bodyPr/>
          <a:lstStyle/>
          <a:p>
            <a:pPr eaLnBrk="1" fontAlgn="auto" hangingPunct="1">
              <a:spcBef>
                <a:spcPts val="0"/>
              </a:spcBef>
              <a:spcAft>
                <a:spcPts val="0"/>
              </a:spcAft>
              <a:defRPr/>
            </a:pPr>
            <a:r>
              <a:rPr lang="pt-BR">
                <a:noFill/>
                <a:latin typeface="+mn-lt"/>
                <a:cs typeface="+mn-cs"/>
              </a:rPr>
              <a:t> </a:t>
            </a:r>
          </a:p>
        </p:txBody>
      </p:sp>
      <p:sp>
        <p:nvSpPr>
          <p:cNvPr id="11" name="CaixaDeTexto 10"/>
          <p:cNvSpPr txBox="1">
            <a:spLocks noRot="1" noChangeAspect="1" noMove="1" noResize="1" noEditPoints="1" noAdjustHandles="1" noChangeArrowheads="1" noChangeShapeType="1" noTextEdit="1"/>
          </p:cNvSpPr>
          <p:nvPr/>
        </p:nvSpPr>
        <p:spPr>
          <a:xfrm>
            <a:off x="3275856" y="5037178"/>
            <a:ext cx="3656770" cy="584775"/>
          </a:xfrm>
          <a:prstGeom prst="rect">
            <a:avLst/>
          </a:prstGeom>
          <a:blipFill rotWithShape="1">
            <a:blip r:embed="rId5"/>
            <a:stretch>
              <a:fillRect/>
            </a:stretch>
          </a:blipFill>
        </p:spPr>
        <p:txBody>
          <a:bodyPr/>
          <a:lstStyle/>
          <a:p>
            <a:pPr eaLnBrk="1" fontAlgn="auto" hangingPunct="1">
              <a:spcBef>
                <a:spcPts val="0"/>
              </a:spcBef>
              <a:spcAft>
                <a:spcPts val="0"/>
              </a:spcAft>
              <a:defRPr/>
            </a:pPr>
            <a:r>
              <a:rPr lang="pt-BR">
                <a:noFill/>
                <a:latin typeface="+mn-lt"/>
                <a:cs typeface="+mn-cs"/>
              </a:rPr>
              <a:t> </a:t>
            </a:r>
          </a:p>
        </p:txBody>
      </p:sp>
      <p:sp>
        <p:nvSpPr>
          <p:cNvPr id="12" name="CaixaDeTexto 11"/>
          <p:cNvSpPr txBox="1">
            <a:spLocks noRot="1" noChangeAspect="1" noMove="1" noResize="1" noEditPoints="1" noAdjustHandles="1" noChangeArrowheads="1" noChangeShapeType="1" noTextEdit="1"/>
          </p:cNvSpPr>
          <p:nvPr/>
        </p:nvSpPr>
        <p:spPr>
          <a:xfrm>
            <a:off x="3275856" y="5805264"/>
            <a:ext cx="2201244" cy="584775"/>
          </a:xfrm>
          <a:prstGeom prst="rect">
            <a:avLst/>
          </a:prstGeom>
          <a:blipFill rotWithShape="1">
            <a:blip r:embed="rId6"/>
            <a:stretch>
              <a:fillRect/>
            </a:stretch>
          </a:blipFill>
        </p:spPr>
        <p:txBody>
          <a:bodyPr/>
          <a:lstStyle/>
          <a:p>
            <a:pPr eaLnBrk="1" fontAlgn="auto" hangingPunct="1">
              <a:spcBef>
                <a:spcPts val="0"/>
              </a:spcBef>
              <a:spcAft>
                <a:spcPts val="0"/>
              </a:spcAft>
              <a:defRPr/>
            </a:pPr>
            <a:r>
              <a:rPr lang="pt-BR">
                <a:noFill/>
                <a:latin typeface="+mn-lt"/>
                <a:cs typeface="+mn-cs"/>
              </a:rPr>
              <a:t> </a:t>
            </a:r>
          </a:p>
        </p:txBody>
      </p:sp>
      <p:sp>
        <p:nvSpPr>
          <p:cNvPr id="14" name="CaixaDeTexto 13"/>
          <p:cNvSpPr txBox="1">
            <a:spLocks noRot="1" noChangeAspect="1" noMove="1" noResize="1" noEditPoints="1" noAdjustHandles="1" noChangeArrowheads="1" noChangeShapeType="1" noTextEdit="1"/>
          </p:cNvSpPr>
          <p:nvPr/>
        </p:nvSpPr>
        <p:spPr>
          <a:xfrm>
            <a:off x="7487274" y="1628800"/>
            <a:ext cx="659155" cy="707886"/>
          </a:xfrm>
          <a:prstGeom prst="rect">
            <a:avLst/>
          </a:prstGeom>
          <a:blipFill rotWithShape="1">
            <a:blip r:embed="rId7"/>
            <a:stretch>
              <a:fillRect/>
            </a:stretch>
          </a:blipFill>
        </p:spPr>
        <p:txBody>
          <a:bodyPr/>
          <a:lstStyle/>
          <a:p>
            <a:pPr eaLnBrk="1" fontAlgn="auto" hangingPunct="1">
              <a:spcBef>
                <a:spcPts val="0"/>
              </a:spcBef>
              <a:spcAft>
                <a:spcPts val="0"/>
              </a:spcAft>
              <a:defRPr/>
            </a:pPr>
            <a:r>
              <a:rPr lang="pt-BR">
                <a:noFill/>
                <a:latin typeface="+mn-lt"/>
                <a:cs typeface="+mn-cs"/>
              </a:rPr>
              <a:t> </a:t>
            </a:r>
          </a:p>
        </p:txBody>
      </p:sp>
      <p:sp>
        <p:nvSpPr>
          <p:cNvPr id="11273" name="Espaço Reservado para Número de Slide 1"/>
          <p:cNvSpPr>
            <a:spLocks noGrp="1"/>
          </p:cNvSpPr>
          <p:nvPr>
            <p:ph type="sldNum" sz="quarter" idx="12"/>
          </p:nvPr>
        </p:nvSpPr>
        <p:spPr bwMode="auto">
          <a:xfrm>
            <a:off x="6457950" y="6346412"/>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B7CAC7-7000-4856-8B73-F2CD9793629B}" type="slidenum">
              <a:rPr lang="pt-BR" altLang="ja-JP" sz="1200">
                <a:solidFill>
                  <a:srgbClr val="898989"/>
                </a:solidFill>
                <a:latin typeface="Arial" panose="020B0604020202020204" pitchFamily="34" charset="0"/>
              </a:rPr>
              <a:pPr/>
              <a:t>22</a:t>
            </a:fld>
            <a:endParaRPr lang="pt-BR" altLang="ja-JP" sz="1200">
              <a:solidFill>
                <a:srgbClr val="898989"/>
              </a:solidFill>
              <a:latin typeface="Arial" panose="020B0604020202020204" pitchFamily="34" charset="0"/>
            </a:endParaRPr>
          </a:p>
        </p:txBody>
      </p:sp>
      <p:grpSp>
        <p:nvGrpSpPr>
          <p:cNvPr id="8" name="Agrupar 7">
            <a:extLst>
              <a:ext uri="{FF2B5EF4-FFF2-40B4-BE49-F238E27FC236}">
                <a16:creationId xmlns:a16="http://schemas.microsoft.com/office/drawing/2014/main" id="{03BB8D8B-5A75-4F5C-BF79-EC0E3634BE51}"/>
              </a:ext>
            </a:extLst>
          </p:cNvPr>
          <p:cNvGrpSpPr/>
          <p:nvPr/>
        </p:nvGrpSpPr>
        <p:grpSpPr>
          <a:xfrm>
            <a:off x="6685772" y="76099"/>
            <a:ext cx="2262158" cy="1712945"/>
            <a:chOff x="6685772" y="76099"/>
            <a:chExt cx="2262158" cy="1712945"/>
          </a:xfrm>
        </p:grpSpPr>
        <p:sp>
          <p:nvSpPr>
            <p:cNvPr id="2" name="CaixaDeTexto 1">
              <a:extLst>
                <a:ext uri="{FF2B5EF4-FFF2-40B4-BE49-F238E27FC236}">
                  <a16:creationId xmlns:a16="http://schemas.microsoft.com/office/drawing/2014/main" id="{F9B215F7-4EBC-4CDE-911F-5F9B3791D459}"/>
                </a:ext>
              </a:extLst>
            </p:cNvPr>
            <p:cNvSpPr txBox="1"/>
            <p:nvPr/>
          </p:nvSpPr>
          <p:spPr>
            <a:xfrm>
              <a:off x="6685772" y="76099"/>
              <a:ext cx="2262158" cy="1077218"/>
            </a:xfrm>
            <a:prstGeom prst="rect">
              <a:avLst/>
            </a:prstGeom>
            <a:noFill/>
          </p:spPr>
          <p:txBody>
            <a:bodyPr wrap="none" rtlCol="0">
              <a:spAutoFit/>
            </a:bodyPr>
            <a:lstStyle/>
            <a:p>
              <a:pPr algn="r"/>
              <a:r>
                <a:rPr lang="pt-BR" sz="3200" b="1" i="1" dirty="0">
                  <a:solidFill>
                    <a:srgbClr val="FF0000"/>
                  </a:solidFill>
                  <a:latin typeface="Times New Roman" panose="02020603050405020304" pitchFamily="18" charset="0"/>
                  <a:cs typeface="Times New Roman" panose="02020603050405020304" pitchFamily="18" charset="0"/>
                </a:rPr>
                <a:t>n</a:t>
              </a:r>
              <a:r>
                <a:rPr lang="pt-BR" sz="3200" i="1" dirty="0">
                  <a:latin typeface="Times New Roman" panose="02020603050405020304" pitchFamily="18" charset="0"/>
                  <a:cs typeface="Times New Roman" panose="02020603050405020304" pitchFamily="18" charset="0"/>
                </a:rPr>
                <a:t>  </a:t>
              </a:r>
              <a:r>
                <a:rPr lang="pt-BR" sz="3200" dirty="0">
                  <a:latin typeface="Times New Roman" panose="02020603050405020304" pitchFamily="18" charset="0"/>
                  <a:cs typeface="Times New Roman" panose="02020603050405020304" pitchFamily="18" charset="0"/>
                </a:rPr>
                <a:t>=  Caráter</a:t>
              </a:r>
              <a:br>
                <a:rPr lang="pt-BR" sz="3200" dirty="0">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(Virtude)</a:t>
              </a:r>
            </a:p>
          </p:txBody>
        </p:sp>
        <p:cxnSp>
          <p:nvCxnSpPr>
            <p:cNvPr id="6" name="Conector de Seta Reta 5">
              <a:extLst>
                <a:ext uri="{FF2B5EF4-FFF2-40B4-BE49-F238E27FC236}">
                  <a16:creationId xmlns:a16="http://schemas.microsoft.com/office/drawing/2014/main" id="{C7AAFD5D-99A8-4C66-B3ED-21CAF7B8488F}"/>
                </a:ext>
              </a:extLst>
            </p:cNvPr>
            <p:cNvCxnSpPr>
              <a:cxnSpLocks/>
            </p:cNvCxnSpPr>
            <p:nvPr/>
          </p:nvCxnSpPr>
          <p:spPr>
            <a:xfrm flipV="1">
              <a:off x="7816851" y="1232452"/>
              <a:ext cx="0" cy="5565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p:cNvGrpSpPr>
          <p:nvPr/>
        </p:nvGrpSpPr>
        <p:grpSpPr bwMode="auto">
          <a:xfrm>
            <a:off x="876300" y="476250"/>
            <a:ext cx="8001000" cy="1593850"/>
            <a:chOff x="876300" y="476250"/>
            <a:chExt cx="8001000" cy="1593850"/>
          </a:xfrm>
        </p:grpSpPr>
        <p:sp>
          <p:nvSpPr>
            <p:cNvPr id="13320" name="CaixaDeTexto 1"/>
            <p:cNvSpPr txBox="1">
              <a:spLocks noChangeArrowheads="1"/>
            </p:cNvSpPr>
            <p:nvPr/>
          </p:nvSpPr>
          <p:spPr bwMode="auto">
            <a:xfrm>
              <a:off x="876300" y="476250"/>
              <a:ext cx="8001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3200">
                  <a:latin typeface="Arial" panose="020B0604020202020204" pitchFamily="34" charset="0"/>
                </a:rPr>
                <a:t>(1 +1 + 1 + 1) </a:t>
              </a:r>
              <a:r>
                <a:rPr lang="pt-BR" altLang="pt-BR" sz="3200" baseline="50000">
                  <a:latin typeface="Arial" panose="020B0604020202020204" pitchFamily="34" charset="0"/>
                </a:rPr>
                <a:t>3  </a:t>
              </a:r>
              <a:r>
                <a:rPr lang="pt-BR" altLang="pt-BR" sz="3200">
                  <a:latin typeface="Arial" panose="020B0604020202020204" pitchFamily="34" charset="0"/>
                </a:rPr>
                <a:t>=  4</a:t>
              </a:r>
              <a:r>
                <a:rPr lang="pt-BR" altLang="pt-BR" sz="3200" baseline="50000">
                  <a:latin typeface="Arial" panose="020B0604020202020204" pitchFamily="34" charset="0"/>
                </a:rPr>
                <a:t>3</a:t>
              </a:r>
              <a:r>
                <a:rPr lang="pt-BR" altLang="pt-BR" sz="3200">
                  <a:latin typeface="Arial" panose="020B0604020202020204" pitchFamily="34" charset="0"/>
                </a:rPr>
                <a:t> = 4 x 4 x 4       =   64  </a:t>
              </a:r>
              <a:endParaRPr lang="pt-BR" altLang="pt-BR" sz="3200" baseline="50000">
                <a:latin typeface="Arial" panose="020B0604020202020204" pitchFamily="34" charset="0"/>
              </a:endParaRPr>
            </a:p>
          </p:txBody>
        </p:sp>
        <p:sp>
          <p:nvSpPr>
            <p:cNvPr id="13321" name="CaixaDeTexto 3"/>
            <p:cNvSpPr txBox="1">
              <a:spLocks noChangeArrowheads="1"/>
            </p:cNvSpPr>
            <p:nvPr/>
          </p:nvSpPr>
          <p:spPr bwMode="auto">
            <a:xfrm>
              <a:off x="900113" y="1484313"/>
              <a:ext cx="79771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3200">
                  <a:latin typeface="Arial" panose="020B0604020202020204" pitchFamily="34" charset="0"/>
                </a:rPr>
                <a:t>(1 +1 + 1 + 1) </a:t>
              </a:r>
              <a:r>
                <a:rPr lang="pt-BR" altLang="pt-BR" sz="3200" baseline="50000">
                  <a:latin typeface="Arial" panose="020B0604020202020204" pitchFamily="34" charset="0"/>
                </a:rPr>
                <a:t>4  </a:t>
              </a:r>
              <a:r>
                <a:rPr lang="pt-BR" altLang="pt-BR" sz="3200">
                  <a:latin typeface="Arial" panose="020B0604020202020204" pitchFamily="34" charset="0"/>
                </a:rPr>
                <a:t>=  4</a:t>
              </a:r>
              <a:r>
                <a:rPr lang="pt-BR" altLang="pt-BR" sz="3200" baseline="50000">
                  <a:latin typeface="Arial" panose="020B0604020202020204" pitchFamily="34" charset="0"/>
                </a:rPr>
                <a:t>4</a:t>
              </a:r>
              <a:r>
                <a:rPr lang="pt-BR" altLang="pt-BR" sz="3200">
                  <a:latin typeface="Arial" panose="020B0604020202020204" pitchFamily="34" charset="0"/>
                </a:rPr>
                <a:t> = 4 x 4 x 4 x 4 = 256  </a:t>
              </a:r>
              <a:endParaRPr lang="pt-BR" altLang="pt-BR" sz="3200" baseline="50000">
                <a:latin typeface="Arial" panose="020B0604020202020204" pitchFamily="34" charset="0"/>
              </a:endParaRPr>
            </a:p>
          </p:txBody>
        </p:sp>
      </p:grpSp>
      <p:grpSp>
        <p:nvGrpSpPr>
          <p:cNvPr id="2" name="Grupo 1"/>
          <p:cNvGrpSpPr>
            <a:grpSpLocks/>
          </p:cNvGrpSpPr>
          <p:nvPr/>
        </p:nvGrpSpPr>
        <p:grpSpPr bwMode="auto">
          <a:xfrm>
            <a:off x="534988" y="3683000"/>
            <a:ext cx="8342312" cy="2014538"/>
            <a:chOff x="876977" y="4294390"/>
            <a:chExt cx="8341707" cy="2014930"/>
          </a:xfrm>
        </p:grpSpPr>
        <p:sp>
          <p:nvSpPr>
            <p:cNvPr id="3" name="CaixaDeTexto 2"/>
            <p:cNvSpPr txBox="1">
              <a:spLocks noRot="1" noChangeAspect="1" noMove="1" noResize="1" noEditPoints="1" noAdjustHandles="1" noChangeArrowheads="1" noChangeShapeType="1" noTextEdit="1"/>
            </p:cNvSpPr>
            <p:nvPr/>
          </p:nvSpPr>
          <p:spPr>
            <a:xfrm>
              <a:off x="876977" y="4294390"/>
              <a:ext cx="8234305" cy="790794"/>
            </a:xfrm>
            <a:prstGeom prst="rect">
              <a:avLst/>
            </a:prstGeom>
            <a:blipFill rotWithShape="1">
              <a:blip r:embed="rId2"/>
              <a:stretch>
                <a:fillRect l="-1925" t="-2308" r="-1776" b="-9231"/>
              </a:stretch>
            </a:blipFill>
          </p:spPr>
          <p:txBody>
            <a:bodyPr/>
            <a:lstStyle/>
            <a:p>
              <a:pPr eaLnBrk="1" hangingPunct="1">
                <a:defRPr/>
              </a:pPr>
              <a:r>
                <a:rPr lang="pt-BR">
                  <a:noFill/>
                </a:rPr>
                <a:t> </a:t>
              </a:r>
            </a:p>
          </p:txBody>
        </p:sp>
        <p:sp>
          <p:nvSpPr>
            <p:cNvPr id="5" name="CaixaDeTexto 4"/>
            <p:cNvSpPr txBox="1">
              <a:spLocks noRot="1" noChangeAspect="1" noMove="1" noResize="1" noEditPoints="1" noAdjustHandles="1" noChangeArrowheads="1" noChangeShapeType="1" noTextEdit="1"/>
            </p:cNvSpPr>
            <p:nvPr/>
          </p:nvSpPr>
          <p:spPr>
            <a:xfrm>
              <a:off x="876977" y="5518526"/>
              <a:ext cx="8341707" cy="790794"/>
            </a:xfrm>
            <a:prstGeom prst="rect">
              <a:avLst/>
            </a:prstGeom>
            <a:blipFill rotWithShape="1">
              <a:blip r:embed="rId3"/>
              <a:stretch>
                <a:fillRect l="-1901" t="-2308" b="-9231"/>
              </a:stretch>
            </a:blipFill>
          </p:spPr>
          <p:txBody>
            <a:bodyPr/>
            <a:lstStyle/>
            <a:p>
              <a:pPr eaLnBrk="1" hangingPunct="1">
                <a:defRPr/>
              </a:pPr>
              <a:r>
                <a:rPr lang="pt-BR">
                  <a:noFill/>
                </a:rPr>
                <a:t> </a:t>
              </a:r>
            </a:p>
          </p:txBody>
        </p:sp>
      </p:grpSp>
      <p:sp>
        <p:nvSpPr>
          <p:cNvPr id="6" name="CaixaDeTexto 5"/>
          <p:cNvSpPr txBox="1">
            <a:spLocks noChangeArrowheads="1"/>
          </p:cNvSpPr>
          <p:nvPr/>
        </p:nvSpPr>
        <p:spPr bwMode="auto">
          <a:xfrm>
            <a:off x="1835150" y="2381250"/>
            <a:ext cx="6248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400" b="1" dirty="0">
                <a:latin typeface="Times New Roman" panose="02020603050405020304" pitchFamily="18" charset="0"/>
                <a:cs typeface="Times New Roman" panose="02020603050405020304" pitchFamily="18" charset="0"/>
              </a:rPr>
              <a:t>Se “n” positivo    </a:t>
            </a:r>
            <a:r>
              <a:rPr lang="pt-BR" altLang="pt-BR" sz="2400" b="1" dirty="0">
                <a:latin typeface="Times New Roman" panose="02020603050405020304" pitchFamily="18" charset="0"/>
                <a:cs typeface="Times New Roman" panose="02020603050405020304" pitchFamily="18" charset="0"/>
                <a:sym typeface="Symbol" panose="05050102010706020507" pitchFamily="18" charset="2"/>
              </a:rPr>
              <a:t></a:t>
            </a:r>
            <a:r>
              <a:rPr lang="pt-BR" altLang="pt-BR" sz="2400" b="1" dirty="0">
                <a:latin typeface="Times New Roman" panose="02020603050405020304" pitchFamily="18" charset="0"/>
                <a:cs typeface="Times New Roman" panose="02020603050405020304" pitchFamily="18" charset="0"/>
              </a:rPr>
              <a:t>     O produto só cresce!!!! </a:t>
            </a:r>
          </a:p>
        </p:txBody>
      </p:sp>
      <p:sp>
        <p:nvSpPr>
          <p:cNvPr id="9" name="CaixaDeTexto 8"/>
          <p:cNvSpPr txBox="1">
            <a:spLocks noChangeArrowheads="1"/>
          </p:cNvSpPr>
          <p:nvPr/>
        </p:nvSpPr>
        <p:spPr bwMode="auto">
          <a:xfrm>
            <a:off x="706438" y="6108700"/>
            <a:ext cx="8413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400" b="1" dirty="0">
                <a:latin typeface="Times New Roman" panose="02020603050405020304" pitchFamily="18" charset="0"/>
                <a:cs typeface="Times New Roman" panose="02020603050405020304" pitchFamily="18" charset="0"/>
              </a:rPr>
              <a:t>Se “n” </a:t>
            </a:r>
            <a:r>
              <a:rPr lang="pt-BR" altLang="pt-BR" sz="2400" b="1" dirty="0">
                <a:solidFill>
                  <a:srgbClr val="FF0000"/>
                </a:solidFill>
                <a:latin typeface="Times New Roman" panose="02020603050405020304" pitchFamily="18" charset="0"/>
                <a:cs typeface="Times New Roman" panose="02020603050405020304" pitchFamily="18" charset="0"/>
              </a:rPr>
              <a:t>negativo </a:t>
            </a:r>
            <a:r>
              <a:rPr lang="pt-BR" altLang="pt-BR" sz="2400" b="1" dirty="0">
                <a:latin typeface="Times New Roman" panose="02020603050405020304" pitchFamily="18" charset="0"/>
                <a:cs typeface="Times New Roman" panose="02020603050405020304" pitchFamily="18" charset="0"/>
              </a:rPr>
              <a:t>  </a:t>
            </a:r>
            <a:r>
              <a:rPr lang="pt-BR" altLang="pt-BR" sz="2400" b="1" dirty="0">
                <a:latin typeface="Times New Roman" panose="02020603050405020304" pitchFamily="18" charset="0"/>
                <a:cs typeface="Times New Roman" panose="02020603050405020304" pitchFamily="18" charset="0"/>
                <a:sym typeface="Symbol" panose="05050102010706020507" pitchFamily="18" charset="2"/>
              </a:rPr>
              <a:t></a:t>
            </a:r>
            <a:r>
              <a:rPr lang="pt-BR" altLang="pt-BR" sz="2400" b="1" dirty="0">
                <a:latin typeface="Times New Roman" panose="02020603050405020304" pitchFamily="18" charset="0"/>
                <a:cs typeface="Times New Roman" panose="02020603050405020304" pitchFamily="18" charset="0"/>
              </a:rPr>
              <a:t>     O produto tende a Zero, Desaparece!!!!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025" y="3860800"/>
            <a:ext cx="8208963"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Agrupar 4">
            <a:extLst>
              <a:ext uri="{FF2B5EF4-FFF2-40B4-BE49-F238E27FC236}">
                <a16:creationId xmlns:a16="http://schemas.microsoft.com/office/drawing/2014/main" id="{A9963BAD-4686-4599-8D25-2ABDD3F022BA}"/>
              </a:ext>
            </a:extLst>
          </p:cNvPr>
          <p:cNvGrpSpPr/>
          <p:nvPr/>
        </p:nvGrpSpPr>
        <p:grpSpPr>
          <a:xfrm>
            <a:off x="6516688" y="332656"/>
            <a:ext cx="2160587" cy="3601169"/>
            <a:chOff x="6516688" y="332656"/>
            <a:chExt cx="2160587" cy="3601169"/>
          </a:xfrm>
        </p:grpSpPr>
        <p:grpSp>
          <p:nvGrpSpPr>
            <p:cNvPr id="29" name="Grupo 28"/>
            <p:cNvGrpSpPr>
              <a:grpSpLocks/>
            </p:cNvGrpSpPr>
            <p:nvPr/>
          </p:nvGrpSpPr>
          <p:grpSpPr bwMode="auto">
            <a:xfrm>
              <a:off x="6516688" y="332656"/>
              <a:ext cx="2160587" cy="3601169"/>
              <a:chOff x="5940152" y="2164868"/>
              <a:chExt cx="2160240" cy="2591428"/>
            </a:xfrm>
          </p:grpSpPr>
          <p:sp>
            <p:nvSpPr>
              <p:cNvPr id="26" name="Fluxograma: Operação manual 25"/>
              <p:cNvSpPr/>
              <p:nvPr/>
            </p:nvSpPr>
            <p:spPr>
              <a:xfrm flipV="1">
                <a:off x="5940152" y="2548901"/>
                <a:ext cx="2160240" cy="2207395"/>
              </a:xfrm>
              <a:prstGeom prst="flowChartManualOperation">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pt-BR" altLang="pt-BR">
                  <a:solidFill>
                    <a:srgbClr val="FFFFFF"/>
                  </a:solidFill>
                </a:endParaRPr>
              </a:p>
            </p:txBody>
          </p:sp>
          <p:sp>
            <p:nvSpPr>
              <p:cNvPr id="28" name="Elipse 27"/>
              <p:cNvSpPr/>
              <p:nvPr/>
            </p:nvSpPr>
            <p:spPr>
              <a:xfrm>
                <a:off x="6806788" y="2164868"/>
                <a:ext cx="407921" cy="38403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pt-BR" altLang="pt-BR">
                  <a:solidFill>
                    <a:srgbClr val="FFFFFF"/>
                  </a:solidFill>
                </a:endParaRPr>
              </a:p>
            </p:txBody>
          </p:sp>
        </p:grpSp>
        <p:sp>
          <p:nvSpPr>
            <p:cNvPr id="30" name="CaixaDeTexto 29"/>
            <p:cNvSpPr txBox="1">
              <a:spLocks noChangeArrowheads="1"/>
            </p:cNvSpPr>
            <p:nvPr/>
          </p:nvSpPr>
          <p:spPr bwMode="auto">
            <a:xfrm>
              <a:off x="6738382" y="1924705"/>
              <a:ext cx="17478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pt-BR" altLang="pt-BR" sz="3200" b="1" dirty="0">
                  <a:solidFill>
                    <a:srgbClr val="FFFF00"/>
                  </a:solidFill>
                  <a:latin typeface="Arial Narrow" panose="020B0606020202030204" pitchFamily="34" charset="0"/>
                </a:rPr>
                <a:t>Caráter </a:t>
              </a:r>
              <a:br>
                <a:rPr lang="pt-BR" altLang="pt-BR" sz="3200" b="1" dirty="0">
                  <a:solidFill>
                    <a:srgbClr val="FFFF00"/>
                  </a:solidFill>
                  <a:latin typeface="Arial Narrow" panose="020B0606020202030204" pitchFamily="34" charset="0"/>
                </a:rPr>
              </a:br>
              <a:r>
                <a:rPr lang="pt-BR" altLang="pt-BR" sz="3200" b="1" dirty="0">
                  <a:solidFill>
                    <a:srgbClr val="FFFF00"/>
                  </a:solidFill>
                  <a:latin typeface="Arial Narrow" panose="020B0606020202030204" pitchFamily="34" charset="0"/>
                </a:rPr>
                <a:t>( Virtude )</a:t>
              </a:r>
            </a:p>
          </p:txBody>
        </p:sp>
      </p:grpSp>
      <p:grpSp>
        <p:nvGrpSpPr>
          <p:cNvPr id="3" name="Agrupar 2">
            <a:extLst>
              <a:ext uri="{FF2B5EF4-FFF2-40B4-BE49-F238E27FC236}">
                <a16:creationId xmlns:a16="http://schemas.microsoft.com/office/drawing/2014/main" id="{3A103680-95FF-4A32-A422-ABBBA9566A3D}"/>
              </a:ext>
            </a:extLst>
          </p:cNvPr>
          <p:cNvGrpSpPr/>
          <p:nvPr/>
        </p:nvGrpSpPr>
        <p:grpSpPr>
          <a:xfrm>
            <a:off x="35496" y="421962"/>
            <a:ext cx="3462326" cy="3438898"/>
            <a:chOff x="35496" y="421962"/>
            <a:chExt cx="3462326" cy="3438898"/>
          </a:xfrm>
        </p:grpSpPr>
        <p:sp>
          <p:nvSpPr>
            <p:cNvPr id="16" name="CaixaDeTexto 15"/>
            <p:cNvSpPr txBox="1"/>
            <p:nvPr/>
          </p:nvSpPr>
          <p:spPr>
            <a:xfrm>
              <a:off x="250825" y="3460750"/>
              <a:ext cx="1330325" cy="40005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Bons netos</a:t>
              </a:r>
            </a:p>
          </p:txBody>
        </p:sp>
        <p:sp>
          <p:nvSpPr>
            <p:cNvPr id="17" name="CaixaDeTexto 16"/>
            <p:cNvSpPr txBox="1"/>
            <p:nvPr/>
          </p:nvSpPr>
          <p:spPr>
            <a:xfrm>
              <a:off x="236538" y="2886075"/>
              <a:ext cx="1327150" cy="40005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Bons filhos</a:t>
              </a:r>
            </a:p>
          </p:txBody>
        </p:sp>
        <p:sp>
          <p:nvSpPr>
            <p:cNvPr id="18" name="CaixaDeTexto 17"/>
            <p:cNvSpPr txBox="1"/>
            <p:nvPr/>
          </p:nvSpPr>
          <p:spPr>
            <a:xfrm>
              <a:off x="1748737" y="2886075"/>
              <a:ext cx="1673856" cy="40011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     Harmonia    </a:t>
              </a:r>
            </a:p>
          </p:txBody>
        </p:sp>
        <p:sp>
          <p:nvSpPr>
            <p:cNvPr id="19" name="CaixaDeTexto 18"/>
            <p:cNvSpPr txBox="1"/>
            <p:nvPr/>
          </p:nvSpPr>
          <p:spPr>
            <a:xfrm>
              <a:off x="1763688" y="3460750"/>
              <a:ext cx="1733167" cy="40011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   Paz interior    </a:t>
              </a:r>
            </a:p>
          </p:txBody>
        </p:sp>
        <p:sp>
          <p:nvSpPr>
            <p:cNvPr id="20" name="CaixaDeTexto 19"/>
            <p:cNvSpPr txBox="1"/>
            <p:nvPr/>
          </p:nvSpPr>
          <p:spPr>
            <a:xfrm>
              <a:off x="2123728" y="1772816"/>
              <a:ext cx="1374094" cy="984885"/>
            </a:xfrm>
            <a:prstGeom prst="rect">
              <a:avLst/>
            </a:prstGeom>
            <a:solidFill>
              <a:schemeClr val="accent5">
                <a:lumMod val="20000"/>
                <a:lumOff val="80000"/>
              </a:schemeClr>
            </a:solidFill>
          </p:spPr>
          <p:txBody>
            <a:bodyPr wrap="none">
              <a:spAutoFit/>
            </a:bodyPr>
            <a:lstStyle/>
            <a:p>
              <a:pPr algn="ctr" eaLnBrk="1" hangingPunct="1">
                <a:defRPr/>
              </a:pPr>
              <a:endParaRPr lang="pt-BR" sz="800" b="1" dirty="0">
                <a:solidFill>
                  <a:srgbClr val="C00000"/>
                </a:solidFill>
                <a:latin typeface="Arial Narrow" pitchFamily="34" charset="0"/>
              </a:endParaRPr>
            </a:p>
            <a:p>
              <a:pPr algn="ctr" eaLnBrk="1" hangingPunct="1">
                <a:defRPr/>
              </a:pPr>
              <a:r>
                <a:rPr lang="pt-BR" sz="2000" b="1" dirty="0">
                  <a:solidFill>
                    <a:srgbClr val="C00000"/>
                  </a:solidFill>
                  <a:latin typeface="Arial Narrow" pitchFamily="34" charset="0"/>
                </a:rPr>
                <a:t>Sucesso </a:t>
              </a:r>
              <a:br>
                <a:rPr lang="pt-BR" sz="2000" b="1" dirty="0">
                  <a:solidFill>
                    <a:srgbClr val="C00000"/>
                  </a:solidFill>
                  <a:latin typeface="Arial Narrow" pitchFamily="34" charset="0"/>
                </a:rPr>
              </a:br>
              <a:r>
                <a:rPr lang="pt-BR" sz="2000" b="1" dirty="0">
                  <a:solidFill>
                    <a:srgbClr val="C00000"/>
                  </a:solidFill>
                  <a:latin typeface="Arial Narrow" pitchFamily="34" charset="0"/>
                </a:rPr>
                <a:t>profissional</a:t>
              </a:r>
              <a:endParaRPr lang="pt-BR" sz="1400" b="1" dirty="0">
                <a:solidFill>
                  <a:srgbClr val="C00000"/>
                </a:solidFill>
                <a:latin typeface="Arial Narrow" pitchFamily="34" charset="0"/>
              </a:endParaRPr>
            </a:p>
            <a:p>
              <a:pPr algn="ctr" eaLnBrk="1" hangingPunct="1">
                <a:defRPr/>
              </a:pPr>
              <a:endParaRPr lang="pt-BR" sz="1000" b="1" dirty="0">
                <a:solidFill>
                  <a:srgbClr val="C00000"/>
                </a:solidFill>
                <a:latin typeface="Arial Narrow" pitchFamily="34" charset="0"/>
              </a:endParaRPr>
            </a:p>
          </p:txBody>
        </p:sp>
        <p:sp>
          <p:nvSpPr>
            <p:cNvPr id="21" name="CaixaDeTexto 20"/>
            <p:cNvSpPr txBox="1"/>
            <p:nvPr/>
          </p:nvSpPr>
          <p:spPr>
            <a:xfrm>
              <a:off x="1235471" y="1781344"/>
              <a:ext cx="816249" cy="1015663"/>
            </a:xfrm>
            <a:prstGeom prst="rect">
              <a:avLst/>
            </a:prstGeom>
            <a:solidFill>
              <a:schemeClr val="accent5">
                <a:lumMod val="20000"/>
                <a:lumOff val="80000"/>
              </a:schemeClr>
            </a:solidFill>
          </p:spPr>
          <p:txBody>
            <a:bodyPr wrap="none">
              <a:spAutoFit/>
            </a:bodyPr>
            <a:lstStyle/>
            <a:p>
              <a:pPr eaLnBrk="1" hangingPunct="1">
                <a:defRPr/>
              </a:pPr>
              <a:endParaRPr lang="pt-BR" sz="2000" b="1" dirty="0">
                <a:solidFill>
                  <a:srgbClr val="C00000"/>
                </a:solidFill>
                <a:latin typeface="Arial Narrow" pitchFamily="34" charset="0"/>
              </a:endParaRPr>
            </a:p>
            <a:p>
              <a:pPr eaLnBrk="1" hangingPunct="1">
                <a:defRPr/>
              </a:pPr>
              <a:r>
                <a:rPr lang="pt-BR" sz="2000" b="1" dirty="0">
                  <a:solidFill>
                    <a:srgbClr val="C00000"/>
                  </a:solidFill>
                  <a:latin typeface="Arial Narrow" pitchFamily="34" charset="0"/>
                </a:rPr>
                <a:t>Saúde</a:t>
              </a:r>
            </a:p>
            <a:p>
              <a:pPr eaLnBrk="1" hangingPunct="1">
                <a:defRPr/>
              </a:pPr>
              <a:r>
                <a:rPr lang="pt-BR" sz="2000" b="1" dirty="0">
                  <a:solidFill>
                    <a:srgbClr val="C00000"/>
                  </a:solidFill>
                  <a:latin typeface="Arial Narrow" pitchFamily="34" charset="0"/>
                </a:rPr>
                <a:t> </a:t>
              </a:r>
            </a:p>
          </p:txBody>
        </p:sp>
        <p:sp>
          <p:nvSpPr>
            <p:cNvPr id="22" name="CaixaDeTexto 21"/>
            <p:cNvSpPr txBox="1"/>
            <p:nvPr/>
          </p:nvSpPr>
          <p:spPr>
            <a:xfrm>
              <a:off x="214933" y="1196752"/>
              <a:ext cx="828675" cy="40005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Status</a:t>
              </a:r>
            </a:p>
          </p:txBody>
        </p:sp>
        <p:sp>
          <p:nvSpPr>
            <p:cNvPr id="23" name="CaixaDeTexto 22"/>
            <p:cNvSpPr txBox="1"/>
            <p:nvPr/>
          </p:nvSpPr>
          <p:spPr>
            <a:xfrm>
              <a:off x="1170919" y="1341438"/>
              <a:ext cx="2032929" cy="40011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     Credibilidade    </a:t>
              </a:r>
            </a:p>
          </p:txBody>
        </p:sp>
        <p:grpSp>
          <p:nvGrpSpPr>
            <p:cNvPr id="14348" name="Grupo 5"/>
            <p:cNvGrpSpPr>
              <a:grpSpLocks/>
            </p:cNvGrpSpPr>
            <p:nvPr/>
          </p:nvGrpSpPr>
          <p:grpSpPr bwMode="auto">
            <a:xfrm>
              <a:off x="35496" y="1634752"/>
              <a:ext cx="1134229" cy="1146750"/>
              <a:chOff x="179572" y="1268760"/>
              <a:chExt cx="1133911" cy="1145807"/>
            </a:xfrm>
          </p:grpSpPr>
          <p:sp>
            <p:nvSpPr>
              <p:cNvPr id="15" name="CaixaDeTexto 14"/>
              <p:cNvSpPr txBox="1"/>
              <p:nvPr/>
            </p:nvSpPr>
            <p:spPr>
              <a:xfrm>
                <a:off x="179572" y="1829699"/>
                <a:ext cx="558009" cy="584294"/>
              </a:xfrm>
              <a:prstGeom prst="rect">
                <a:avLst/>
              </a:prstGeom>
              <a:solidFill>
                <a:schemeClr val="accent5">
                  <a:lumMod val="20000"/>
                  <a:lumOff val="80000"/>
                </a:schemeClr>
              </a:solidFill>
            </p:spPr>
            <p:txBody>
              <a:bodyPr wrap="none">
                <a:spAutoFit/>
              </a:bodyPr>
              <a:lstStyle/>
              <a:p>
                <a:pPr eaLnBrk="1" hangingPunct="1">
                  <a:defRPr/>
                </a:pPr>
                <a:r>
                  <a:rPr lang="pt-BR" sz="3200" b="1" dirty="0">
                    <a:solidFill>
                      <a:srgbClr val="C00000"/>
                    </a:solidFill>
                    <a:latin typeface="Arial Narrow" pitchFamily="34" charset="0"/>
                  </a:rPr>
                  <a:t> $ </a:t>
                </a:r>
              </a:p>
            </p:txBody>
          </p:sp>
          <p:sp>
            <p:nvSpPr>
              <p:cNvPr id="27" name="CaixaDeTexto 26"/>
              <p:cNvSpPr txBox="1"/>
              <p:nvPr/>
            </p:nvSpPr>
            <p:spPr>
              <a:xfrm>
                <a:off x="467523" y="1268760"/>
                <a:ext cx="558009" cy="584294"/>
              </a:xfrm>
              <a:prstGeom prst="rect">
                <a:avLst/>
              </a:prstGeom>
              <a:solidFill>
                <a:schemeClr val="accent5">
                  <a:lumMod val="20000"/>
                  <a:lumOff val="80000"/>
                </a:schemeClr>
              </a:solidFill>
            </p:spPr>
            <p:txBody>
              <a:bodyPr wrap="none">
                <a:spAutoFit/>
              </a:bodyPr>
              <a:lstStyle/>
              <a:p>
                <a:pPr eaLnBrk="1" hangingPunct="1">
                  <a:defRPr/>
                </a:pPr>
                <a:r>
                  <a:rPr lang="pt-BR" sz="3200" b="1" dirty="0">
                    <a:solidFill>
                      <a:srgbClr val="C00000"/>
                    </a:solidFill>
                    <a:latin typeface="Arial Narrow" pitchFamily="34" charset="0"/>
                  </a:rPr>
                  <a:t> $ </a:t>
                </a:r>
              </a:p>
            </p:txBody>
          </p:sp>
          <p:sp>
            <p:nvSpPr>
              <p:cNvPr id="31" name="CaixaDeTexto 30"/>
              <p:cNvSpPr txBox="1"/>
              <p:nvPr/>
            </p:nvSpPr>
            <p:spPr>
              <a:xfrm>
                <a:off x="755474" y="1830273"/>
                <a:ext cx="558009" cy="584294"/>
              </a:xfrm>
              <a:prstGeom prst="rect">
                <a:avLst/>
              </a:prstGeom>
              <a:solidFill>
                <a:schemeClr val="accent5">
                  <a:lumMod val="20000"/>
                  <a:lumOff val="80000"/>
                </a:schemeClr>
              </a:solidFill>
            </p:spPr>
            <p:txBody>
              <a:bodyPr wrap="none">
                <a:spAutoFit/>
              </a:bodyPr>
              <a:lstStyle/>
              <a:p>
                <a:pPr eaLnBrk="1" hangingPunct="1">
                  <a:defRPr/>
                </a:pPr>
                <a:r>
                  <a:rPr lang="pt-BR" sz="3200" b="1" dirty="0">
                    <a:solidFill>
                      <a:srgbClr val="C00000"/>
                    </a:solidFill>
                    <a:latin typeface="Arial Narrow" pitchFamily="34" charset="0"/>
                  </a:rPr>
                  <a:t> $ </a:t>
                </a:r>
              </a:p>
            </p:txBody>
          </p:sp>
        </p:grpSp>
        <p:sp>
          <p:nvSpPr>
            <p:cNvPr id="24" name="CaixaDeTexto 23">
              <a:extLst>
                <a:ext uri="{FF2B5EF4-FFF2-40B4-BE49-F238E27FC236}">
                  <a16:creationId xmlns:a16="http://schemas.microsoft.com/office/drawing/2014/main" id="{B2FCF391-C0A7-4818-9B47-A02C9C5B7405}"/>
                </a:ext>
              </a:extLst>
            </p:cNvPr>
            <p:cNvSpPr txBox="1"/>
            <p:nvPr/>
          </p:nvSpPr>
          <p:spPr>
            <a:xfrm>
              <a:off x="1581150" y="421962"/>
              <a:ext cx="780983" cy="40011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Poder</a:t>
              </a:r>
            </a:p>
          </p:txBody>
        </p:sp>
        <p:sp>
          <p:nvSpPr>
            <p:cNvPr id="25" name="CaixaDeTexto 24">
              <a:extLst>
                <a:ext uri="{FF2B5EF4-FFF2-40B4-BE49-F238E27FC236}">
                  <a16:creationId xmlns:a16="http://schemas.microsoft.com/office/drawing/2014/main" id="{E259200B-958E-40CE-BECF-4E5EB0DBF9EB}"/>
                </a:ext>
              </a:extLst>
            </p:cNvPr>
            <p:cNvSpPr txBox="1"/>
            <p:nvPr/>
          </p:nvSpPr>
          <p:spPr>
            <a:xfrm>
              <a:off x="1331640" y="877141"/>
              <a:ext cx="1487908" cy="40011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    Prestígio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1025" y="3860800"/>
            <a:ext cx="8208963"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aixaDeTexto 31"/>
          <p:cNvSpPr txBox="1"/>
          <p:nvPr/>
        </p:nvSpPr>
        <p:spPr>
          <a:xfrm>
            <a:off x="3275856" y="227341"/>
            <a:ext cx="3597460" cy="523220"/>
          </a:xfrm>
          <a:prstGeom prst="rect">
            <a:avLst/>
          </a:prstGeom>
          <a:solidFill>
            <a:srgbClr val="FFFF00"/>
          </a:solidFill>
        </p:spPr>
        <p:txBody>
          <a:bodyPr wrap="none" rtlCol="0">
            <a:spAutoFit/>
          </a:bodyPr>
          <a:lstStyle/>
          <a:p>
            <a:r>
              <a:rPr lang="pt-BR" sz="2800" b="1" dirty="0">
                <a:solidFill>
                  <a:srgbClr val="0070C0"/>
                </a:solidFill>
                <a:latin typeface="Arial" panose="020B0604020202020204" pitchFamily="34" charset="0"/>
              </a:rPr>
              <a:t>Atribuindo Notas.....</a:t>
            </a:r>
          </a:p>
        </p:txBody>
      </p:sp>
      <p:grpSp>
        <p:nvGrpSpPr>
          <p:cNvPr id="6" name="Agrupar 5"/>
          <p:cNvGrpSpPr/>
          <p:nvPr/>
        </p:nvGrpSpPr>
        <p:grpSpPr>
          <a:xfrm>
            <a:off x="392479" y="5727377"/>
            <a:ext cx="8620117" cy="523220"/>
            <a:chOff x="392479" y="5727377"/>
            <a:chExt cx="8620117" cy="523220"/>
          </a:xfrm>
        </p:grpSpPr>
        <p:sp>
          <p:nvSpPr>
            <p:cNvPr id="5" name="CaixaDeTexto 4"/>
            <p:cNvSpPr txBox="1"/>
            <p:nvPr/>
          </p:nvSpPr>
          <p:spPr>
            <a:xfrm>
              <a:off x="392479" y="5727377"/>
              <a:ext cx="2311851" cy="523220"/>
            </a:xfrm>
            <a:prstGeom prst="rect">
              <a:avLst/>
            </a:prstGeom>
            <a:solidFill>
              <a:srgbClr val="FFFF00"/>
            </a:solidFill>
          </p:spPr>
          <p:txBody>
            <a:bodyPr wrap="none" rtlCol="0">
              <a:spAutoFit/>
            </a:bodyPr>
            <a:lstStyle/>
            <a:p>
              <a:r>
                <a:rPr lang="pt-BR" sz="2800" b="1" dirty="0">
                  <a:solidFill>
                    <a:srgbClr val="0070C0"/>
                  </a:solidFill>
                  <a:latin typeface="Arial" panose="020B0604020202020204" pitchFamily="34" charset="0"/>
                </a:rPr>
                <a:t>Média =   5,0</a:t>
              </a:r>
            </a:p>
          </p:txBody>
        </p:sp>
        <p:sp>
          <p:nvSpPr>
            <p:cNvPr id="24" name="CaixaDeTexto 23"/>
            <p:cNvSpPr txBox="1"/>
            <p:nvPr/>
          </p:nvSpPr>
          <p:spPr>
            <a:xfrm>
              <a:off x="6700745" y="5727377"/>
              <a:ext cx="2311851" cy="523220"/>
            </a:xfrm>
            <a:prstGeom prst="rect">
              <a:avLst/>
            </a:prstGeom>
            <a:solidFill>
              <a:srgbClr val="FFFF00"/>
            </a:solidFill>
          </p:spPr>
          <p:txBody>
            <a:bodyPr wrap="none" rtlCol="0">
              <a:spAutoFit/>
            </a:bodyPr>
            <a:lstStyle/>
            <a:p>
              <a:r>
                <a:rPr lang="pt-BR" sz="2800" b="1" dirty="0">
                  <a:solidFill>
                    <a:srgbClr val="0070C0"/>
                  </a:solidFill>
                  <a:latin typeface="Arial" panose="020B0604020202020204" pitchFamily="34" charset="0"/>
                </a:rPr>
                <a:t>Média =   5,0</a:t>
              </a:r>
            </a:p>
          </p:txBody>
        </p:sp>
      </p:grpSp>
      <p:grpSp>
        <p:nvGrpSpPr>
          <p:cNvPr id="30" name="Agrupar 29">
            <a:extLst>
              <a:ext uri="{FF2B5EF4-FFF2-40B4-BE49-F238E27FC236}">
                <a16:creationId xmlns:a16="http://schemas.microsoft.com/office/drawing/2014/main" id="{F66E7CAE-F67D-45B0-967A-3D59FCC94410}"/>
              </a:ext>
            </a:extLst>
          </p:cNvPr>
          <p:cNvGrpSpPr/>
          <p:nvPr/>
        </p:nvGrpSpPr>
        <p:grpSpPr>
          <a:xfrm>
            <a:off x="35496" y="332656"/>
            <a:ext cx="8641779" cy="3601169"/>
            <a:chOff x="35496" y="332656"/>
            <a:chExt cx="8641779" cy="3601169"/>
          </a:xfrm>
        </p:grpSpPr>
        <p:grpSp>
          <p:nvGrpSpPr>
            <p:cNvPr id="33" name="Grupo 28">
              <a:extLst>
                <a:ext uri="{FF2B5EF4-FFF2-40B4-BE49-F238E27FC236}">
                  <a16:creationId xmlns:a16="http://schemas.microsoft.com/office/drawing/2014/main" id="{4C6E66C9-BAF3-4AA7-B381-F14C2925BB60}"/>
                </a:ext>
              </a:extLst>
            </p:cNvPr>
            <p:cNvGrpSpPr>
              <a:grpSpLocks/>
            </p:cNvGrpSpPr>
            <p:nvPr/>
          </p:nvGrpSpPr>
          <p:grpSpPr bwMode="auto">
            <a:xfrm>
              <a:off x="6516688" y="332656"/>
              <a:ext cx="2160587" cy="3601169"/>
              <a:chOff x="5940152" y="2164868"/>
              <a:chExt cx="2160240" cy="2591428"/>
            </a:xfrm>
          </p:grpSpPr>
          <p:sp>
            <p:nvSpPr>
              <p:cNvPr id="50" name="Fluxograma: Operação manual 25">
                <a:extLst>
                  <a:ext uri="{FF2B5EF4-FFF2-40B4-BE49-F238E27FC236}">
                    <a16:creationId xmlns:a16="http://schemas.microsoft.com/office/drawing/2014/main" id="{97DE94D8-2672-4E55-992F-96BBA064950F}"/>
                  </a:ext>
                </a:extLst>
              </p:cNvPr>
              <p:cNvSpPr/>
              <p:nvPr/>
            </p:nvSpPr>
            <p:spPr>
              <a:xfrm flipV="1">
                <a:off x="5940152" y="2548901"/>
                <a:ext cx="2160240" cy="2207395"/>
              </a:xfrm>
              <a:prstGeom prst="flowChartManualOperation">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pt-BR" altLang="pt-BR">
                  <a:solidFill>
                    <a:srgbClr val="FFFFFF"/>
                  </a:solidFill>
                </a:endParaRPr>
              </a:p>
            </p:txBody>
          </p:sp>
          <p:sp>
            <p:nvSpPr>
              <p:cNvPr id="51" name="Elipse 50">
                <a:extLst>
                  <a:ext uri="{FF2B5EF4-FFF2-40B4-BE49-F238E27FC236}">
                    <a16:creationId xmlns:a16="http://schemas.microsoft.com/office/drawing/2014/main" id="{A938E87F-989E-4CAE-A8AA-85D1ACCF41AD}"/>
                  </a:ext>
                </a:extLst>
              </p:cNvPr>
              <p:cNvSpPr/>
              <p:nvPr/>
            </p:nvSpPr>
            <p:spPr>
              <a:xfrm>
                <a:off x="6806788" y="2164868"/>
                <a:ext cx="407921" cy="38403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pt-BR" altLang="pt-BR">
                  <a:solidFill>
                    <a:srgbClr val="FFFFFF"/>
                  </a:solidFill>
                </a:endParaRPr>
              </a:p>
            </p:txBody>
          </p:sp>
        </p:grpSp>
        <p:sp>
          <p:nvSpPr>
            <p:cNvPr id="34" name="CaixaDeTexto 33">
              <a:extLst>
                <a:ext uri="{FF2B5EF4-FFF2-40B4-BE49-F238E27FC236}">
                  <a16:creationId xmlns:a16="http://schemas.microsoft.com/office/drawing/2014/main" id="{EDB4EF5B-F889-42B6-B984-88A5FEE94A45}"/>
                </a:ext>
              </a:extLst>
            </p:cNvPr>
            <p:cNvSpPr txBox="1">
              <a:spLocks noChangeArrowheads="1"/>
            </p:cNvSpPr>
            <p:nvPr/>
          </p:nvSpPr>
          <p:spPr bwMode="auto">
            <a:xfrm>
              <a:off x="6738382" y="1924705"/>
              <a:ext cx="17478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pt-BR" altLang="pt-BR" sz="3200" b="1" dirty="0">
                  <a:solidFill>
                    <a:srgbClr val="FFFF00"/>
                  </a:solidFill>
                  <a:latin typeface="Arial Narrow" panose="020B0606020202030204" pitchFamily="34" charset="0"/>
                </a:rPr>
                <a:t>Caráter </a:t>
              </a:r>
              <a:br>
                <a:rPr lang="pt-BR" altLang="pt-BR" sz="3200" b="1" dirty="0">
                  <a:solidFill>
                    <a:srgbClr val="FFFF00"/>
                  </a:solidFill>
                  <a:latin typeface="Arial Narrow" panose="020B0606020202030204" pitchFamily="34" charset="0"/>
                </a:rPr>
              </a:br>
              <a:r>
                <a:rPr lang="pt-BR" altLang="pt-BR" sz="3200" b="1" dirty="0">
                  <a:solidFill>
                    <a:srgbClr val="FFFF00"/>
                  </a:solidFill>
                  <a:latin typeface="Arial Narrow" panose="020B0606020202030204" pitchFamily="34" charset="0"/>
                </a:rPr>
                <a:t>( Virtude )</a:t>
              </a:r>
            </a:p>
          </p:txBody>
        </p:sp>
        <p:grpSp>
          <p:nvGrpSpPr>
            <p:cNvPr id="35" name="Agrupar 34">
              <a:extLst>
                <a:ext uri="{FF2B5EF4-FFF2-40B4-BE49-F238E27FC236}">
                  <a16:creationId xmlns:a16="http://schemas.microsoft.com/office/drawing/2014/main" id="{D1473C58-092B-4D9C-838C-DD9E83CFB1B9}"/>
                </a:ext>
              </a:extLst>
            </p:cNvPr>
            <p:cNvGrpSpPr/>
            <p:nvPr/>
          </p:nvGrpSpPr>
          <p:grpSpPr>
            <a:xfrm>
              <a:off x="35496" y="421962"/>
              <a:ext cx="3462326" cy="3438898"/>
              <a:chOff x="35496" y="421962"/>
              <a:chExt cx="3462326" cy="3438898"/>
            </a:xfrm>
          </p:grpSpPr>
          <p:sp>
            <p:nvSpPr>
              <p:cNvPr id="36" name="CaixaDeTexto 35">
                <a:extLst>
                  <a:ext uri="{FF2B5EF4-FFF2-40B4-BE49-F238E27FC236}">
                    <a16:creationId xmlns:a16="http://schemas.microsoft.com/office/drawing/2014/main" id="{BC4EC8C3-A4B0-424D-9876-BC4D54E568FA}"/>
                  </a:ext>
                </a:extLst>
              </p:cNvPr>
              <p:cNvSpPr txBox="1"/>
              <p:nvPr/>
            </p:nvSpPr>
            <p:spPr>
              <a:xfrm>
                <a:off x="250825" y="3460750"/>
                <a:ext cx="1330325" cy="40005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Bons netos</a:t>
                </a:r>
              </a:p>
            </p:txBody>
          </p:sp>
          <p:sp>
            <p:nvSpPr>
              <p:cNvPr id="37" name="CaixaDeTexto 36">
                <a:extLst>
                  <a:ext uri="{FF2B5EF4-FFF2-40B4-BE49-F238E27FC236}">
                    <a16:creationId xmlns:a16="http://schemas.microsoft.com/office/drawing/2014/main" id="{EA1B2A65-6875-4E03-885C-C304C27E411C}"/>
                  </a:ext>
                </a:extLst>
              </p:cNvPr>
              <p:cNvSpPr txBox="1"/>
              <p:nvPr/>
            </p:nvSpPr>
            <p:spPr>
              <a:xfrm>
                <a:off x="236538" y="2886075"/>
                <a:ext cx="1327150" cy="40005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Bons filhos</a:t>
                </a:r>
              </a:p>
            </p:txBody>
          </p:sp>
          <p:sp>
            <p:nvSpPr>
              <p:cNvPr id="38" name="CaixaDeTexto 37">
                <a:extLst>
                  <a:ext uri="{FF2B5EF4-FFF2-40B4-BE49-F238E27FC236}">
                    <a16:creationId xmlns:a16="http://schemas.microsoft.com/office/drawing/2014/main" id="{CE636D33-39B3-48F1-AF55-347F45984AE8}"/>
                  </a:ext>
                </a:extLst>
              </p:cNvPr>
              <p:cNvSpPr txBox="1"/>
              <p:nvPr/>
            </p:nvSpPr>
            <p:spPr>
              <a:xfrm>
                <a:off x="1748737" y="2886075"/>
                <a:ext cx="1673856" cy="40011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     Harmonia    </a:t>
                </a:r>
              </a:p>
            </p:txBody>
          </p:sp>
          <p:sp>
            <p:nvSpPr>
              <p:cNvPr id="39" name="CaixaDeTexto 38">
                <a:extLst>
                  <a:ext uri="{FF2B5EF4-FFF2-40B4-BE49-F238E27FC236}">
                    <a16:creationId xmlns:a16="http://schemas.microsoft.com/office/drawing/2014/main" id="{6EBB2B53-8DF0-4A9C-9D5B-93D49E2AE153}"/>
                  </a:ext>
                </a:extLst>
              </p:cNvPr>
              <p:cNvSpPr txBox="1"/>
              <p:nvPr/>
            </p:nvSpPr>
            <p:spPr>
              <a:xfrm>
                <a:off x="1763688" y="3460750"/>
                <a:ext cx="1733167" cy="40011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   Paz interior    </a:t>
                </a:r>
              </a:p>
            </p:txBody>
          </p:sp>
          <p:sp>
            <p:nvSpPr>
              <p:cNvPr id="40" name="CaixaDeTexto 39">
                <a:extLst>
                  <a:ext uri="{FF2B5EF4-FFF2-40B4-BE49-F238E27FC236}">
                    <a16:creationId xmlns:a16="http://schemas.microsoft.com/office/drawing/2014/main" id="{42F4D5FA-7763-4B87-BFFF-A318841AF354}"/>
                  </a:ext>
                </a:extLst>
              </p:cNvPr>
              <p:cNvSpPr txBox="1"/>
              <p:nvPr/>
            </p:nvSpPr>
            <p:spPr>
              <a:xfrm>
                <a:off x="2123728" y="1772816"/>
                <a:ext cx="1374094" cy="984885"/>
              </a:xfrm>
              <a:prstGeom prst="rect">
                <a:avLst/>
              </a:prstGeom>
              <a:solidFill>
                <a:schemeClr val="accent5">
                  <a:lumMod val="20000"/>
                  <a:lumOff val="80000"/>
                </a:schemeClr>
              </a:solidFill>
            </p:spPr>
            <p:txBody>
              <a:bodyPr wrap="none">
                <a:spAutoFit/>
              </a:bodyPr>
              <a:lstStyle/>
              <a:p>
                <a:pPr algn="ctr" eaLnBrk="1" hangingPunct="1">
                  <a:defRPr/>
                </a:pPr>
                <a:endParaRPr lang="pt-BR" sz="800" b="1" dirty="0">
                  <a:solidFill>
                    <a:srgbClr val="C00000"/>
                  </a:solidFill>
                  <a:latin typeface="Arial Narrow" pitchFamily="34" charset="0"/>
                </a:endParaRPr>
              </a:p>
              <a:p>
                <a:pPr algn="ctr" eaLnBrk="1" hangingPunct="1">
                  <a:defRPr/>
                </a:pPr>
                <a:r>
                  <a:rPr lang="pt-BR" sz="2000" b="1" dirty="0">
                    <a:solidFill>
                      <a:srgbClr val="C00000"/>
                    </a:solidFill>
                    <a:latin typeface="Arial Narrow" pitchFamily="34" charset="0"/>
                  </a:rPr>
                  <a:t>Sucesso </a:t>
                </a:r>
                <a:br>
                  <a:rPr lang="pt-BR" sz="2000" b="1" dirty="0">
                    <a:solidFill>
                      <a:srgbClr val="C00000"/>
                    </a:solidFill>
                    <a:latin typeface="Arial Narrow" pitchFamily="34" charset="0"/>
                  </a:rPr>
                </a:br>
                <a:r>
                  <a:rPr lang="pt-BR" sz="2000" b="1" dirty="0">
                    <a:solidFill>
                      <a:srgbClr val="C00000"/>
                    </a:solidFill>
                    <a:latin typeface="Arial Narrow" pitchFamily="34" charset="0"/>
                  </a:rPr>
                  <a:t>profissional</a:t>
                </a:r>
                <a:endParaRPr lang="pt-BR" sz="1400" b="1" dirty="0">
                  <a:solidFill>
                    <a:srgbClr val="C00000"/>
                  </a:solidFill>
                  <a:latin typeface="Arial Narrow" pitchFamily="34" charset="0"/>
                </a:endParaRPr>
              </a:p>
              <a:p>
                <a:pPr algn="ctr" eaLnBrk="1" hangingPunct="1">
                  <a:defRPr/>
                </a:pPr>
                <a:endParaRPr lang="pt-BR" sz="1000" b="1" dirty="0">
                  <a:solidFill>
                    <a:srgbClr val="C00000"/>
                  </a:solidFill>
                  <a:latin typeface="Arial Narrow" pitchFamily="34" charset="0"/>
                </a:endParaRPr>
              </a:p>
            </p:txBody>
          </p:sp>
          <p:sp>
            <p:nvSpPr>
              <p:cNvPr id="41" name="CaixaDeTexto 40">
                <a:extLst>
                  <a:ext uri="{FF2B5EF4-FFF2-40B4-BE49-F238E27FC236}">
                    <a16:creationId xmlns:a16="http://schemas.microsoft.com/office/drawing/2014/main" id="{697B1B27-6F70-4CC6-BA7D-FBB64BD50097}"/>
                  </a:ext>
                </a:extLst>
              </p:cNvPr>
              <p:cNvSpPr txBox="1"/>
              <p:nvPr/>
            </p:nvSpPr>
            <p:spPr>
              <a:xfrm>
                <a:off x="1235471" y="1781344"/>
                <a:ext cx="816249" cy="1015663"/>
              </a:xfrm>
              <a:prstGeom prst="rect">
                <a:avLst/>
              </a:prstGeom>
              <a:solidFill>
                <a:schemeClr val="accent5">
                  <a:lumMod val="20000"/>
                  <a:lumOff val="80000"/>
                </a:schemeClr>
              </a:solidFill>
            </p:spPr>
            <p:txBody>
              <a:bodyPr wrap="none">
                <a:spAutoFit/>
              </a:bodyPr>
              <a:lstStyle/>
              <a:p>
                <a:pPr eaLnBrk="1" hangingPunct="1">
                  <a:defRPr/>
                </a:pPr>
                <a:endParaRPr lang="pt-BR" sz="2000" b="1" dirty="0">
                  <a:solidFill>
                    <a:srgbClr val="C00000"/>
                  </a:solidFill>
                  <a:latin typeface="Arial Narrow" pitchFamily="34" charset="0"/>
                </a:endParaRPr>
              </a:p>
              <a:p>
                <a:pPr eaLnBrk="1" hangingPunct="1">
                  <a:defRPr/>
                </a:pPr>
                <a:r>
                  <a:rPr lang="pt-BR" sz="2000" b="1" dirty="0">
                    <a:solidFill>
                      <a:srgbClr val="C00000"/>
                    </a:solidFill>
                    <a:latin typeface="Arial Narrow" pitchFamily="34" charset="0"/>
                  </a:rPr>
                  <a:t>Saúde</a:t>
                </a:r>
              </a:p>
              <a:p>
                <a:pPr eaLnBrk="1" hangingPunct="1">
                  <a:defRPr/>
                </a:pPr>
                <a:r>
                  <a:rPr lang="pt-BR" sz="2000" b="1" dirty="0">
                    <a:solidFill>
                      <a:srgbClr val="C00000"/>
                    </a:solidFill>
                    <a:latin typeface="Arial Narrow" pitchFamily="34" charset="0"/>
                  </a:rPr>
                  <a:t> </a:t>
                </a:r>
              </a:p>
            </p:txBody>
          </p:sp>
          <p:sp>
            <p:nvSpPr>
              <p:cNvPr id="42" name="CaixaDeTexto 41">
                <a:extLst>
                  <a:ext uri="{FF2B5EF4-FFF2-40B4-BE49-F238E27FC236}">
                    <a16:creationId xmlns:a16="http://schemas.microsoft.com/office/drawing/2014/main" id="{99994399-2F0A-47F5-90A0-2AC7DABFC786}"/>
                  </a:ext>
                </a:extLst>
              </p:cNvPr>
              <p:cNvSpPr txBox="1"/>
              <p:nvPr/>
            </p:nvSpPr>
            <p:spPr>
              <a:xfrm>
                <a:off x="214933" y="1196752"/>
                <a:ext cx="828675" cy="40005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Status</a:t>
                </a:r>
              </a:p>
            </p:txBody>
          </p:sp>
          <p:sp>
            <p:nvSpPr>
              <p:cNvPr id="43" name="CaixaDeTexto 42">
                <a:extLst>
                  <a:ext uri="{FF2B5EF4-FFF2-40B4-BE49-F238E27FC236}">
                    <a16:creationId xmlns:a16="http://schemas.microsoft.com/office/drawing/2014/main" id="{0BF6EAE2-CDA5-460C-AC4A-1F1D1737DF6E}"/>
                  </a:ext>
                </a:extLst>
              </p:cNvPr>
              <p:cNvSpPr txBox="1"/>
              <p:nvPr/>
            </p:nvSpPr>
            <p:spPr>
              <a:xfrm>
                <a:off x="1170919" y="1341438"/>
                <a:ext cx="2032929" cy="40011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     Credibilidade    </a:t>
                </a:r>
              </a:p>
            </p:txBody>
          </p:sp>
          <p:grpSp>
            <p:nvGrpSpPr>
              <p:cNvPr id="44" name="Grupo 5">
                <a:extLst>
                  <a:ext uri="{FF2B5EF4-FFF2-40B4-BE49-F238E27FC236}">
                    <a16:creationId xmlns:a16="http://schemas.microsoft.com/office/drawing/2014/main" id="{68BF71BD-349B-480C-8280-45E365F192D9}"/>
                  </a:ext>
                </a:extLst>
              </p:cNvPr>
              <p:cNvGrpSpPr>
                <a:grpSpLocks/>
              </p:cNvGrpSpPr>
              <p:nvPr/>
            </p:nvGrpSpPr>
            <p:grpSpPr bwMode="auto">
              <a:xfrm>
                <a:off x="35496" y="1634752"/>
                <a:ext cx="1134229" cy="1146750"/>
                <a:chOff x="179572" y="1268760"/>
                <a:chExt cx="1133911" cy="1145807"/>
              </a:xfrm>
            </p:grpSpPr>
            <p:sp>
              <p:nvSpPr>
                <p:cNvPr id="47" name="CaixaDeTexto 46">
                  <a:extLst>
                    <a:ext uri="{FF2B5EF4-FFF2-40B4-BE49-F238E27FC236}">
                      <a16:creationId xmlns:a16="http://schemas.microsoft.com/office/drawing/2014/main" id="{9CF11E55-E6EE-4463-8669-5266028294EF}"/>
                    </a:ext>
                  </a:extLst>
                </p:cNvPr>
                <p:cNvSpPr txBox="1"/>
                <p:nvPr/>
              </p:nvSpPr>
              <p:spPr>
                <a:xfrm>
                  <a:off x="179572" y="1829699"/>
                  <a:ext cx="558009" cy="584294"/>
                </a:xfrm>
                <a:prstGeom prst="rect">
                  <a:avLst/>
                </a:prstGeom>
                <a:solidFill>
                  <a:schemeClr val="accent5">
                    <a:lumMod val="20000"/>
                    <a:lumOff val="80000"/>
                  </a:schemeClr>
                </a:solidFill>
              </p:spPr>
              <p:txBody>
                <a:bodyPr wrap="none">
                  <a:spAutoFit/>
                </a:bodyPr>
                <a:lstStyle/>
                <a:p>
                  <a:pPr eaLnBrk="1" hangingPunct="1">
                    <a:defRPr/>
                  </a:pPr>
                  <a:r>
                    <a:rPr lang="pt-BR" sz="3200" b="1" dirty="0">
                      <a:solidFill>
                        <a:srgbClr val="C00000"/>
                      </a:solidFill>
                      <a:latin typeface="Arial Narrow" pitchFamily="34" charset="0"/>
                    </a:rPr>
                    <a:t> $ </a:t>
                  </a:r>
                </a:p>
              </p:txBody>
            </p:sp>
            <p:sp>
              <p:nvSpPr>
                <p:cNvPr id="48" name="CaixaDeTexto 47">
                  <a:extLst>
                    <a:ext uri="{FF2B5EF4-FFF2-40B4-BE49-F238E27FC236}">
                      <a16:creationId xmlns:a16="http://schemas.microsoft.com/office/drawing/2014/main" id="{028BE85B-80C0-4C86-841E-4BF40D76B1B4}"/>
                    </a:ext>
                  </a:extLst>
                </p:cNvPr>
                <p:cNvSpPr txBox="1"/>
                <p:nvPr/>
              </p:nvSpPr>
              <p:spPr>
                <a:xfrm>
                  <a:off x="467523" y="1268760"/>
                  <a:ext cx="558009" cy="584294"/>
                </a:xfrm>
                <a:prstGeom prst="rect">
                  <a:avLst/>
                </a:prstGeom>
                <a:solidFill>
                  <a:schemeClr val="accent5">
                    <a:lumMod val="20000"/>
                    <a:lumOff val="80000"/>
                  </a:schemeClr>
                </a:solidFill>
              </p:spPr>
              <p:txBody>
                <a:bodyPr wrap="none">
                  <a:spAutoFit/>
                </a:bodyPr>
                <a:lstStyle/>
                <a:p>
                  <a:pPr eaLnBrk="1" hangingPunct="1">
                    <a:defRPr/>
                  </a:pPr>
                  <a:r>
                    <a:rPr lang="pt-BR" sz="3200" b="1" dirty="0">
                      <a:solidFill>
                        <a:srgbClr val="C00000"/>
                      </a:solidFill>
                      <a:latin typeface="Arial Narrow" pitchFamily="34" charset="0"/>
                    </a:rPr>
                    <a:t> $ </a:t>
                  </a:r>
                </a:p>
              </p:txBody>
            </p:sp>
            <p:sp>
              <p:nvSpPr>
                <p:cNvPr id="49" name="CaixaDeTexto 48">
                  <a:extLst>
                    <a:ext uri="{FF2B5EF4-FFF2-40B4-BE49-F238E27FC236}">
                      <a16:creationId xmlns:a16="http://schemas.microsoft.com/office/drawing/2014/main" id="{6BBFDA63-DB90-4C9B-B343-2F36CCC8636C}"/>
                    </a:ext>
                  </a:extLst>
                </p:cNvPr>
                <p:cNvSpPr txBox="1"/>
                <p:nvPr/>
              </p:nvSpPr>
              <p:spPr>
                <a:xfrm>
                  <a:off x="755474" y="1830273"/>
                  <a:ext cx="558009" cy="584294"/>
                </a:xfrm>
                <a:prstGeom prst="rect">
                  <a:avLst/>
                </a:prstGeom>
                <a:solidFill>
                  <a:schemeClr val="accent5">
                    <a:lumMod val="20000"/>
                    <a:lumOff val="80000"/>
                  </a:schemeClr>
                </a:solidFill>
              </p:spPr>
              <p:txBody>
                <a:bodyPr wrap="none">
                  <a:spAutoFit/>
                </a:bodyPr>
                <a:lstStyle/>
                <a:p>
                  <a:pPr eaLnBrk="1" hangingPunct="1">
                    <a:defRPr/>
                  </a:pPr>
                  <a:r>
                    <a:rPr lang="pt-BR" sz="3200" b="1" dirty="0">
                      <a:solidFill>
                        <a:srgbClr val="C00000"/>
                      </a:solidFill>
                      <a:latin typeface="Arial Narrow" pitchFamily="34" charset="0"/>
                    </a:rPr>
                    <a:t> $ </a:t>
                  </a:r>
                </a:p>
              </p:txBody>
            </p:sp>
          </p:grpSp>
          <p:sp>
            <p:nvSpPr>
              <p:cNvPr id="45" name="CaixaDeTexto 44">
                <a:extLst>
                  <a:ext uri="{FF2B5EF4-FFF2-40B4-BE49-F238E27FC236}">
                    <a16:creationId xmlns:a16="http://schemas.microsoft.com/office/drawing/2014/main" id="{F02AB5C7-6A7B-4BA6-B381-06AF669DB24B}"/>
                  </a:ext>
                </a:extLst>
              </p:cNvPr>
              <p:cNvSpPr txBox="1"/>
              <p:nvPr/>
            </p:nvSpPr>
            <p:spPr>
              <a:xfrm>
                <a:off x="1581150" y="421962"/>
                <a:ext cx="780983" cy="40011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Poder</a:t>
                </a:r>
              </a:p>
            </p:txBody>
          </p:sp>
          <p:sp>
            <p:nvSpPr>
              <p:cNvPr id="46" name="CaixaDeTexto 45">
                <a:extLst>
                  <a:ext uri="{FF2B5EF4-FFF2-40B4-BE49-F238E27FC236}">
                    <a16:creationId xmlns:a16="http://schemas.microsoft.com/office/drawing/2014/main" id="{3EB678D3-D336-42DE-BB98-BEFEC287B77D}"/>
                  </a:ext>
                </a:extLst>
              </p:cNvPr>
              <p:cNvSpPr txBox="1"/>
              <p:nvPr/>
            </p:nvSpPr>
            <p:spPr>
              <a:xfrm>
                <a:off x="1331640" y="877141"/>
                <a:ext cx="1487908" cy="400110"/>
              </a:xfrm>
              <a:prstGeom prst="rect">
                <a:avLst/>
              </a:prstGeom>
              <a:solidFill>
                <a:schemeClr val="accent5">
                  <a:lumMod val="20000"/>
                  <a:lumOff val="80000"/>
                </a:schemeClr>
              </a:solidFill>
            </p:spPr>
            <p:txBody>
              <a:bodyPr wrap="none">
                <a:spAutoFit/>
              </a:bodyPr>
              <a:lstStyle/>
              <a:p>
                <a:pPr eaLnBrk="1" hangingPunct="1">
                  <a:defRPr/>
                </a:pPr>
                <a:r>
                  <a:rPr lang="pt-BR" sz="2000" b="1" dirty="0">
                    <a:solidFill>
                      <a:srgbClr val="C00000"/>
                    </a:solidFill>
                    <a:latin typeface="Arial Narrow" pitchFamily="34" charset="0"/>
                  </a:rPr>
                  <a:t>    Prestígio   </a:t>
                </a:r>
              </a:p>
            </p:txBody>
          </p:sp>
        </p:grpSp>
      </p:grpSp>
    </p:spTree>
    <p:extLst>
      <p:ext uri="{BB962C8B-B14F-4D97-AF65-F5344CB8AC3E}">
        <p14:creationId xmlns:p14="http://schemas.microsoft.com/office/powerpoint/2010/main" val="299159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o 33"/>
          <p:cNvGrpSpPr>
            <a:grpSpLocks/>
          </p:cNvGrpSpPr>
          <p:nvPr/>
        </p:nvGrpSpPr>
        <p:grpSpPr bwMode="auto">
          <a:xfrm>
            <a:off x="441325" y="1203325"/>
            <a:ext cx="8112125" cy="1563688"/>
            <a:chOff x="395536" y="421340"/>
            <a:chExt cx="7632848" cy="792088"/>
          </a:xfrm>
        </p:grpSpPr>
        <p:cxnSp>
          <p:nvCxnSpPr>
            <p:cNvPr id="13" name="Conector reto 12"/>
            <p:cNvCxnSpPr/>
            <p:nvPr/>
          </p:nvCxnSpPr>
          <p:spPr>
            <a:xfrm flipH="1">
              <a:off x="395536"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flipH="1">
              <a:off x="1094591" y="421340"/>
              <a:ext cx="646776"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H="1">
              <a:off x="745064"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H="1">
              <a:off x="1442626"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H="1">
              <a:off x="1792153"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H="1">
              <a:off x="2141681"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H="1">
              <a:off x="2491209"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H="1">
              <a:off x="2840737"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flipH="1">
              <a:off x="3188770"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flipH="1">
              <a:off x="3538298"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flipH="1">
              <a:off x="3887825"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flipH="1">
              <a:off x="4237353"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flipH="1">
              <a:off x="4586881"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flipH="1">
              <a:off x="4934915"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H="1">
              <a:off x="5284443"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flipH="1">
              <a:off x="5633971"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flipH="1">
              <a:off x="5983498"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flipH="1">
              <a:off x="6333026"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flipH="1">
              <a:off x="6682554" y="421340"/>
              <a:ext cx="646775"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flipH="1">
              <a:off x="7030587"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flipH="1">
              <a:off x="7380115" y="421340"/>
              <a:ext cx="648269" cy="792088"/>
            </a:xfrm>
            <a:prstGeom prst="line">
              <a:avLst/>
            </a:prstGeom>
            <a:ln w="28575">
              <a:solidFill>
                <a:srgbClr val="0070C0"/>
              </a:solidFill>
              <a:prstDash val="lgDash"/>
            </a:ln>
          </p:spPr>
          <p:style>
            <a:lnRef idx="1">
              <a:schemeClr val="accent1"/>
            </a:lnRef>
            <a:fillRef idx="0">
              <a:schemeClr val="accent1"/>
            </a:fillRef>
            <a:effectRef idx="0">
              <a:schemeClr val="accent1"/>
            </a:effectRef>
            <a:fontRef idx="minor">
              <a:schemeClr val="tx1"/>
            </a:fontRef>
          </p:style>
        </p:cxnSp>
      </p:grpSp>
      <p:grpSp>
        <p:nvGrpSpPr>
          <p:cNvPr id="45" name="Grupo 44"/>
          <p:cNvGrpSpPr>
            <a:grpSpLocks/>
          </p:cNvGrpSpPr>
          <p:nvPr/>
        </p:nvGrpSpPr>
        <p:grpSpPr bwMode="auto">
          <a:xfrm>
            <a:off x="1033463" y="673100"/>
            <a:ext cx="8113712" cy="1897063"/>
            <a:chOff x="1032907" y="672435"/>
            <a:chExt cx="8114121" cy="1897944"/>
          </a:xfrm>
        </p:grpSpPr>
        <p:sp>
          <p:nvSpPr>
            <p:cNvPr id="15370" name="CaixaDeTexto 34"/>
            <p:cNvSpPr txBox="1">
              <a:spLocks noChangeArrowheads="1"/>
            </p:cNvSpPr>
            <p:nvPr/>
          </p:nvSpPr>
          <p:spPr bwMode="auto">
            <a:xfrm>
              <a:off x="1032907" y="1307103"/>
              <a:ext cx="442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4400" b="1">
                  <a:solidFill>
                    <a:srgbClr val="C00000"/>
                  </a:solidFill>
                  <a:latin typeface="Arial Narrow" panose="020B0606020202030204" pitchFamily="34" charset="0"/>
                </a:rPr>
                <a:t>$</a:t>
              </a:r>
            </a:p>
          </p:txBody>
        </p:sp>
        <p:sp>
          <p:nvSpPr>
            <p:cNvPr id="15371" name="CaixaDeTexto 36"/>
            <p:cNvSpPr txBox="1">
              <a:spLocks noChangeArrowheads="1"/>
            </p:cNvSpPr>
            <p:nvPr/>
          </p:nvSpPr>
          <p:spPr bwMode="auto">
            <a:xfrm>
              <a:off x="3364566" y="1961519"/>
              <a:ext cx="20168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3200" b="1">
                  <a:solidFill>
                    <a:srgbClr val="C00000"/>
                  </a:solidFill>
                  <a:latin typeface="Arial Narrow" panose="020B0606020202030204" pitchFamily="34" charset="0"/>
                </a:rPr>
                <a:t>Bons netos</a:t>
              </a:r>
            </a:p>
          </p:txBody>
        </p:sp>
        <p:sp>
          <p:nvSpPr>
            <p:cNvPr id="15372" name="CaixaDeTexto 37"/>
            <p:cNvSpPr txBox="1">
              <a:spLocks noChangeArrowheads="1"/>
            </p:cNvSpPr>
            <p:nvPr/>
          </p:nvSpPr>
          <p:spPr bwMode="auto">
            <a:xfrm>
              <a:off x="2402560" y="1371487"/>
              <a:ext cx="20152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3200" b="1">
                  <a:solidFill>
                    <a:srgbClr val="C00000"/>
                  </a:solidFill>
                  <a:latin typeface="Arial Narrow" panose="020B0606020202030204" pitchFamily="34" charset="0"/>
                </a:rPr>
                <a:t>Bons filhos</a:t>
              </a:r>
            </a:p>
          </p:txBody>
        </p:sp>
        <p:sp>
          <p:nvSpPr>
            <p:cNvPr id="15373" name="CaixaDeTexto 38"/>
            <p:cNvSpPr txBox="1">
              <a:spLocks noChangeArrowheads="1"/>
            </p:cNvSpPr>
            <p:nvPr/>
          </p:nvSpPr>
          <p:spPr bwMode="auto">
            <a:xfrm>
              <a:off x="6402674" y="1985604"/>
              <a:ext cx="17379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3200" b="1">
                  <a:solidFill>
                    <a:srgbClr val="C00000"/>
                  </a:solidFill>
                  <a:latin typeface="Arial Narrow" panose="020B0606020202030204" pitchFamily="34" charset="0"/>
                </a:rPr>
                <a:t>Harmonia</a:t>
              </a:r>
            </a:p>
          </p:txBody>
        </p:sp>
        <p:sp>
          <p:nvSpPr>
            <p:cNvPr id="15374" name="CaixaDeTexto 39"/>
            <p:cNvSpPr txBox="1">
              <a:spLocks noChangeArrowheads="1"/>
            </p:cNvSpPr>
            <p:nvPr/>
          </p:nvSpPr>
          <p:spPr bwMode="auto">
            <a:xfrm>
              <a:off x="4707150" y="672435"/>
              <a:ext cx="20168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3200" b="1">
                  <a:solidFill>
                    <a:srgbClr val="C00000"/>
                  </a:solidFill>
                  <a:latin typeface="Arial Narrow" panose="020B0606020202030204" pitchFamily="34" charset="0"/>
                </a:rPr>
                <a:t>Paz interior</a:t>
              </a:r>
            </a:p>
          </p:txBody>
        </p:sp>
        <p:sp>
          <p:nvSpPr>
            <p:cNvPr id="15375" name="CaixaDeTexto 40"/>
            <p:cNvSpPr txBox="1">
              <a:spLocks noChangeArrowheads="1"/>
            </p:cNvSpPr>
            <p:nvPr/>
          </p:nvSpPr>
          <p:spPr bwMode="auto">
            <a:xfrm>
              <a:off x="5578422" y="1340750"/>
              <a:ext cx="3568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3200" b="1">
                  <a:solidFill>
                    <a:srgbClr val="C00000"/>
                  </a:solidFill>
                  <a:latin typeface="Arial Narrow" panose="020B0606020202030204" pitchFamily="34" charset="0"/>
                </a:rPr>
                <a:t>Sucesso profissional</a:t>
              </a:r>
            </a:p>
          </p:txBody>
        </p:sp>
        <p:sp>
          <p:nvSpPr>
            <p:cNvPr id="15376" name="CaixaDeTexto 41"/>
            <p:cNvSpPr txBox="1">
              <a:spLocks noChangeArrowheads="1"/>
            </p:cNvSpPr>
            <p:nvPr/>
          </p:nvSpPr>
          <p:spPr bwMode="auto">
            <a:xfrm>
              <a:off x="7491464" y="672436"/>
              <a:ext cx="11945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3200" b="1">
                  <a:solidFill>
                    <a:srgbClr val="C00000"/>
                  </a:solidFill>
                  <a:latin typeface="Arial Narrow" panose="020B0606020202030204" pitchFamily="34" charset="0"/>
                </a:rPr>
                <a:t>Saúde</a:t>
              </a:r>
            </a:p>
          </p:txBody>
        </p:sp>
        <p:sp>
          <p:nvSpPr>
            <p:cNvPr id="15377" name="CaixaDeTexto 42"/>
            <p:cNvSpPr txBox="1">
              <a:spLocks noChangeArrowheads="1"/>
            </p:cNvSpPr>
            <p:nvPr/>
          </p:nvSpPr>
          <p:spPr bwMode="auto">
            <a:xfrm>
              <a:off x="1756984" y="1965249"/>
              <a:ext cx="12137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3200" b="1">
                  <a:solidFill>
                    <a:srgbClr val="C00000"/>
                  </a:solidFill>
                  <a:latin typeface="Arial Narrow" panose="020B0606020202030204" pitchFamily="34" charset="0"/>
                </a:rPr>
                <a:t>Status</a:t>
              </a:r>
            </a:p>
          </p:txBody>
        </p:sp>
        <p:sp>
          <p:nvSpPr>
            <p:cNvPr id="15378" name="CaixaDeTexto 43"/>
            <p:cNvSpPr txBox="1">
              <a:spLocks noChangeArrowheads="1"/>
            </p:cNvSpPr>
            <p:nvPr/>
          </p:nvSpPr>
          <p:spPr bwMode="auto">
            <a:xfrm>
              <a:off x="1340451" y="701176"/>
              <a:ext cx="23150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3200" b="1">
                  <a:solidFill>
                    <a:srgbClr val="C00000"/>
                  </a:solidFill>
                  <a:latin typeface="Arial Narrow" panose="020B0606020202030204" pitchFamily="34" charset="0"/>
                </a:rPr>
                <a:t>Credibilidade</a:t>
              </a:r>
            </a:p>
          </p:txBody>
        </p:sp>
      </p:grpSp>
      <p:sp>
        <p:nvSpPr>
          <p:cNvPr id="46" name="CaixaDeTexto 45"/>
          <p:cNvSpPr txBox="1">
            <a:spLocks noChangeArrowheads="1"/>
          </p:cNvSpPr>
          <p:nvPr/>
        </p:nvSpPr>
        <p:spPr bwMode="auto">
          <a:xfrm>
            <a:off x="1339850" y="6059488"/>
            <a:ext cx="656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3200" b="1">
                <a:latin typeface="Arial Narrow" panose="020B0606020202030204" pitchFamily="34" charset="0"/>
              </a:rPr>
              <a:t>Volume do recipiente = Caráter (virtude)</a:t>
            </a:r>
          </a:p>
        </p:txBody>
      </p:sp>
      <p:grpSp>
        <p:nvGrpSpPr>
          <p:cNvPr id="12" name="Grupo 11"/>
          <p:cNvGrpSpPr>
            <a:grpSpLocks/>
          </p:cNvGrpSpPr>
          <p:nvPr/>
        </p:nvGrpSpPr>
        <p:grpSpPr bwMode="auto">
          <a:xfrm>
            <a:off x="611188" y="2841625"/>
            <a:ext cx="8281987" cy="2779713"/>
            <a:chOff x="611188" y="2842405"/>
            <a:chExt cx="8281987" cy="2778933"/>
          </a:xfrm>
        </p:grpSpPr>
        <p:cxnSp>
          <p:nvCxnSpPr>
            <p:cNvPr id="6" name="Conector reto 5"/>
            <p:cNvCxnSpPr/>
            <p:nvPr/>
          </p:nvCxnSpPr>
          <p:spPr bwMode="auto">
            <a:xfrm flipV="1">
              <a:off x="611188" y="5549920"/>
              <a:ext cx="8281987" cy="71418"/>
            </a:xfrm>
            <a:prstGeom prst="line">
              <a:avLst/>
            </a:prstGeom>
            <a:ln w="57150" cmpd="sng">
              <a:solidFill>
                <a:schemeClr val="accent2">
                  <a:lumMod val="50000"/>
                </a:schemeClr>
              </a:solidFill>
            </a:ln>
            <a:effectLst>
              <a:outerShdw blurRad="50800" dist="38100" dir="5400000" algn="t" rotWithShape="0">
                <a:schemeClr val="accent6">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15367" name="Imagem 1"/>
            <p:cNvPicPr>
              <a:picLocks noChangeAspect="1"/>
            </p:cNvPicPr>
            <p:nvPr/>
          </p:nvPicPr>
          <p:blipFill>
            <a:blip r:embed="rId2">
              <a:extLst>
                <a:ext uri="{28A0092B-C50C-407E-A947-70E740481C1C}">
                  <a14:useLocalDpi xmlns:a14="http://schemas.microsoft.com/office/drawing/2010/main" val="0"/>
                </a:ext>
              </a:extLst>
            </a:blip>
            <a:srcRect l="21158" t="9705" r="18919" b="17551"/>
            <a:stretch>
              <a:fillRect/>
            </a:stretch>
          </p:blipFill>
          <p:spPr bwMode="auto">
            <a:xfrm>
              <a:off x="1129533" y="4767439"/>
              <a:ext cx="594955" cy="78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Imagem 2"/>
            <p:cNvPicPr>
              <a:picLocks noChangeAspect="1"/>
            </p:cNvPicPr>
            <p:nvPr/>
          </p:nvPicPr>
          <p:blipFill>
            <a:blip r:embed="rId3" cstate="print">
              <a:extLst>
                <a:ext uri="{28A0092B-C50C-407E-A947-70E740481C1C}">
                  <a14:useLocalDpi xmlns:a14="http://schemas.microsoft.com/office/drawing/2010/main" val="0"/>
                </a:ext>
              </a:extLst>
            </a:blip>
            <a:srcRect l="203" t="10136" r="3011" b="13541"/>
            <a:stretch>
              <a:fillRect/>
            </a:stretch>
          </p:blipFill>
          <p:spPr bwMode="auto">
            <a:xfrm>
              <a:off x="2917624" y="4652647"/>
              <a:ext cx="1673625" cy="93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Imagem 3"/>
            <p:cNvPicPr>
              <a:picLocks noChangeAspect="1"/>
            </p:cNvPicPr>
            <p:nvPr/>
          </p:nvPicPr>
          <p:blipFill>
            <a:blip r:embed="rId4">
              <a:extLst>
                <a:ext uri="{28A0092B-C50C-407E-A947-70E740481C1C}">
                  <a14:useLocalDpi xmlns:a14="http://schemas.microsoft.com/office/drawing/2010/main" val="0"/>
                </a:ext>
              </a:extLst>
            </a:blip>
            <a:srcRect l="24788" r="19048" b="2119"/>
            <a:stretch>
              <a:fillRect/>
            </a:stretch>
          </p:blipFill>
          <p:spPr bwMode="auto">
            <a:xfrm>
              <a:off x="6053182" y="2842405"/>
              <a:ext cx="1574091" cy="274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5015C4C-EBAB-41CE-B3B2-737E9D1DEE2D}"/>
              </a:ext>
            </a:extLst>
          </p:cNvPr>
          <p:cNvSpPr txBox="1"/>
          <p:nvPr/>
        </p:nvSpPr>
        <p:spPr>
          <a:xfrm>
            <a:off x="1292086" y="1753230"/>
            <a:ext cx="6778487" cy="378565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8000" b="1" dirty="0"/>
              <a:t>Obrigado pela atenção</a:t>
            </a:r>
          </a:p>
        </p:txBody>
      </p:sp>
    </p:spTree>
    <p:extLst>
      <p:ext uri="{BB962C8B-B14F-4D97-AF65-F5344CB8AC3E}">
        <p14:creationId xmlns:p14="http://schemas.microsoft.com/office/powerpoint/2010/main" val="30776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104503" y="104503"/>
            <a:ext cx="8990345" cy="6753497"/>
            <a:chOff x="104503" y="104503"/>
            <a:chExt cx="8990345" cy="6753497"/>
          </a:xfrm>
        </p:grpSpPr>
        <p:pic>
          <p:nvPicPr>
            <p:cNvPr id="2050" name="Picture 2" descr="現代に活かす「三方よし」の経営精神 | 月刊「事業構想」2015年7月号"/>
            <p:cNvPicPr>
              <a:picLocks noChangeAspect="1" noChangeArrowheads="1"/>
            </p:cNvPicPr>
            <p:nvPr/>
          </p:nvPicPr>
          <p:blipFill rotWithShape="1">
            <a:blip r:embed="rId2">
              <a:extLst>
                <a:ext uri="{28A0092B-C50C-407E-A947-70E740481C1C}">
                  <a14:useLocalDpi xmlns:a14="http://schemas.microsoft.com/office/drawing/2010/main" val="0"/>
                </a:ext>
              </a:extLst>
            </a:blip>
            <a:srcRect l="17434" t="14670" r="18349" b="4808"/>
            <a:stretch/>
          </p:blipFill>
          <p:spPr bwMode="auto">
            <a:xfrm>
              <a:off x="104503" y="104503"/>
              <a:ext cx="3853543" cy="369678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descr="Tela de celular com texto preto sobre fundo branco&#10;&#10;Descrição gerada automaticamente com confiança média">
              <a:extLst>
                <a:ext uri="{FF2B5EF4-FFF2-40B4-BE49-F238E27FC236}">
                  <a16:creationId xmlns:a16="http://schemas.microsoft.com/office/drawing/2014/main" id="{D3056E9D-ADAA-4EDF-AD17-5B6989D96C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74" t="8479" r="9565" b="10580"/>
            <a:stretch/>
          </p:blipFill>
          <p:spPr>
            <a:xfrm>
              <a:off x="104503" y="3801291"/>
              <a:ext cx="3289852" cy="2472924"/>
            </a:xfrm>
            <a:prstGeom prst="rect">
              <a:avLst/>
            </a:prstGeom>
          </p:spPr>
        </p:pic>
        <p:pic>
          <p:nvPicPr>
            <p:cNvPr id="7" name="Picture 2" descr="道徳科学の論文 全10巻+別巻(11冊)(広池千九郎) / 古本、中古本、古書籍の通販は「日本の古本屋」 / 日本の古本屋"/>
            <p:cNvPicPr>
              <a:picLocks noChangeAspect="1" noChangeArrowheads="1"/>
            </p:cNvPicPr>
            <p:nvPr/>
          </p:nvPicPr>
          <p:blipFill rotWithShape="1">
            <a:blip r:embed="rId4">
              <a:extLst>
                <a:ext uri="{28A0092B-C50C-407E-A947-70E740481C1C}">
                  <a14:useLocalDpi xmlns:a14="http://schemas.microsoft.com/office/drawing/2010/main" val="0"/>
                </a:ext>
              </a:extLst>
            </a:blip>
            <a:srcRect l="2835" t="13413" r="3641" b="16532"/>
            <a:stretch/>
          </p:blipFill>
          <p:spPr bwMode="auto">
            <a:xfrm>
              <a:off x="4076054" y="195943"/>
              <a:ext cx="5018793" cy="28195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695" t="5904" r="3875" b="1800"/>
            <a:stretch/>
          </p:blipFill>
          <p:spPr bwMode="auto">
            <a:xfrm>
              <a:off x="4063609" y="3786442"/>
              <a:ext cx="5031239" cy="307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eta: para a Direita 1">
              <a:extLst>
                <a:ext uri="{FF2B5EF4-FFF2-40B4-BE49-F238E27FC236}">
                  <a16:creationId xmlns:a16="http://schemas.microsoft.com/office/drawing/2014/main" id="{EF945D2F-5068-4E2F-AC6F-644C3CFC033E}"/>
                </a:ext>
              </a:extLst>
            </p:cNvPr>
            <p:cNvSpPr/>
            <p:nvPr/>
          </p:nvSpPr>
          <p:spPr>
            <a:xfrm flipH="1">
              <a:off x="3455785" y="6021977"/>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Seta: para a Direita 1">
              <a:extLst>
                <a:ext uri="{FF2B5EF4-FFF2-40B4-BE49-F238E27FC236}">
                  <a16:creationId xmlns:a16="http://schemas.microsoft.com/office/drawing/2014/main" id="{EF945D2F-5068-4E2F-AC6F-644C3CFC033E}"/>
                </a:ext>
              </a:extLst>
            </p:cNvPr>
            <p:cNvSpPr/>
            <p:nvPr/>
          </p:nvSpPr>
          <p:spPr>
            <a:xfrm rot="16200000" flipH="1">
              <a:off x="5525304" y="4155505"/>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Seta: para a Direita 1">
              <a:extLst>
                <a:ext uri="{FF2B5EF4-FFF2-40B4-BE49-F238E27FC236}">
                  <a16:creationId xmlns:a16="http://schemas.microsoft.com/office/drawing/2014/main" id="{EF945D2F-5068-4E2F-AC6F-644C3CFC033E}"/>
                </a:ext>
              </a:extLst>
            </p:cNvPr>
            <p:cNvSpPr/>
            <p:nvPr/>
          </p:nvSpPr>
          <p:spPr>
            <a:xfrm rot="10800000" flipH="1">
              <a:off x="3563305" y="2275264"/>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2">
              <a:extLst>
                <a:ext uri="{FF2B5EF4-FFF2-40B4-BE49-F238E27FC236}">
                  <a16:creationId xmlns:a16="http://schemas.microsoft.com/office/drawing/2014/main" id="{7B18E40A-0CD4-4BDA-81A3-77E6B9917FF3}"/>
                </a:ext>
              </a:extLst>
            </p:cNvPr>
            <p:cNvSpPr txBox="1"/>
            <p:nvPr/>
          </p:nvSpPr>
          <p:spPr>
            <a:xfrm>
              <a:off x="252721" y="6381597"/>
              <a:ext cx="2619628" cy="369332"/>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Edição bolso, 1994</a:t>
              </a:r>
            </a:p>
          </p:txBody>
        </p:sp>
        <p:sp>
          <p:nvSpPr>
            <p:cNvPr id="14" name="CaixaDeTexto 13">
              <a:extLst>
                <a:ext uri="{FF2B5EF4-FFF2-40B4-BE49-F238E27FC236}">
                  <a16:creationId xmlns:a16="http://schemas.microsoft.com/office/drawing/2014/main" id="{7B18E40A-0CD4-4BDA-81A3-77E6B9917FF3}"/>
                </a:ext>
              </a:extLst>
            </p:cNvPr>
            <p:cNvSpPr txBox="1"/>
            <p:nvPr/>
          </p:nvSpPr>
          <p:spPr>
            <a:xfrm>
              <a:off x="4856702" y="3801291"/>
              <a:ext cx="2157963" cy="369332"/>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Edição de 1986</a:t>
              </a:r>
            </a:p>
          </p:txBody>
        </p:sp>
        <p:sp>
          <p:nvSpPr>
            <p:cNvPr id="15" name="CaixaDeTexto 14">
              <a:extLst>
                <a:ext uri="{FF2B5EF4-FFF2-40B4-BE49-F238E27FC236}">
                  <a16:creationId xmlns:a16="http://schemas.microsoft.com/office/drawing/2014/main" id="{7B18E40A-0CD4-4BDA-81A3-77E6B9917FF3}"/>
                </a:ext>
              </a:extLst>
            </p:cNvPr>
            <p:cNvSpPr txBox="1"/>
            <p:nvPr/>
          </p:nvSpPr>
          <p:spPr>
            <a:xfrm>
              <a:off x="310573" y="2369162"/>
              <a:ext cx="3055645" cy="923330"/>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1ª edição: </a:t>
              </a:r>
              <a:br>
                <a:rPr lang="pt-BR" b="1" dirty="0">
                  <a:latin typeface="Verdana" panose="020B0604030504040204" pitchFamily="34" charset="0"/>
                  <a:ea typeface="Verdana" panose="020B0604030504040204" pitchFamily="34" charset="0"/>
                </a:rPr>
              </a:br>
              <a:r>
                <a:rPr lang="pt-BR" b="1" dirty="0">
                  <a:latin typeface="Verdana" panose="020B0604030504040204" pitchFamily="34" charset="0"/>
                  <a:ea typeface="Verdana" panose="020B0604030504040204" pitchFamily="34" charset="0"/>
                </a:rPr>
                <a:t>mimeografada, 1926</a:t>
              </a:r>
              <a:br>
                <a:rPr lang="pt-BR" b="1" dirty="0">
                  <a:latin typeface="Verdana" panose="020B0604030504040204" pitchFamily="34" charset="0"/>
                  <a:ea typeface="Verdana" panose="020B0604030504040204" pitchFamily="34" charset="0"/>
                </a:rPr>
              </a:br>
              <a:r>
                <a:rPr lang="pt-BR" b="1" dirty="0">
                  <a:latin typeface="Verdana" panose="020B0604030504040204" pitchFamily="34" charset="0"/>
                  <a:ea typeface="Verdana" panose="020B0604030504040204" pitchFamily="34" charset="0"/>
                </a:rPr>
                <a:t>impressa, 5 vol., 1928</a:t>
              </a:r>
            </a:p>
          </p:txBody>
        </p:sp>
        <p:sp>
          <p:nvSpPr>
            <p:cNvPr id="16" name="CaixaDeTexto 15">
              <a:extLst>
                <a:ext uri="{FF2B5EF4-FFF2-40B4-BE49-F238E27FC236}">
                  <a16:creationId xmlns:a16="http://schemas.microsoft.com/office/drawing/2014/main" id="{7B18E40A-0CD4-4BDA-81A3-77E6B9917FF3}"/>
                </a:ext>
              </a:extLst>
            </p:cNvPr>
            <p:cNvSpPr txBox="1"/>
            <p:nvPr/>
          </p:nvSpPr>
          <p:spPr>
            <a:xfrm>
              <a:off x="4118341" y="3034202"/>
              <a:ext cx="4823756" cy="369332"/>
            </a:xfrm>
            <a:prstGeom prst="rect">
              <a:avLst/>
            </a:prstGeom>
            <a:solidFill>
              <a:schemeClr val="accent5">
                <a:lumMod val="40000"/>
                <a:lumOff val="60000"/>
              </a:schemeClr>
            </a:solidFill>
          </p:spPr>
          <p:txBody>
            <a:bodyPr wrap="none" rtlCol="0">
              <a:spAutoFit/>
            </a:bodyPr>
            <a:lstStyle/>
            <a:p>
              <a:r>
                <a:rPr lang="pt-BR" b="1" dirty="0">
                  <a:latin typeface="Verdana" panose="020B0604030504040204" pitchFamily="34" charset="0"/>
                  <a:ea typeface="Verdana" panose="020B0604030504040204" pitchFamily="34" charset="0"/>
                </a:rPr>
                <a:t>Edição impressa, 11 vol., de 1934</a:t>
              </a:r>
              <a:r>
                <a:rPr lang="pt-BR" b="1" dirty="0">
                  <a:solidFill>
                    <a:srgbClr val="FF0000"/>
                  </a:solidFill>
                  <a:latin typeface="Verdana" panose="020B0604030504040204" pitchFamily="34" charset="0"/>
                  <a:ea typeface="Verdana" panose="020B0604030504040204" pitchFamily="34" charset="0"/>
                </a:rPr>
                <a:t>??</a:t>
              </a:r>
            </a:p>
          </p:txBody>
        </p:sp>
      </p:grpSp>
      <p:grpSp>
        <p:nvGrpSpPr>
          <p:cNvPr id="22" name="Grupo 21"/>
          <p:cNvGrpSpPr/>
          <p:nvPr/>
        </p:nvGrpSpPr>
        <p:grpSpPr>
          <a:xfrm>
            <a:off x="593956" y="4275466"/>
            <a:ext cx="6439000" cy="1693086"/>
            <a:chOff x="548640" y="4275466"/>
            <a:chExt cx="6439000" cy="1693086"/>
          </a:xfrm>
        </p:grpSpPr>
        <p:sp>
          <p:nvSpPr>
            <p:cNvPr id="4" name="Elipse 3"/>
            <p:cNvSpPr/>
            <p:nvPr/>
          </p:nvSpPr>
          <p:spPr>
            <a:xfrm>
              <a:off x="548640" y="4275466"/>
              <a:ext cx="809897" cy="1459128"/>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2559331" y="5322221"/>
              <a:ext cx="4428309" cy="646331"/>
            </a:xfrm>
            <a:prstGeom prst="rect">
              <a:avLst/>
            </a:prstGeom>
            <a:solidFill>
              <a:schemeClr val="accent4">
                <a:lumMod val="20000"/>
                <a:lumOff val="80000"/>
              </a:schemeClr>
            </a:solidFill>
          </p:spPr>
          <p:txBody>
            <a:bodyPr wrap="square" rtlCol="0">
              <a:spAutoFit/>
            </a:bodyPr>
            <a:lstStyle/>
            <a:p>
              <a:r>
                <a:rPr lang="pt-BR" b="1" dirty="0">
                  <a:solidFill>
                    <a:srgbClr val="FF0000"/>
                  </a:solidFill>
                  <a:latin typeface="Verdana" pitchFamily="34" charset="0"/>
                  <a:ea typeface="Verdana" pitchFamily="34" charset="0"/>
                  <a:cs typeface="Verdana" pitchFamily="34" charset="0"/>
                </a:rPr>
                <a:t>141 páginas finais do vol. 9, do Tratado da Ciência da Moral</a:t>
              </a:r>
            </a:p>
          </p:txBody>
        </p:sp>
        <p:cxnSp>
          <p:nvCxnSpPr>
            <p:cNvPr id="18" name="Conector de seta reta 17"/>
            <p:cNvCxnSpPr/>
            <p:nvPr/>
          </p:nvCxnSpPr>
          <p:spPr>
            <a:xfrm>
              <a:off x="1358537" y="5005030"/>
              <a:ext cx="1200794" cy="640356"/>
            </a:xfrm>
            <a:prstGeom prst="straightConnector1">
              <a:avLst/>
            </a:prstGeom>
            <a:ln w="571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915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Agrupar 25">
            <a:extLst>
              <a:ext uri="{FF2B5EF4-FFF2-40B4-BE49-F238E27FC236}">
                <a16:creationId xmlns:a16="http://schemas.microsoft.com/office/drawing/2014/main" id="{FE5AAB4F-627F-45E3-81F3-D77344CC5C32}"/>
              </a:ext>
            </a:extLst>
          </p:cNvPr>
          <p:cNvGrpSpPr/>
          <p:nvPr/>
        </p:nvGrpSpPr>
        <p:grpSpPr>
          <a:xfrm>
            <a:off x="230950" y="90089"/>
            <a:ext cx="8194892" cy="3250702"/>
            <a:chOff x="230950" y="90089"/>
            <a:chExt cx="8194892" cy="3250702"/>
          </a:xfrm>
        </p:grpSpPr>
        <p:grpSp>
          <p:nvGrpSpPr>
            <p:cNvPr id="12" name="Agrupar 11">
              <a:extLst>
                <a:ext uri="{FF2B5EF4-FFF2-40B4-BE49-F238E27FC236}">
                  <a16:creationId xmlns:a16="http://schemas.microsoft.com/office/drawing/2014/main" id="{994E7F51-89E7-4F92-92B7-9B9C6C29ACDE}"/>
                </a:ext>
              </a:extLst>
            </p:cNvPr>
            <p:cNvGrpSpPr/>
            <p:nvPr/>
          </p:nvGrpSpPr>
          <p:grpSpPr>
            <a:xfrm>
              <a:off x="230950" y="90089"/>
              <a:ext cx="2093312" cy="3250702"/>
              <a:chOff x="230950" y="90089"/>
              <a:chExt cx="2093312" cy="3250702"/>
            </a:xfrm>
          </p:grpSpPr>
          <p:pic>
            <p:nvPicPr>
              <p:cNvPr id="1026" name="Picture 2" descr="普通道徳並に最高道徳の大綱(廣池千英著) / 古本、中古本、古書籍の通販は「日本の古本屋」 / 日本の古本屋">
                <a:extLst>
                  <a:ext uri="{FF2B5EF4-FFF2-40B4-BE49-F238E27FC236}">
                    <a16:creationId xmlns:a16="http://schemas.microsoft.com/office/drawing/2014/main" id="{FBE19971-77F4-4AE2-B4BF-625A2CF4F42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569" t="1652" r="4272" b="2522"/>
              <a:stretch/>
            </p:blipFill>
            <p:spPr bwMode="auto">
              <a:xfrm>
                <a:off x="230950" y="90089"/>
                <a:ext cx="2093312" cy="2907874"/>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7B18E40A-0CD4-4BDA-81A3-77E6B9917FF3}"/>
                  </a:ext>
                </a:extLst>
              </p:cNvPr>
              <p:cNvSpPr txBox="1"/>
              <p:nvPr/>
            </p:nvSpPr>
            <p:spPr>
              <a:xfrm>
                <a:off x="238061" y="2971459"/>
                <a:ext cx="1900182"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abril-1964</a:t>
                </a:r>
              </a:p>
            </p:txBody>
          </p:sp>
        </p:grpSp>
        <p:grpSp>
          <p:nvGrpSpPr>
            <p:cNvPr id="14" name="Agrupar 13">
              <a:extLst>
                <a:ext uri="{FF2B5EF4-FFF2-40B4-BE49-F238E27FC236}">
                  <a16:creationId xmlns:a16="http://schemas.microsoft.com/office/drawing/2014/main" id="{BE97C448-D9A1-40A7-AB08-1C22DB9B9D2B}"/>
                </a:ext>
              </a:extLst>
            </p:cNvPr>
            <p:cNvGrpSpPr/>
            <p:nvPr/>
          </p:nvGrpSpPr>
          <p:grpSpPr>
            <a:xfrm>
              <a:off x="3060237" y="90090"/>
              <a:ext cx="2196670" cy="3250701"/>
              <a:chOff x="2556661" y="90090"/>
              <a:chExt cx="2196670" cy="3250701"/>
            </a:xfrm>
          </p:grpSpPr>
          <p:pic>
            <p:nvPicPr>
              <p:cNvPr id="1028" name="Picture 4" descr="☆最高道徳の大綱☆財団法人モラロジー研究所☆昭和53年刊☆広池学園事業部☆ の落札情報詳細| ヤフオク落札価格情報 オークフリー・スマートフォン版">
                <a:extLst>
                  <a:ext uri="{FF2B5EF4-FFF2-40B4-BE49-F238E27FC236}">
                    <a16:creationId xmlns:a16="http://schemas.microsoft.com/office/drawing/2014/main" id="{BABE2802-35BA-4BAF-9470-F13CD337D32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8435" t="13986" r="17127" b="15217"/>
              <a:stretch/>
            </p:blipFill>
            <p:spPr bwMode="auto">
              <a:xfrm>
                <a:off x="2556661" y="90090"/>
                <a:ext cx="2196670" cy="291601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16DB2BF6-A49C-416E-925B-B7E806060423}"/>
                  </a:ext>
                </a:extLst>
              </p:cNvPr>
              <p:cNvSpPr txBox="1"/>
              <p:nvPr/>
            </p:nvSpPr>
            <p:spPr>
              <a:xfrm>
                <a:off x="2812729" y="2971459"/>
                <a:ext cx="1821334"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Nov-1974</a:t>
                </a:r>
              </a:p>
            </p:txBody>
          </p:sp>
        </p:grpSp>
        <p:grpSp>
          <p:nvGrpSpPr>
            <p:cNvPr id="15" name="Agrupar 14">
              <a:extLst>
                <a:ext uri="{FF2B5EF4-FFF2-40B4-BE49-F238E27FC236}">
                  <a16:creationId xmlns:a16="http://schemas.microsoft.com/office/drawing/2014/main" id="{E59F161C-D136-4B78-9F04-E6C7D623C210}"/>
                </a:ext>
              </a:extLst>
            </p:cNvPr>
            <p:cNvGrpSpPr/>
            <p:nvPr/>
          </p:nvGrpSpPr>
          <p:grpSpPr>
            <a:xfrm>
              <a:off x="6299400" y="116769"/>
              <a:ext cx="2126442" cy="3224022"/>
              <a:chOff x="5424757" y="116769"/>
              <a:chExt cx="2126442" cy="3224022"/>
            </a:xfrm>
          </p:grpSpPr>
          <p:sp>
            <p:nvSpPr>
              <p:cNvPr id="18" name="CaixaDeTexto 17">
                <a:extLst>
                  <a:ext uri="{FF2B5EF4-FFF2-40B4-BE49-F238E27FC236}">
                    <a16:creationId xmlns:a16="http://schemas.microsoft.com/office/drawing/2014/main" id="{808D8CD3-8CAA-4A46-B139-AE5AD78083E3}"/>
                  </a:ext>
                </a:extLst>
              </p:cNvPr>
              <p:cNvSpPr txBox="1"/>
              <p:nvPr/>
            </p:nvSpPr>
            <p:spPr>
              <a:xfrm>
                <a:off x="5666756" y="2971459"/>
                <a:ext cx="1821334"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Jun-1984</a:t>
                </a:r>
              </a:p>
            </p:txBody>
          </p:sp>
          <p:pic>
            <p:nvPicPr>
              <p:cNvPr id="19" name="Picture 8">
                <a:extLst>
                  <a:ext uri="{FF2B5EF4-FFF2-40B4-BE49-F238E27FC236}">
                    <a16:creationId xmlns:a16="http://schemas.microsoft.com/office/drawing/2014/main" id="{DE1C4072-F1A7-4784-BC9A-AB2064CBD2D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424757" y="116769"/>
                <a:ext cx="2126442" cy="288119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Seta: para a Direita 1">
              <a:extLst>
                <a:ext uri="{FF2B5EF4-FFF2-40B4-BE49-F238E27FC236}">
                  <a16:creationId xmlns:a16="http://schemas.microsoft.com/office/drawing/2014/main" id="{43E5B3C1-72C5-4DD6-80E4-ADDA564B07AD}"/>
                </a:ext>
              </a:extLst>
            </p:cNvPr>
            <p:cNvSpPr/>
            <p:nvPr/>
          </p:nvSpPr>
          <p:spPr>
            <a:xfrm rot="10800000" flipH="1">
              <a:off x="2402342" y="1475889"/>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Seta: para a Direita 1">
              <a:extLst>
                <a:ext uri="{FF2B5EF4-FFF2-40B4-BE49-F238E27FC236}">
                  <a16:creationId xmlns:a16="http://schemas.microsoft.com/office/drawing/2014/main" id="{1C5A6C69-B375-40FE-9E23-03F252D2020C}"/>
                </a:ext>
              </a:extLst>
            </p:cNvPr>
            <p:cNvSpPr/>
            <p:nvPr/>
          </p:nvSpPr>
          <p:spPr>
            <a:xfrm rot="10800000" flipH="1">
              <a:off x="5476764" y="1475890"/>
              <a:ext cx="500304" cy="74022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2" name="Agrupar 31">
            <a:extLst>
              <a:ext uri="{FF2B5EF4-FFF2-40B4-BE49-F238E27FC236}">
                <a16:creationId xmlns:a16="http://schemas.microsoft.com/office/drawing/2014/main" id="{9EE52915-C87D-4E16-8FE4-25A548417CD7}"/>
              </a:ext>
            </a:extLst>
          </p:cNvPr>
          <p:cNvGrpSpPr/>
          <p:nvPr/>
        </p:nvGrpSpPr>
        <p:grpSpPr>
          <a:xfrm>
            <a:off x="4544658" y="3851896"/>
            <a:ext cx="3947776" cy="2978059"/>
            <a:chOff x="4544658" y="3851896"/>
            <a:chExt cx="3947776" cy="2978059"/>
          </a:xfrm>
        </p:grpSpPr>
        <p:pic>
          <p:nvPicPr>
            <p:cNvPr id="30" name="Imagem 29" descr="Texto, Carta&#10;&#10;Descrição gerada automaticamente">
              <a:extLst>
                <a:ext uri="{FF2B5EF4-FFF2-40B4-BE49-F238E27FC236}">
                  <a16:creationId xmlns:a16="http://schemas.microsoft.com/office/drawing/2014/main" id="{A03441A7-BEE0-418B-9E72-24187BA31A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44658" y="3851896"/>
              <a:ext cx="2126442" cy="2978059"/>
            </a:xfrm>
            <a:prstGeom prst="rect">
              <a:avLst/>
            </a:prstGeom>
          </p:spPr>
        </p:pic>
        <p:sp>
          <p:nvSpPr>
            <p:cNvPr id="16" name="Seta: Dobrada para Cima 15">
              <a:extLst>
                <a:ext uri="{FF2B5EF4-FFF2-40B4-BE49-F238E27FC236}">
                  <a16:creationId xmlns:a16="http://schemas.microsoft.com/office/drawing/2014/main" id="{948DED6B-4AB3-400D-8C46-6AD143216524}"/>
                </a:ext>
              </a:extLst>
            </p:cNvPr>
            <p:cNvSpPr/>
            <p:nvPr/>
          </p:nvSpPr>
          <p:spPr>
            <a:xfrm rot="5400000" flipV="1">
              <a:off x="6586889" y="4251453"/>
              <a:ext cx="1766519" cy="967409"/>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a:extLst>
                <a:ext uri="{FF2B5EF4-FFF2-40B4-BE49-F238E27FC236}">
                  <a16:creationId xmlns:a16="http://schemas.microsoft.com/office/drawing/2014/main" id="{52B8EBA1-1FC6-44C5-BE8F-F16E68F191B1}"/>
                </a:ext>
              </a:extLst>
            </p:cNvPr>
            <p:cNvSpPr txBox="1"/>
            <p:nvPr/>
          </p:nvSpPr>
          <p:spPr>
            <a:xfrm>
              <a:off x="6671100" y="6200865"/>
              <a:ext cx="1821334"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Out-2013</a:t>
              </a:r>
            </a:p>
          </p:txBody>
        </p:sp>
      </p:grpSp>
      <p:grpSp>
        <p:nvGrpSpPr>
          <p:cNvPr id="33" name="Agrupar 32">
            <a:extLst>
              <a:ext uri="{FF2B5EF4-FFF2-40B4-BE49-F238E27FC236}">
                <a16:creationId xmlns:a16="http://schemas.microsoft.com/office/drawing/2014/main" id="{0F1F9EE6-81C4-4652-9E22-C5CFFBFB5B43}"/>
              </a:ext>
            </a:extLst>
          </p:cNvPr>
          <p:cNvGrpSpPr/>
          <p:nvPr/>
        </p:nvGrpSpPr>
        <p:grpSpPr>
          <a:xfrm>
            <a:off x="937866" y="3828540"/>
            <a:ext cx="3575598" cy="2978060"/>
            <a:chOff x="937866" y="3828540"/>
            <a:chExt cx="3575598" cy="2978060"/>
          </a:xfrm>
        </p:grpSpPr>
        <p:sp>
          <p:nvSpPr>
            <p:cNvPr id="21" name="Seta: para a Direita 1">
              <a:extLst>
                <a:ext uri="{FF2B5EF4-FFF2-40B4-BE49-F238E27FC236}">
                  <a16:creationId xmlns:a16="http://schemas.microsoft.com/office/drawing/2014/main" id="{A54C832D-7ED8-4541-8F82-354293931346}"/>
                </a:ext>
              </a:extLst>
            </p:cNvPr>
            <p:cNvSpPr/>
            <p:nvPr/>
          </p:nvSpPr>
          <p:spPr>
            <a:xfrm flipH="1">
              <a:off x="3551921" y="5099272"/>
              <a:ext cx="500304" cy="663582"/>
            </a:xfrm>
            <a:prstGeom prst="rightArrow">
              <a:avLst>
                <a:gd name="adj1" fmla="val 52789"/>
                <a:gd name="adj2" fmla="val 554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1" name="Imagem 30" descr="Uma imagem contendo Diagrama&#10;&#10;Descrição gerada automaticamente">
              <a:extLst>
                <a:ext uri="{FF2B5EF4-FFF2-40B4-BE49-F238E27FC236}">
                  <a16:creationId xmlns:a16="http://schemas.microsoft.com/office/drawing/2014/main" id="{C9ED9F60-9F07-438D-8703-21BB07ED04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7866" y="3828540"/>
              <a:ext cx="2147690" cy="2978060"/>
            </a:xfrm>
            <a:prstGeom prst="rect">
              <a:avLst/>
            </a:prstGeom>
          </p:spPr>
        </p:pic>
        <p:sp>
          <p:nvSpPr>
            <p:cNvPr id="35" name="CaixaDeTexto 34">
              <a:extLst>
                <a:ext uri="{FF2B5EF4-FFF2-40B4-BE49-F238E27FC236}">
                  <a16:creationId xmlns:a16="http://schemas.microsoft.com/office/drawing/2014/main" id="{C5C662F8-C88F-483C-826B-EAA0966A026F}"/>
                </a:ext>
              </a:extLst>
            </p:cNvPr>
            <p:cNvSpPr txBox="1"/>
            <p:nvPr/>
          </p:nvSpPr>
          <p:spPr>
            <a:xfrm>
              <a:off x="3028294" y="6200865"/>
              <a:ext cx="1485170" cy="369332"/>
            </a:xfrm>
            <a:prstGeom prst="rect">
              <a:avLst/>
            </a:prstGeom>
            <a:noFill/>
          </p:spPr>
          <p:txBody>
            <a:bodyPr wrap="square" rtlCol="0">
              <a:spAutoFit/>
            </a:bodyPr>
            <a:lstStyle/>
            <a:p>
              <a:r>
                <a:rPr lang="pt-BR" b="1" dirty="0">
                  <a:latin typeface="Verdana" panose="020B0604030504040204" pitchFamily="34" charset="0"/>
                  <a:ea typeface="Verdana" panose="020B0604030504040204" pitchFamily="34" charset="0"/>
                </a:rPr>
                <a:t>Dez-2020</a:t>
              </a:r>
            </a:p>
          </p:txBody>
        </p:sp>
      </p:grpSp>
      <p:sp>
        <p:nvSpPr>
          <p:cNvPr id="7" name="CaixaDeTexto 6"/>
          <p:cNvSpPr txBox="1"/>
          <p:nvPr/>
        </p:nvSpPr>
        <p:spPr>
          <a:xfrm rot="19949544">
            <a:off x="100639" y="1143783"/>
            <a:ext cx="4442997" cy="523220"/>
          </a:xfrm>
          <a:prstGeom prst="rect">
            <a:avLst/>
          </a:prstGeom>
          <a:solidFill>
            <a:schemeClr val="bg1"/>
          </a:solidFill>
        </p:spPr>
        <p:txBody>
          <a:bodyPr wrap="square" rtlCol="0">
            <a:spAutoFit/>
          </a:bodyPr>
          <a:lstStyle/>
          <a:p>
            <a:r>
              <a:rPr lang="pt-BR" sz="1400" b="1" dirty="0">
                <a:latin typeface="Verdana" pitchFamily="34" charset="0"/>
                <a:ea typeface="Verdana" pitchFamily="34" charset="0"/>
                <a:cs typeface="Verdana" pitchFamily="34" charset="0"/>
              </a:rPr>
              <a:t>Em geral são textos sintéticos, reprodução do texto constante no “Tratado...”</a:t>
            </a:r>
          </a:p>
        </p:txBody>
      </p:sp>
      <p:sp>
        <p:nvSpPr>
          <p:cNvPr id="20" name="CaixaDeTexto 19">
            <a:extLst>
              <a:ext uri="{FF2B5EF4-FFF2-40B4-BE49-F238E27FC236}">
                <a16:creationId xmlns:a16="http://schemas.microsoft.com/office/drawing/2014/main" id="{699253C3-7983-43C8-9AC8-824DB66FD3CA}"/>
              </a:ext>
            </a:extLst>
          </p:cNvPr>
          <p:cNvSpPr txBox="1"/>
          <p:nvPr/>
        </p:nvSpPr>
        <p:spPr>
          <a:xfrm rot="19797704">
            <a:off x="5645748" y="1444877"/>
            <a:ext cx="3452109" cy="738664"/>
          </a:xfrm>
          <a:prstGeom prst="rect">
            <a:avLst/>
          </a:prstGeom>
          <a:solidFill>
            <a:schemeClr val="bg1"/>
          </a:solidFill>
        </p:spPr>
        <p:txBody>
          <a:bodyPr wrap="square" rtlCol="0">
            <a:spAutoFit/>
          </a:bodyPr>
          <a:lstStyle/>
          <a:p>
            <a:pPr algn="ctr"/>
            <a:r>
              <a:rPr lang="pt-BR" sz="1400" b="1" dirty="0">
                <a:latin typeface="Verdana" pitchFamily="34" charset="0"/>
                <a:ea typeface="Verdana" pitchFamily="34" charset="0"/>
                <a:cs typeface="Verdana" pitchFamily="34" charset="0"/>
              </a:rPr>
              <a:t>Texto reescrito, complementado, com linguagem atual, de 2~3 páginas/máxima.</a:t>
            </a:r>
          </a:p>
        </p:txBody>
      </p:sp>
    </p:spTree>
    <p:extLst>
      <p:ext uri="{BB962C8B-B14F-4D97-AF65-F5344CB8AC3E}">
        <p14:creationId xmlns:p14="http://schemas.microsoft.com/office/powerpoint/2010/main" val="126062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286A32E8-85C3-4392-A77B-1FE1898D1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270750" cy="3826564"/>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89CE129A-F232-4876-A691-C329B2F775CE}"/>
              </a:ext>
            </a:extLst>
          </p:cNvPr>
          <p:cNvSpPr txBox="1"/>
          <p:nvPr/>
        </p:nvSpPr>
        <p:spPr>
          <a:xfrm>
            <a:off x="5409526" y="422056"/>
            <a:ext cx="3734474" cy="1077218"/>
          </a:xfrm>
          <a:prstGeom prst="rect">
            <a:avLst/>
          </a:prstGeom>
          <a:noFill/>
        </p:spPr>
        <p:txBody>
          <a:bodyPr wrap="square">
            <a:spAutoFit/>
          </a:bodyPr>
          <a:lstStyle/>
          <a:p>
            <a:r>
              <a:rPr lang="pt-BR" sz="2400" b="1" dirty="0"/>
              <a:t>a) Tratado da Ciência da Moral, de Chikuro Hiroike, </a:t>
            </a:r>
          </a:p>
          <a:p>
            <a:r>
              <a:rPr lang="pt-BR" sz="1600" b="1" dirty="0"/>
              <a:t>edição em japonês, 1ª edição em 1926</a:t>
            </a:r>
            <a:endParaRPr lang="pt-BR" sz="2400" dirty="0"/>
          </a:p>
        </p:txBody>
      </p:sp>
      <p:pic>
        <p:nvPicPr>
          <p:cNvPr id="14" name="Imagem 13">
            <a:extLst>
              <a:ext uri="{FF2B5EF4-FFF2-40B4-BE49-F238E27FC236}">
                <a16:creationId xmlns:a16="http://schemas.microsoft.com/office/drawing/2014/main" id="{3935F022-3752-4807-8A16-AD1A5760D979}"/>
              </a:ext>
            </a:extLst>
          </p:cNvPr>
          <p:cNvPicPr/>
          <p:nvPr/>
        </p:nvPicPr>
        <p:blipFill>
          <a:blip r:embed="rId3">
            <a:extLst>
              <a:ext uri="{28A0092B-C50C-407E-A947-70E740481C1C}">
                <a14:useLocalDpi xmlns:a14="http://schemas.microsoft.com/office/drawing/2010/main" val="0"/>
              </a:ext>
            </a:extLst>
          </a:blip>
          <a:stretch>
            <a:fillRect/>
          </a:stretch>
        </p:blipFill>
        <p:spPr>
          <a:xfrm>
            <a:off x="6394655" y="2652459"/>
            <a:ext cx="2270272" cy="3393761"/>
          </a:xfrm>
          <a:prstGeom prst="rect">
            <a:avLst/>
          </a:prstGeom>
          <a:ln w="28575">
            <a:solidFill>
              <a:srgbClr val="0070C0"/>
            </a:solidFill>
          </a:ln>
        </p:spPr>
      </p:pic>
      <p:sp>
        <p:nvSpPr>
          <p:cNvPr id="15" name="CaixaDeTexto 14">
            <a:extLst>
              <a:ext uri="{FF2B5EF4-FFF2-40B4-BE49-F238E27FC236}">
                <a16:creationId xmlns:a16="http://schemas.microsoft.com/office/drawing/2014/main" id="{977504D3-6FDC-4B91-982A-A62C13CA84CD}"/>
              </a:ext>
            </a:extLst>
          </p:cNvPr>
          <p:cNvSpPr txBox="1"/>
          <p:nvPr/>
        </p:nvSpPr>
        <p:spPr>
          <a:xfrm>
            <a:off x="6115070" y="6036048"/>
            <a:ext cx="2953665" cy="584775"/>
          </a:xfrm>
          <a:prstGeom prst="rect">
            <a:avLst/>
          </a:prstGeom>
          <a:solidFill>
            <a:schemeClr val="accent4">
              <a:lumMod val="20000"/>
              <a:lumOff val="80000"/>
            </a:schemeClr>
          </a:solidFill>
        </p:spPr>
        <p:txBody>
          <a:bodyPr wrap="square" rtlCol="0">
            <a:spAutoFit/>
          </a:bodyPr>
          <a:lstStyle/>
          <a:p>
            <a:r>
              <a:rPr lang="pt-BR" sz="1600" b="1" dirty="0">
                <a:latin typeface="Calibri" panose="020F0502020204030204" pitchFamily="34" charset="0"/>
                <a:ea typeface="MS Mincho" panose="02020609040205080304" pitchFamily="49" charset="-128"/>
                <a:cs typeface="Times New Roman" panose="02020603050405020304" pitchFamily="18" charset="0"/>
              </a:rPr>
              <a:t>c</a:t>
            </a:r>
            <a:r>
              <a:rPr lang="pt-BR" sz="1600" b="1" dirty="0">
                <a:effectLst/>
                <a:latin typeface="Calibri" panose="020F0502020204030204" pitchFamily="34" charset="0"/>
                <a:ea typeface="MS Mincho" panose="02020609040205080304" pitchFamily="49" charset="-128"/>
                <a:cs typeface="Times New Roman" panose="02020603050405020304" pitchFamily="18" charset="0"/>
              </a:rPr>
              <a:t>) Antropologia do </a:t>
            </a:r>
            <a:r>
              <a:rPr lang="pt-BR" sz="1600" b="1" i="1" dirty="0" err="1">
                <a:effectLst/>
                <a:latin typeface="Calibri" panose="020F0502020204030204" pitchFamily="34" charset="0"/>
                <a:ea typeface="MS Mincho" panose="02020609040205080304" pitchFamily="49" charset="-128"/>
                <a:cs typeface="Times New Roman" panose="02020603050405020304" pitchFamily="18" charset="0"/>
              </a:rPr>
              <a:t>Sampouyoshi</a:t>
            </a:r>
            <a:br>
              <a:rPr lang="pt-BR" sz="1600" b="1" i="1" dirty="0">
                <a:effectLst/>
                <a:latin typeface="Calibri" panose="020F0502020204030204" pitchFamily="34" charset="0"/>
                <a:ea typeface="MS Mincho" panose="02020609040205080304" pitchFamily="49" charset="-128"/>
                <a:cs typeface="Times New Roman" panose="02020603050405020304" pitchFamily="18" charset="0"/>
              </a:rPr>
            </a:br>
            <a:r>
              <a:rPr lang="pt-BR" sz="1600" b="1" dirty="0">
                <a:effectLst/>
                <a:latin typeface="Calibri" panose="020F0502020204030204" pitchFamily="34" charset="0"/>
                <a:ea typeface="MS Mincho" panose="02020609040205080304" pitchFamily="49" charset="-128"/>
                <a:cs typeface="Times New Roman" panose="02020603050405020304" pitchFamily="18" charset="0"/>
              </a:rPr>
              <a:t> (</a:t>
            </a:r>
            <a:r>
              <a:rPr lang="ja-JP" sz="1600" b="1" dirty="0">
                <a:effectLst/>
                <a:latin typeface="+mj-ea"/>
                <a:ea typeface="+mj-ea"/>
                <a:cs typeface="Times New Roman" panose="02020603050405020304" pitchFamily="18" charset="0"/>
              </a:rPr>
              <a:t>三方よしの人間学</a:t>
            </a:r>
            <a:r>
              <a:rPr lang="pt-BR" sz="1600" dirty="0"/>
              <a:t>)</a:t>
            </a:r>
            <a:endParaRPr lang="pt-BR" sz="2000" dirty="0"/>
          </a:p>
        </p:txBody>
      </p:sp>
      <p:pic>
        <p:nvPicPr>
          <p:cNvPr id="13" name="Imagem 12">
            <a:extLst>
              <a:ext uri="{FF2B5EF4-FFF2-40B4-BE49-F238E27FC236}">
                <a16:creationId xmlns:a16="http://schemas.microsoft.com/office/drawing/2014/main" id="{7B325F21-F1B8-4967-99AC-C58CA3784B1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713308" y="2672805"/>
            <a:ext cx="2113522" cy="3373415"/>
          </a:xfrm>
          <a:prstGeom prst="rect">
            <a:avLst/>
          </a:prstGeom>
          <a:noFill/>
          <a:ln w="28575">
            <a:solidFill>
              <a:srgbClr val="00B0F0"/>
            </a:solidFill>
          </a:ln>
        </p:spPr>
      </p:pic>
      <p:sp>
        <p:nvSpPr>
          <p:cNvPr id="12" name="CaixaDeTexto 11">
            <a:extLst>
              <a:ext uri="{FF2B5EF4-FFF2-40B4-BE49-F238E27FC236}">
                <a16:creationId xmlns:a16="http://schemas.microsoft.com/office/drawing/2014/main" id="{9CE6D156-0296-4392-86C1-742957514584}"/>
              </a:ext>
            </a:extLst>
          </p:cNvPr>
          <p:cNvSpPr txBox="1"/>
          <p:nvPr/>
        </p:nvSpPr>
        <p:spPr>
          <a:xfrm>
            <a:off x="3087564" y="6020620"/>
            <a:ext cx="2899587" cy="646331"/>
          </a:xfrm>
          <a:prstGeom prst="rect">
            <a:avLst/>
          </a:prstGeom>
          <a:solidFill>
            <a:schemeClr val="accent4">
              <a:lumMod val="20000"/>
              <a:lumOff val="80000"/>
            </a:schemeClr>
          </a:solidFill>
        </p:spPr>
        <p:txBody>
          <a:bodyPr wrap="square" rtlCol="0">
            <a:spAutoFit/>
          </a:bodyPr>
          <a:lstStyle/>
          <a:p>
            <a:r>
              <a:rPr lang="pt-BR" altLang="ja-JP" b="1" dirty="0">
                <a:solidFill>
                  <a:srgbClr val="0F1111"/>
                </a:solidFill>
                <a:latin typeface="+mj-ea"/>
                <a:ea typeface="+mj-ea"/>
              </a:rPr>
              <a:t>b) </a:t>
            </a:r>
            <a:r>
              <a:rPr lang="ja-JP" altLang="pt-BR" b="1" i="0" dirty="0">
                <a:solidFill>
                  <a:srgbClr val="0F1111"/>
                </a:solidFill>
                <a:effectLst/>
                <a:latin typeface="+mj-ea"/>
                <a:ea typeface="+mj-ea"/>
              </a:rPr>
              <a:t>廣池千九郎の言葉</a:t>
            </a:r>
            <a:endParaRPr lang="pt-BR" altLang="ja-JP" b="1" i="0" dirty="0">
              <a:solidFill>
                <a:srgbClr val="0F1111"/>
              </a:solidFill>
              <a:effectLst/>
              <a:latin typeface="+mj-ea"/>
              <a:ea typeface="+mj-ea"/>
            </a:endParaRPr>
          </a:p>
          <a:p>
            <a:r>
              <a:rPr lang="ja-JP" altLang="pt-BR" b="1" dirty="0">
                <a:solidFill>
                  <a:srgbClr val="0F1111"/>
                </a:solidFill>
                <a:latin typeface="Hiragino Kaku Gothic ProN"/>
              </a:rPr>
              <a:t> </a:t>
            </a:r>
            <a:r>
              <a:rPr lang="pt-BR" altLang="ja-JP" b="1" dirty="0">
                <a:solidFill>
                  <a:srgbClr val="0F1111"/>
                </a:solidFill>
                <a:latin typeface="Hiragino Kaku Gothic ProN"/>
              </a:rPr>
              <a:t>Palavras de</a:t>
            </a:r>
            <a:r>
              <a:rPr lang="ja-JP" altLang="pt-BR" b="1" dirty="0">
                <a:solidFill>
                  <a:srgbClr val="0F1111"/>
                </a:solidFill>
                <a:latin typeface="Hiragino Kaku Gothic ProN"/>
              </a:rPr>
              <a:t> </a:t>
            </a:r>
            <a:r>
              <a:rPr lang="pt-BR" altLang="ja-JP" b="1" dirty="0" err="1">
                <a:solidFill>
                  <a:srgbClr val="0F1111"/>
                </a:solidFill>
                <a:latin typeface="Hiragino Kaku Gothic ProN"/>
              </a:rPr>
              <a:t>Chikuro</a:t>
            </a:r>
            <a:r>
              <a:rPr lang="ja-JP" altLang="pt-BR" b="1" dirty="0">
                <a:solidFill>
                  <a:srgbClr val="0F1111"/>
                </a:solidFill>
                <a:latin typeface="Hiragino Kaku Gothic ProN"/>
              </a:rPr>
              <a:t> </a:t>
            </a:r>
            <a:r>
              <a:rPr lang="pt-BR" altLang="ja-JP" b="1" dirty="0" err="1">
                <a:solidFill>
                  <a:srgbClr val="0F1111"/>
                </a:solidFill>
                <a:latin typeface="Hiragino Kaku Gothic ProN"/>
              </a:rPr>
              <a:t>Hiroike</a:t>
            </a:r>
            <a:endParaRPr lang="pt-BR" dirty="0"/>
          </a:p>
        </p:txBody>
      </p:sp>
    </p:spTree>
    <p:extLst>
      <p:ext uri="{BB962C8B-B14F-4D97-AF65-F5344CB8AC3E}">
        <p14:creationId xmlns:p14="http://schemas.microsoft.com/office/powerpoint/2010/main" val="139941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2AC424D-8C8F-4DA2-B3C6-CF45C447EA59}"/>
              </a:ext>
            </a:extLst>
          </p:cNvPr>
          <p:cNvSpPr txBox="1"/>
          <p:nvPr/>
        </p:nvSpPr>
        <p:spPr>
          <a:xfrm>
            <a:off x="894522" y="2785660"/>
            <a:ext cx="7354956" cy="1437509"/>
          </a:xfrm>
          <a:prstGeom prst="rect">
            <a:avLst/>
          </a:prstGeom>
          <a:noFill/>
        </p:spPr>
        <p:txBody>
          <a:bodyPr wrap="square">
            <a:spAutoFit/>
          </a:bodyPr>
          <a:lstStyle/>
          <a:p>
            <a:pPr lvl="0" algn="ctr">
              <a:lnSpc>
                <a:spcPct val="115000"/>
              </a:lnSpc>
              <a:spcAft>
                <a:spcPts val="600"/>
              </a:spcAft>
            </a:pPr>
            <a:r>
              <a:rPr lang="pt-BR" sz="4000" b="1" dirty="0">
                <a:highlight>
                  <a:srgbClr val="00FFFF"/>
                </a:highlight>
                <a:latin typeface="Verdana" panose="020B0604030504040204" pitchFamily="34" charset="0"/>
                <a:ea typeface="Verdana" panose="020B0604030504040204" pitchFamily="34" charset="0"/>
              </a:rPr>
              <a:t>Comentários sobre a Máxima n</a:t>
            </a:r>
            <a:r>
              <a:rPr lang="pt-BR" sz="4000" b="1" u="sng" baseline="30000" dirty="0">
                <a:highlight>
                  <a:srgbClr val="00FFFF"/>
                </a:highlight>
                <a:latin typeface="Verdana" panose="020B0604030504040204" pitchFamily="34" charset="0"/>
                <a:ea typeface="Verdana" panose="020B0604030504040204" pitchFamily="34" charset="0"/>
              </a:rPr>
              <a:t>o</a:t>
            </a:r>
            <a:r>
              <a:rPr lang="pt-BR" sz="4000" b="1" baseline="30000" dirty="0">
                <a:highlight>
                  <a:srgbClr val="00FFFF"/>
                </a:highlight>
                <a:latin typeface="Verdana" panose="020B0604030504040204" pitchFamily="34" charset="0"/>
                <a:ea typeface="Verdana" panose="020B0604030504040204" pitchFamily="34" charset="0"/>
              </a:rPr>
              <a:t>  </a:t>
            </a:r>
            <a:r>
              <a:rPr lang="pt-BR" sz="4000" b="1" dirty="0">
                <a:highlight>
                  <a:srgbClr val="00FFFF"/>
                </a:highlight>
                <a:latin typeface="Verdana" panose="020B0604030504040204" pitchFamily="34" charset="0"/>
                <a:ea typeface="Verdana" panose="020B0604030504040204" pitchFamily="34" charset="0"/>
              </a:rPr>
              <a:t>24</a:t>
            </a:r>
          </a:p>
        </p:txBody>
      </p:sp>
    </p:spTree>
    <p:extLst>
      <p:ext uri="{BB962C8B-B14F-4D97-AF65-F5344CB8AC3E}">
        <p14:creationId xmlns:p14="http://schemas.microsoft.com/office/powerpoint/2010/main" val="156801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115CFAD-515D-4BDB-983B-8868241B8E8F}"/>
              </a:ext>
            </a:extLst>
          </p:cNvPr>
          <p:cNvSpPr txBox="1"/>
          <p:nvPr/>
        </p:nvSpPr>
        <p:spPr>
          <a:xfrm>
            <a:off x="0" y="0"/>
            <a:ext cx="9143999" cy="1077218"/>
          </a:xfrm>
          <a:prstGeom prst="rect">
            <a:avLst/>
          </a:prstGeom>
          <a:noFill/>
        </p:spPr>
        <p:txBody>
          <a:bodyPr wrap="square">
            <a:spAutoFit/>
          </a:bodyPr>
          <a:lstStyle/>
          <a:p>
            <a:pPr marL="457200" indent="-457200">
              <a:buAutoNum type="arabicPeriod"/>
            </a:pPr>
            <a:r>
              <a:rPr lang="pt-BR" sz="2200" b="1" dirty="0">
                <a:solidFill>
                  <a:srgbClr val="FF0000"/>
                </a:solidFill>
                <a:latin typeface="Verdana" panose="020B0604030504040204" pitchFamily="34" charset="0"/>
                <a:ea typeface="Verdana" panose="020B0604030504040204" pitchFamily="34" charset="0"/>
              </a:rPr>
              <a:t>Máxima n</a:t>
            </a:r>
            <a:r>
              <a:rPr lang="pt-BR" sz="2200" b="1" baseline="30000" dirty="0">
                <a:solidFill>
                  <a:srgbClr val="FF0000"/>
                </a:solidFill>
                <a:latin typeface="Verdana" panose="020B0604030504040204" pitchFamily="34" charset="0"/>
                <a:ea typeface="Verdana" panose="020B0604030504040204" pitchFamily="34" charset="0"/>
              </a:rPr>
              <a:t>o</a:t>
            </a:r>
            <a:r>
              <a:rPr lang="pt-BR" sz="2200" b="1" dirty="0">
                <a:solidFill>
                  <a:srgbClr val="FF0000"/>
                </a:solidFill>
                <a:latin typeface="Verdana" panose="020B0604030504040204" pitchFamily="34" charset="0"/>
                <a:ea typeface="Verdana" panose="020B0604030504040204" pitchFamily="34" charset="0"/>
              </a:rPr>
              <a:t> 24: A virtude é maior que o aprendizado, intelecto, riqueza ou o poder </a:t>
            </a:r>
            <a:r>
              <a:rPr lang="pt-BR" sz="2200" b="1" dirty="0">
                <a:solidFill>
                  <a:srgbClr val="FF0000"/>
                </a:solidFill>
                <a:highlight>
                  <a:srgbClr val="FFFF00"/>
                </a:highlight>
                <a:latin typeface="Verdana" panose="020B0604030504040204" pitchFamily="34" charset="0"/>
                <a:ea typeface="Verdana" panose="020B0604030504040204" pitchFamily="34" charset="0"/>
              </a:rPr>
              <a:t> </a:t>
            </a:r>
          </a:p>
          <a:p>
            <a:pPr algn="r"/>
            <a:r>
              <a:rPr lang="pt-BR" sz="1200" dirty="0">
                <a:latin typeface="Verdana" panose="020B0604030504040204" pitchFamily="34" charset="0"/>
                <a:ea typeface="Verdana" panose="020B0604030504040204" pitchFamily="34" charset="0"/>
              </a:rPr>
              <a:t>	</a:t>
            </a:r>
            <a:r>
              <a:rPr lang="pt-BR" sz="1600" dirty="0">
                <a:latin typeface="Verdana" panose="020B0604030504040204" pitchFamily="34" charset="0"/>
                <a:ea typeface="Verdana" panose="020B0604030504040204" pitchFamily="34" charset="0"/>
              </a:rPr>
              <a:t>(Tratado... vol. 9, em japonês, </a:t>
            </a:r>
            <a:r>
              <a:rPr lang="pt-PT" sz="1600" dirty="0">
                <a:latin typeface="Verdana" panose="020B0604030504040204" pitchFamily="34" charset="0"/>
                <a:ea typeface="Verdana" panose="020B0604030504040204" pitchFamily="34" charset="0"/>
              </a:rPr>
              <a:t>Chikuro Hiroike, </a:t>
            </a:r>
            <a:r>
              <a:rPr lang="pt-PT" sz="1600" b="1" u="sng" dirty="0">
                <a:latin typeface="Verdana" panose="020B0604030504040204" pitchFamily="34" charset="0"/>
                <a:ea typeface="Verdana" panose="020B0604030504040204" pitchFamily="34" charset="0"/>
              </a:rPr>
              <a:t>Redação original de 1926!!!</a:t>
            </a:r>
            <a:r>
              <a:rPr lang="pt-PT" sz="1600" dirty="0">
                <a:latin typeface="Verdana" panose="020B0604030504040204" pitchFamily="34" charset="0"/>
                <a:ea typeface="Verdana" panose="020B0604030504040204" pitchFamily="34" charset="0"/>
              </a:rPr>
              <a:t>)</a:t>
            </a:r>
            <a:r>
              <a:rPr lang="pt-BR" sz="2000" dirty="0"/>
              <a:t> </a:t>
            </a:r>
            <a:endParaRPr lang="pt-BR" dirty="0">
              <a:latin typeface="Verdana" pitchFamily="34" charset="0"/>
              <a:ea typeface="Verdana" pitchFamily="34" charset="0"/>
              <a:cs typeface="Verdana" pitchFamily="34" charset="0"/>
            </a:endParaRPr>
          </a:p>
        </p:txBody>
      </p:sp>
      <p:sp>
        <p:nvSpPr>
          <p:cNvPr id="2" name="CaixaDeTexto 1">
            <a:extLst>
              <a:ext uri="{FF2B5EF4-FFF2-40B4-BE49-F238E27FC236}">
                <a16:creationId xmlns:a16="http://schemas.microsoft.com/office/drawing/2014/main" id="{70BBAB4C-6C61-4A24-B83A-46A890B7D5C9}"/>
              </a:ext>
            </a:extLst>
          </p:cNvPr>
          <p:cNvSpPr txBox="1"/>
          <p:nvPr/>
        </p:nvSpPr>
        <p:spPr>
          <a:xfrm>
            <a:off x="69573" y="1468882"/>
            <a:ext cx="8931965" cy="3016210"/>
          </a:xfrm>
          <a:prstGeom prst="rect">
            <a:avLst/>
          </a:prstGeom>
          <a:noFill/>
        </p:spPr>
        <p:txBody>
          <a:bodyPr wrap="square" rtlCol="0">
            <a:spAutoFit/>
          </a:bodyPr>
          <a:lstStyle/>
          <a:p>
            <a:pPr algn="just">
              <a:spcAft>
                <a:spcPts val="600"/>
              </a:spcAft>
            </a:pPr>
            <a:r>
              <a:rPr lang="pt-BR" sz="1900" dirty="0">
                <a:latin typeface="Verdana" panose="020B0604030504040204" pitchFamily="34" charset="0"/>
                <a:ea typeface="Verdana" panose="020B0604030504040204" pitchFamily="34" charset="0"/>
                <a:cs typeface="Verdana" panose="020B0604030504040204" pitchFamily="34" charset="0"/>
              </a:rPr>
              <a:t>Como mencionado acima, as pessoas civilizadas modernas valorizam as capacidades pessoais como o conhecimento (estudo, cultura), a inteligência, o dinheiro, o poder e a força física. Isso provocou uma concorrência acirrada para a conquista dessas capacidades, tangíveis e materiais, com uma competição extremamente danosa, explícita ou camuflada, e política e economicamente em todas as direções. A moralogia foi capaz de indicar racionalmente que a </a:t>
            </a:r>
            <a:r>
              <a:rPr lang="pt-BR" sz="1900" b="1" dirty="0">
                <a:latin typeface="Verdana" panose="020B0604030504040204" pitchFamily="34" charset="0"/>
                <a:ea typeface="Verdana" panose="020B0604030504040204" pitchFamily="34" charset="0"/>
                <a:cs typeface="Verdana" panose="020B0604030504040204" pitchFamily="34" charset="0"/>
              </a:rPr>
              <a:t>virtude é superior aos poderes materiais do homem</a:t>
            </a:r>
            <a:r>
              <a:rPr lang="pt-BR" sz="1900" dirty="0">
                <a:latin typeface="Verdana" panose="020B0604030504040204" pitchFamily="34" charset="0"/>
                <a:ea typeface="Verdana" panose="020B0604030504040204" pitchFamily="34" charset="0"/>
                <a:cs typeface="Verdana" panose="020B0604030504040204" pitchFamily="34" charset="0"/>
              </a:rPr>
              <a:t>. A moral suprema, portanto, reconhece a prática da moralidade como sendo mais valiosa e efetiva do que a conquista de todas as capacidades pessoais.</a:t>
            </a:r>
          </a:p>
        </p:txBody>
      </p:sp>
      <p:pic>
        <p:nvPicPr>
          <p:cNvPr id="6" name="Imagem 5">
            <a:extLst>
              <a:ext uri="{FF2B5EF4-FFF2-40B4-BE49-F238E27FC236}">
                <a16:creationId xmlns:a16="http://schemas.microsoft.com/office/drawing/2014/main" id="{210A52A8-9767-4E86-B872-4E2C4DDB5340}"/>
              </a:ext>
            </a:extLst>
          </p:cNvPr>
          <p:cNvPicPr>
            <a:picLocks noChangeAspect="1"/>
          </p:cNvPicPr>
          <p:nvPr/>
        </p:nvPicPr>
        <p:blipFill>
          <a:blip r:embed="rId2"/>
          <a:stretch>
            <a:fillRect/>
          </a:stretch>
        </p:blipFill>
        <p:spPr>
          <a:xfrm>
            <a:off x="-9939" y="4974725"/>
            <a:ext cx="9144000" cy="1883275"/>
          </a:xfrm>
          <a:prstGeom prst="rect">
            <a:avLst/>
          </a:prstGeom>
        </p:spPr>
      </p:pic>
    </p:spTree>
    <p:extLst>
      <p:ext uri="{BB962C8B-B14F-4D97-AF65-F5344CB8AC3E}">
        <p14:creationId xmlns:p14="http://schemas.microsoft.com/office/powerpoint/2010/main" val="265041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10DBADC-2239-449B-A5D5-CF0431F130EA}"/>
              </a:ext>
            </a:extLst>
          </p:cNvPr>
          <p:cNvSpPr txBox="1"/>
          <p:nvPr/>
        </p:nvSpPr>
        <p:spPr>
          <a:xfrm>
            <a:off x="47772" y="6122497"/>
            <a:ext cx="4699373" cy="615553"/>
          </a:xfrm>
          <a:prstGeom prst="rect">
            <a:avLst/>
          </a:prstGeom>
          <a:solidFill>
            <a:srgbClr val="FFFF00"/>
          </a:solidFill>
        </p:spPr>
        <p:txBody>
          <a:bodyPr wrap="square" rtlCol="0">
            <a:spAutoFit/>
          </a:bodyPr>
          <a:lstStyle/>
          <a:p>
            <a:r>
              <a:rPr lang="pt-PT" sz="1800" b="1" dirty="0">
                <a:latin typeface="Verdana" panose="020B0604030504040204" pitchFamily="34" charset="0"/>
                <a:ea typeface="Verdana" panose="020B0604030504040204" pitchFamily="34" charset="0"/>
              </a:rPr>
              <a:t>Máxima n</a:t>
            </a:r>
            <a:r>
              <a:rPr lang="pt-PT" sz="1800" b="1" u="sng" baseline="30000" dirty="0">
                <a:latin typeface="Verdana" panose="020B0604030504040204" pitchFamily="34" charset="0"/>
                <a:ea typeface="Verdana" panose="020B0604030504040204" pitchFamily="34" charset="0"/>
              </a:rPr>
              <a:t>o</a:t>
            </a:r>
            <a:r>
              <a:rPr lang="pt-PT" sz="1800" b="1" dirty="0">
                <a:latin typeface="Verdana" panose="020B0604030504040204" pitchFamily="34" charset="0"/>
                <a:ea typeface="Verdana" panose="020B0604030504040204" pitchFamily="34" charset="0"/>
              </a:rPr>
              <a:t> 24,  de Chikuro Hiroike, </a:t>
            </a:r>
            <a:r>
              <a:rPr lang="pt-PT" sz="1600" u="sng" dirty="0">
                <a:latin typeface="Verdana" panose="020B0604030504040204" pitchFamily="34" charset="0"/>
                <a:ea typeface="Verdana" panose="020B0604030504040204" pitchFamily="34" charset="0"/>
              </a:rPr>
              <a:t>Redação complementada em 1984</a:t>
            </a:r>
            <a:r>
              <a:rPr lang="pt-PT" sz="1600" dirty="0">
                <a:latin typeface="Verdana" panose="020B0604030504040204" pitchFamily="34" charset="0"/>
                <a:ea typeface="Verdana" panose="020B0604030504040204" pitchFamily="34" charset="0"/>
              </a:rPr>
              <a:t>)</a:t>
            </a:r>
            <a:endParaRPr lang="pt-BR" dirty="0">
              <a:latin typeface="Verdana" panose="020B0604030504040204" pitchFamily="34" charset="0"/>
              <a:ea typeface="Verdana" panose="020B0604030504040204" pitchFamily="34" charset="0"/>
            </a:endParaRPr>
          </a:p>
        </p:txBody>
      </p:sp>
      <p:sp>
        <p:nvSpPr>
          <p:cNvPr id="3" name="Retângulo 2">
            <a:extLst>
              <a:ext uri="{FF2B5EF4-FFF2-40B4-BE49-F238E27FC236}">
                <a16:creationId xmlns:a16="http://schemas.microsoft.com/office/drawing/2014/main" id="{674C44B0-3DC2-4E87-860A-93F0050BB514}"/>
              </a:ext>
            </a:extLst>
          </p:cNvPr>
          <p:cNvSpPr/>
          <p:nvPr/>
        </p:nvSpPr>
        <p:spPr>
          <a:xfrm>
            <a:off x="47772" y="79233"/>
            <a:ext cx="4428619" cy="5940088"/>
          </a:xfrm>
          <a:prstGeom prst="rect">
            <a:avLst/>
          </a:prstGeom>
        </p:spPr>
        <p:txBody>
          <a:bodyPr wrap="square">
            <a:spAutoFit/>
          </a:bodyPr>
          <a:lstStyle/>
          <a:p>
            <a:pPr algn="just">
              <a:spcAft>
                <a:spcPts val="600"/>
              </a:spcAft>
            </a:pPr>
            <a:r>
              <a:rPr lang="pt-BR" sz="1600" b="1" dirty="0">
                <a:solidFill>
                  <a:srgbClr val="FF0000"/>
                </a:solidFill>
                <a:latin typeface="Verdana" panose="020B0604030504040204" pitchFamily="34" charset="0"/>
                <a:ea typeface="Verdana" panose="020B0604030504040204" pitchFamily="34" charset="0"/>
                <a:cs typeface="Verdana" panose="020B0604030504040204" pitchFamily="34" charset="0"/>
              </a:rPr>
              <a:t>2. Máxima 24: A virtude é maior que o aprendizado, intelecto, riqueza ou o poder</a:t>
            </a:r>
          </a:p>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Esta máxima nos indica o verdadeiro valor que devemos cultivar na vida.</a:t>
            </a:r>
          </a:p>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A virtude compreende, em geral, dois significados. O primeiro refere-se à característica intrínseca de alguma coisa, como por exemplo, quando se diz que “acidez é virtude (qualidade) da ameixa-azeda, ou que doçura é virtude (qualidade) do açúcar”. O segundo significado refere-se à característica adquirida (desenvolvida) mediante exercícios ou treinamentos cumulativos, como por exemplo, quando se diz que “a virtude é uma vantagem” .</a:t>
            </a:r>
          </a:p>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A “virtude” aqui mencionada refere-se ao “caráter” do homem, ou seja, a capacidade moral de excelência, cultivada mediante o acúmulo de sentimentos, pensamentos e condutas morais. O caráter é o âmago (centro) de todas as “forças” do homem, como o aprendizado, intelecto, riqueza ou o poder, que fortalece e fornece a energia para essas “forças”. É por isso que a moral suprema reconhece o caráter como sendo a coisa mais valiosa no homem. </a:t>
            </a:r>
          </a:p>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Vivemos atualmente a era de diversificação de valores e as pessoas perderam o referencial de valores corretos e verdadeiros. Muitas vezes esquecemos a importância do caráter e nos enganamos, pensando que podemos ser felizes se conquistarmos as “forças” como o aprendizado, intelecto, riqueza ou o poder. </a:t>
            </a:r>
          </a:p>
        </p:txBody>
      </p:sp>
      <p:sp>
        <p:nvSpPr>
          <p:cNvPr id="4" name="CaixaDeTexto 3">
            <a:extLst>
              <a:ext uri="{FF2B5EF4-FFF2-40B4-BE49-F238E27FC236}">
                <a16:creationId xmlns:a16="http://schemas.microsoft.com/office/drawing/2014/main" id="{45A762E3-B6AE-4B67-ABC1-F2A2E85310E2}"/>
              </a:ext>
            </a:extLst>
          </p:cNvPr>
          <p:cNvSpPr txBox="1"/>
          <p:nvPr/>
        </p:nvSpPr>
        <p:spPr>
          <a:xfrm>
            <a:off x="4747145" y="79512"/>
            <a:ext cx="4346713" cy="6745881"/>
          </a:xfrm>
          <a:prstGeom prst="rect">
            <a:avLst/>
          </a:prstGeom>
          <a:noFill/>
        </p:spPr>
        <p:txBody>
          <a:bodyPr wrap="square" tIns="0" bIns="0" rtlCol="0">
            <a:spAutoFit/>
          </a:bodyPr>
          <a:lstStyle/>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E para conquistar essas “forças” as pessoas se envolvem em competições agressivas nos campos da política e economia, dentre outros.</a:t>
            </a:r>
          </a:p>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O aprendizado, intelecto, riqueza ou o poder são fatores certamente necessários na vida do homem. Mas, se esses fatores não estiverem acompanhados do caráter – que fornece a correta energia para essas “forças” –, o sucesso será apenas temporário não alcançando a felicidade duradoura e contínua.  </a:t>
            </a:r>
          </a:p>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Com intensos esforços e muitos sacrifícios podemos, por exemplo, acumular riquezas e alcançar notoriedade, fama e altas posições na sociedade. No entanto, se ficarmos doentes, ou contrariados pelos filhos que criou com muito cuidado, ou então, menosprezados ou ignorados pelas pessoas ao redor, não conseguiremos entender para que serviram os sacrifícios e esforços despendidos. Dessa forma, a vida – que é insubstituível – perde o seu significado.</a:t>
            </a:r>
          </a:p>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Em geral nós damos importância às coisas que enxergamos, mas, negligenciamos as coisas que não vemos. Numa árvore, por exemplo, enxergamos o tronco, os ramos e as folhas, mas não vemos a raiz. A árvore é sustentada firmemente pelas raízes que se estendem no solo, enviando continuamente os nutrientes e a água para o tronco, os ramos e as folhas. Por conseguinte, se a raiz secar, a vida dessa árvore terminará. Da mesma forma, o caráter, ou seja, a virtude – que é invisível – é a base de sustentação da vida humana.</a:t>
            </a:r>
          </a:p>
          <a:p>
            <a:pPr algn="just">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Para que a nossa vida seja realmente significativa é essencial aprimorarmos e elevarmos o caráter – que é a base da nossa vida –, ao mesmo tempo em que nos dedicamos para acumular as diversas “forças”.</a:t>
            </a:r>
          </a:p>
          <a:p>
            <a:pPr algn="r">
              <a:spcAft>
                <a:spcPts val="600"/>
              </a:spcAft>
            </a:pPr>
            <a:r>
              <a:rPr lang="pt-BR" sz="1200" dirty="0">
                <a:latin typeface="Verdana" panose="020B0604030504040204" pitchFamily="34" charset="0"/>
                <a:ea typeface="Verdana" panose="020B0604030504040204" pitchFamily="34" charset="0"/>
                <a:cs typeface="Verdana" panose="020B0604030504040204" pitchFamily="34" charset="0"/>
              </a:rPr>
              <a:t>	Do Kakuguen, págs. 64~65</a:t>
            </a:r>
          </a:p>
        </p:txBody>
      </p:sp>
      <p:sp>
        <p:nvSpPr>
          <p:cNvPr id="5" name="CaixaDeTexto 4">
            <a:extLst>
              <a:ext uri="{FF2B5EF4-FFF2-40B4-BE49-F238E27FC236}">
                <a16:creationId xmlns:a16="http://schemas.microsoft.com/office/drawing/2014/main" id="{80E6ACDE-0B57-4DFE-9622-A6628A2434DE}"/>
              </a:ext>
            </a:extLst>
          </p:cNvPr>
          <p:cNvSpPr txBox="1"/>
          <p:nvPr/>
        </p:nvSpPr>
        <p:spPr>
          <a:xfrm rot="20047668">
            <a:off x="1918943" y="2572223"/>
            <a:ext cx="5306115" cy="954107"/>
          </a:xfrm>
          <a:prstGeom prst="rect">
            <a:avLst/>
          </a:prstGeom>
          <a:solidFill>
            <a:srgbClr val="FFE2C5"/>
          </a:solidFill>
        </p:spPr>
        <p:txBody>
          <a:bodyPr wrap="square" rtlCol="0">
            <a:spAutoFit/>
          </a:bodyPr>
          <a:lstStyle/>
          <a:p>
            <a:pPr algn="ctr"/>
            <a:r>
              <a:rPr lang="pt-BR" sz="2800" b="1" dirty="0"/>
              <a:t>Material disponibilizado previamente à reunião de hoje...</a:t>
            </a:r>
          </a:p>
        </p:txBody>
      </p:sp>
    </p:spTree>
    <p:extLst>
      <p:ext uri="{BB962C8B-B14F-4D97-AF65-F5344CB8AC3E}">
        <p14:creationId xmlns:p14="http://schemas.microsoft.com/office/powerpoint/2010/main" val="819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4E9E281-9127-4C46-A324-B895AAFA8AAA}"/>
              </a:ext>
            </a:extLst>
          </p:cNvPr>
          <p:cNvSpPr txBox="1"/>
          <p:nvPr/>
        </p:nvSpPr>
        <p:spPr>
          <a:xfrm>
            <a:off x="0" y="2667855"/>
            <a:ext cx="3856383" cy="1723549"/>
          </a:xfrm>
          <a:prstGeom prst="rect">
            <a:avLst/>
          </a:prstGeom>
          <a:noFill/>
        </p:spPr>
        <p:txBody>
          <a:bodyPr wrap="square" rtlCol="0">
            <a:spAutoFit/>
          </a:bodyPr>
          <a:lstStyle/>
          <a:p>
            <a:r>
              <a:rPr lang="pt-BR" sz="2200" b="1" dirty="0">
                <a:solidFill>
                  <a:srgbClr val="FF0000"/>
                </a:solidFill>
                <a:latin typeface="Verdana" panose="020B0604030504040204" pitchFamily="34" charset="0"/>
                <a:ea typeface="Verdana" panose="020B0604030504040204" pitchFamily="34" charset="0"/>
              </a:rPr>
              <a:t>3. Tratado...  </a:t>
            </a:r>
            <a:br>
              <a:rPr lang="pt-BR" sz="2200" b="1" dirty="0">
                <a:solidFill>
                  <a:srgbClr val="FF0000"/>
                </a:solidFill>
                <a:latin typeface="Verdana" panose="020B0604030504040204" pitchFamily="34" charset="0"/>
                <a:ea typeface="Verdana" panose="020B0604030504040204" pitchFamily="34" charset="0"/>
              </a:rPr>
            </a:br>
            <a:r>
              <a:rPr lang="pt-BR" sz="2000" dirty="0">
                <a:latin typeface="Verdana" panose="020B0604030504040204" pitchFamily="34" charset="0"/>
                <a:ea typeface="Verdana" panose="020B0604030504040204" pitchFamily="34" charset="0"/>
              </a:rPr>
              <a:t>(vol. 8 na versão em japonês. </a:t>
            </a:r>
            <a:r>
              <a:rPr lang="pt-BR" sz="2000" b="1" dirty="0">
                <a:latin typeface="Verdana" panose="020B0604030504040204" pitchFamily="34" charset="0"/>
                <a:ea typeface="Verdana" panose="020B0604030504040204" pitchFamily="34" charset="0"/>
              </a:rPr>
              <a:t>Atenção, o Texto é de 1926!!!)</a:t>
            </a:r>
          </a:p>
          <a:p>
            <a:pPr algn="just"/>
            <a:endParaRPr lang="pt-BR" sz="2400" dirty="0">
              <a:highlight>
                <a:srgbClr val="FFFF00"/>
              </a:highlight>
              <a:latin typeface="Verdana" panose="020B0604030504040204" pitchFamily="34" charset="0"/>
              <a:ea typeface="Verdana" panose="020B0604030504040204" pitchFamily="34" charset="0"/>
            </a:endParaRPr>
          </a:p>
        </p:txBody>
      </p:sp>
      <p:pic>
        <p:nvPicPr>
          <p:cNvPr id="3" name="Imagem 2">
            <a:extLst>
              <a:ext uri="{FF2B5EF4-FFF2-40B4-BE49-F238E27FC236}">
                <a16:creationId xmlns:a16="http://schemas.microsoft.com/office/drawing/2014/main" id="{72861671-D321-4D92-B073-6177332B26B1}"/>
              </a:ext>
            </a:extLst>
          </p:cNvPr>
          <p:cNvPicPr>
            <a:picLocks noChangeAspect="1"/>
          </p:cNvPicPr>
          <p:nvPr/>
        </p:nvPicPr>
        <p:blipFill>
          <a:blip r:embed="rId2"/>
          <a:stretch>
            <a:fillRect/>
          </a:stretch>
        </p:blipFill>
        <p:spPr>
          <a:xfrm>
            <a:off x="3928222" y="586408"/>
            <a:ext cx="5082443" cy="6271591"/>
          </a:xfrm>
          <a:prstGeom prst="rect">
            <a:avLst/>
          </a:prstGeom>
        </p:spPr>
      </p:pic>
    </p:spTree>
    <p:extLst>
      <p:ext uri="{BB962C8B-B14F-4D97-AF65-F5344CB8AC3E}">
        <p14:creationId xmlns:p14="http://schemas.microsoft.com/office/powerpoint/2010/main" val="4070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15658</TotalTime>
  <Words>2726</Words>
  <Application>Microsoft Office PowerPoint</Application>
  <PresentationFormat>Apresentação na tela (4:3)</PresentationFormat>
  <Paragraphs>157</Paragraphs>
  <Slides>27</Slides>
  <Notes>2</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27</vt:i4>
      </vt:variant>
    </vt:vector>
  </HeadingPairs>
  <TitlesOfParts>
    <vt:vector size="37" baseType="lpstr">
      <vt:lpstr>Hiragino Kaku Gothic ProN</vt:lpstr>
      <vt:lpstr>游ゴシック Light</vt:lpstr>
      <vt:lpstr>Arial</vt:lpstr>
      <vt:lpstr>Arial Narrow</vt:lpstr>
      <vt:lpstr>Calibri</vt:lpstr>
      <vt:lpstr>Calibri Light</vt:lpstr>
      <vt:lpstr>Souvenir Lt BT</vt:lpstr>
      <vt:lpstr>Times New Roman</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Hiroaki Makibara2</cp:lastModifiedBy>
  <cp:revision>251</cp:revision>
  <cp:lastPrinted>2021-02-15T17:48:40Z</cp:lastPrinted>
  <dcterms:created xsi:type="dcterms:W3CDTF">2020-12-25T17:38:58Z</dcterms:created>
  <dcterms:modified xsi:type="dcterms:W3CDTF">2021-06-07T14:43:23Z</dcterms:modified>
</cp:coreProperties>
</file>