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56" r:id="rId2"/>
    <p:sldId id="376" r:id="rId3"/>
    <p:sldId id="375" r:id="rId4"/>
    <p:sldId id="260" r:id="rId5"/>
    <p:sldId id="257" r:id="rId6"/>
    <p:sldId id="369" r:id="rId7"/>
    <p:sldId id="263" r:id="rId8"/>
    <p:sldId id="269" r:id="rId9"/>
    <p:sldId id="348" r:id="rId10"/>
    <p:sldId id="326" r:id="rId11"/>
    <p:sldId id="327" r:id="rId12"/>
    <p:sldId id="284" r:id="rId13"/>
    <p:sldId id="341" r:id="rId14"/>
    <p:sldId id="378" r:id="rId15"/>
    <p:sldId id="346" r:id="rId16"/>
    <p:sldId id="344" r:id="rId17"/>
    <p:sldId id="377" r:id="rId18"/>
    <p:sldId id="343" r:id="rId19"/>
    <p:sldId id="367"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EAD5"/>
    <a:srgbClr val="FFE6CD"/>
    <a:srgbClr val="FFE8D1"/>
    <a:srgbClr val="FFECD9"/>
    <a:srgbClr val="FFE2C5"/>
    <a:srgbClr val="FFCC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24"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7DAE279-2974-47E5-86B8-74E72E334725}" type="datetimeFigureOut">
              <a:rPr lang="pt-BR" smtClean="0"/>
              <a:t>17/05/2021</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E35C61-6C20-4B0A-93FD-60CDAA51D7A3}" type="slidenum">
              <a:rPr lang="pt-BR" smtClean="0"/>
              <a:t>‹nº›</a:t>
            </a:fld>
            <a:endParaRPr lang="pt-BR"/>
          </a:p>
        </p:txBody>
      </p:sp>
    </p:spTree>
    <p:extLst>
      <p:ext uri="{BB962C8B-B14F-4D97-AF65-F5344CB8AC3E}">
        <p14:creationId xmlns:p14="http://schemas.microsoft.com/office/powerpoint/2010/main" val="131804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27A036-49B3-4E3B-9426-C016D6EDEEF9}" type="datetimeFigureOut">
              <a:rPr lang="pt-BR" smtClean="0"/>
              <a:t>17/05/2021</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4CCE3-2395-4D34-AD50-1F8CAB651ECF}" type="slidenum">
              <a:rPr lang="pt-BR" smtClean="0"/>
              <a:t>‹nº›</a:t>
            </a:fld>
            <a:endParaRPr lang="pt-BR"/>
          </a:p>
        </p:txBody>
      </p:sp>
    </p:spTree>
    <p:extLst>
      <p:ext uri="{BB962C8B-B14F-4D97-AF65-F5344CB8AC3E}">
        <p14:creationId xmlns:p14="http://schemas.microsoft.com/office/powerpoint/2010/main" val="3306472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32E6AD3F-C290-434F-B861-E3C5762C7433}"/>
              </a:ext>
            </a:extLst>
          </p:cNvPr>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7215F96-7C94-4D44-9530-3448883B87E0}" type="slidenum">
              <a:rPr lang="en-US" altLang="pt-BR"/>
              <a:pPr/>
              <a:t>10</a:t>
            </a:fld>
            <a:endParaRPr lang="en-US" altLang="pt-BR"/>
          </a:p>
        </p:txBody>
      </p:sp>
      <p:sp>
        <p:nvSpPr>
          <p:cNvPr id="22531" name="Rectangle 2">
            <a:extLst>
              <a:ext uri="{FF2B5EF4-FFF2-40B4-BE49-F238E27FC236}">
                <a16:creationId xmlns:a16="http://schemas.microsoft.com/office/drawing/2014/main" id="{7A5D59EF-F757-4BC4-81AC-49377E924F20}"/>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AFF5965A-2418-4F42-9C21-502065F14326}"/>
              </a:ext>
            </a:extLst>
          </p:cNvPr>
          <p:cNvSpPr>
            <a:spLocks noGrp="1" noChangeArrowheads="1"/>
          </p:cNvSpPr>
          <p:nvPr>
            <p:ph type="body" idx="1"/>
          </p:nvPr>
        </p:nvSpPr>
        <p:spPr>
          <a:noFill/>
        </p:spPr>
        <p:txBody>
          <a:bodyPr/>
          <a:lstStyle/>
          <a:p>
            <a:pPr eaLnBrk="1" hangingPunct="1"/>
            <a:endParaRPr lang="pt-BR" alt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AD80CB75-037A-4C09-925B-72FF05E04E3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BB4A43ED-09DA-4398-B63F-CA611028A580}" type="slidenum">
              <a:rPr lang="en-US" altLang="pt-BR"/>
              <a:pPr/>
              <a:t>11</a:t>
            </a:fld>
            <a:endParaRPr lang="en-US" altLang="pt-BR"/>
          </a:p>
        </p:txBody>
      </p:sp>
      <p:sp>
        <p:nvSpPr>
          <p:cNvPr id="24579" name="Rectangle 2">
            <a:extLst>
              <a:ext uri="{FF2B5EF4-FFF2-40B4-BE49-F238E27FC236}">
                <a16:creationId xmlns:a16="http://schemas.microsoft.com/office/drawing/2014/main" id="{A1603769-8D59-4D1F-AA10-75D9021BB651}"/>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145609CE-E813-4457-835A-0CCDF3DF74C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t-BR"/>
              <a:t>Clique para editar o título Mestre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5A4325C2-B86C-43CF-86DC-121F4CA9B9E5}" type="datetimeFigureOut">
              <a:rPr lang="pt-BR" smtClean="0"/>
              <a:t>17/05/2021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502443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A4325C2-B86C-43CF-86DC-121F4CA9B9E5}" type="datetimeFigureOut">
              <a:rPr lang="pt-BR" smtClean="0"/>
              <a:t>17/05/2021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191432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A4325C2-B86C-43CF-86DC-121F4CA9B9E5}" type="datetimeFigureOut">
              <a:rPr lang="pt-BR" smtClean="0"/>
              <a:t>17/05/2021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1890439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A4325C2-B86C-43CF-86DC-121F4CA9B9E5}" type="datetimeFigureOut">
              <a:rPr lang="pt-BR" smtClean="0"/>
              <a:t>17/05/2021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3391767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t-BR"/>
              <a:t>Clique para editar o título Mestre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5A4325C2-B86C-43CF-86DC-121F4CA9B9E5}" type="datetimeFigureOut">
              <a:rPr lang="pt-BR" smtClean="0"/>
              <a:t>17/05/2021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1600087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5A4325C2-B86C-43CF-86DC-121F4CA9B9E5}" type="datetimeFigureOut">
              <a:rPr lang="pt-BR" smtClean="0"/>
              <a:t>17/05/2021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2156167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629842" y="2505075"/>
            <a:ext cx="3868340"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4629150" y="2505075"/>
            <a:ext cx="3887391"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5A4325C2-B86C-43CF-86DC-121F4CA9B9E5}" type="datetimeFigureOut">
              <a:rPr lang="pt-BR" smtClean="0"/>
              <a:t>17/05/2021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185590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5A4325C2-B86C-43CF-86DC-121F4CA9B9E5}" type="datetimeFigureOut">
              <a:rPr lang="pt-BR" smtClean="0"/>
              <a:t>17/05/2021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453155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4325C2-B86C-43CF-86DC-121F4CA9B9E5}" type="datetimeFigureOut">
              <a:rPr lang="pt-BR" smtClean="0"/>
              <a:t>17/05/2021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3881069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5A4325C2-B86C-43CF-86DC-121F4CA9B9E5}" type="datetimeFigureOut">
              <a:rPr lang="pt-BR" smtClean="0"/>
              <a:t>17/05/2021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1158487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5A4325C2-B86C-43CF-86DC-121F4CA9B9E5}" type="datetimeFigureOut">
              <a:rPr lang="pt-BR" smtClean="0"/>
              <a:t>17/05/2021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3432934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4325C2-B86C-43CF-86DC-121F4CA9B9E5}" type="datetimeFigureOut">
              <a:rPr lang="pt-BR" smtClean="0"/>
              <a:t>17/05/2021</a:t>
            </a:fld>
            <a:endParaRPr lang="pt-B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E18070-5751-4095-A211-DAC6F79A98EC}" type="slidenum">
              <a:rPr lang="pt-BR" smtClean="0"/>
              <a:t>‹nº›</a:t>
            </a:fld>
            <a:endParaRPr lang="pt-BR"/>
          </a:p>
        </p:txBody>
      </p:sp>
    </p:spTree>
    <p:extLst>
      <p:ext uri="{BB962C8B-B14F-4D97-AF65-F5344CB8AC3E}">
        <p14:creationId xmlns:p14="http://schemas.microsoft.com/office/powerpoint/2010/main" val="38288014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7.pn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descr="Uma imagem contendo Texto&#10;&#10;Descrição gerada automaticamente">
            <a:extLst>
              <a:ext uri="{FF2B5EF4-FFF2-40B4-BE49-F238E27FC236}">
                <a16:creationId xmlns:a16="http://schemas.microsoft.com/office/drawing/2014/main" id="{BEDFD692-77AF-461D-A210-491FA764039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3059" y="23191"/>
            <a:ext cx="4714471" cy="6809029"/>
          </a:xfrm>
          <a:prstGeom prst="rect">
            <a:avLst/>
          </a:prstGeom>
        </p:spPr>
      </p:pic>
      <p:sp>
        <p:nvSpPr>
          <p:cNvPr id="8" name="CaixaDeTexto 7">
            <a:extLst>
              <a:ext uri="{FF2B5EF4-FFF2-40B4-BE49-F238E27FC236}">
                <a16:creationId xmlns:a16="http://schemas.microsoft.com/office/drawing/2014/main" id="{E1CF1191-2240-4CCA-AC9B-8C42BC10A584}"/>
              </a:ext>
            </a:extLst>
          </p:cNvPr>
          <p:cNvSpPr txBox="1"/>
          <p:nvPr/>
        </p:nvSpPr>
        <p:spPr>
          <a:xfrm>
            <a:off x="4757530" y="2683929"/>
            <a:ext cx="4386470" cy="2246769"/>
          </a:xfrm>
          <a:prstGeom prst="rect">
            <a:avLst/>
          </a:prstGeom>
          <a:noFill/>
        </p:spPr>
        <p:txBody>
          <a:bodyPr wrap="square" rtlCol="0">
            <a:spAutoFit/>
          </a:bodyPr>
          <a:lstStyle/>
          <a:p>
            <a:pPr algn="ctr"/>
            <a:r>
              <a:rPr lang="pt-BR" sz="2800" b="1" i="1" dirty="0" err="1">
                <a:latin typeface="Souvenir Lt BT" panose="02080503040505020303" pitchFamily="18" charset="0"/>
              </a:rPr>
              <a:t>Kakuguen</a:t>
            </a:r>
            <a:r>
              <a:rPr lang="pt-BR" sz="1600" dirty="0"/>
              <a:t> </a:t>
            </a:r>
            <a:r>
              <a:rPr lang="pt-BR" sz="2800" b="1" i="1" dirty="0">
                <a:latin typeface="Souvenir Lt BT" panose="02080503040505020303" pitchFamily="18" charset="0"/>
              </a:rPr>
              <a:t>= Máximas </a:t>
            </a:r>
          </a:p>
          <a:p>
            <a:endParaRPr lang="pt-BR" sz="3200" b="1" i="1" dirty="0">
              <a:latin typeface="Souvenir Lt BT" panose="02080503040505020303" pitchFamily="18" charset="0"/>
            </a:endParaRPr>
          </a:p>
          <a:p>
            <a:pPr algn="ctr"/>
            <a:r>
              <a:rPr lang="pt-BR" sz="2000" b="1" dirty="0">
                <a:latin typeface="Souvenir Lt BT" panose="02080503040505020303" pitchFamily="18" charset="0"/>
              </a:rPr>
              <a:t>Pensamento, preceito, dogma, </a:t>
            </a:r>
          </a:p>
          <a:p>
            <a:pPr algn="ctr"/>
            <a:r>
              <a:rPr lang="pt-BR" sz="2000" b="1" dirty="0">
                <a:latin typeface="Souvenir Lt BT" panose="02080503040505020303" pitchFamily="18" charset="0"/>
              </a:rPr>
              <a:t>provérbio, ditado, sentença, frase</a:t>
            </a:r>
          </a:p>
          <a:p>
            <a:endParaRPr lang="pt-BR" sz="2000" b="1" dirty="0">
              <a:latin typeface="Souvenir Lt BT" panose="02080503040505020303" pitchFamily="18" charset="0"/>
            </a:endParaRPr>
          </a:p>
          <a:p>
            <a:r>
              <a:rPr lang="pt-BR" sz="2000" dirty="0">
                <a:latin typeface="Souvenir Lt BT" panose="02080503040505020303" pitchFamily="18" charset="0"/>
              </a:rPr>
              <a:t> </a:t>
            </a:r>
          </a:p>
        </p:txBody>
      </p:sp>
    </p:spTree>
    <p:extLst>
      <p:ext uri="{BB962C8B-B14F-4D97-AF65-F5344CB8AC3E}">
        <p14:creationId xmlns:p14="http://schemas.microsoft.com/office/powerpoint/2010/main" val="892622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04_5">
            <a:extLst>
              <a:ext uri="{FF2B5EF4-FFF2-40B4-BE49-F238E27FC236}">
                <a16:creationId xmlns:a16="http://schemas.microsoft.com/office/drawing/2014/main" id="{180A6BA3-A700-46C9-94EE-B4F604D4853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0" y="2628078"/>
            <a:ext cx="9144000" cy="3837243"/>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7" name="Text Box 4">
            <a:extLst>
              <a:ext uri="{FF2B5EF4-FFF2-40B4-BE49-F238E27FC236}">
                <a16:creationId xmlns:a16="http://schemas.microsoft.com/office/drawing/2014/main" id="{B061DBB4-6714-47AB-BB15-12969F70A244}"/>
              </a:ext>
            </a:extLst>
          </p:cNvPr>
          <p:cNvSpPr txBox="1">
            <a:spLocks noChangeArrowheads="1"/>
          </p:cNvSpPr>
          <p:nvPr/>
        </p:nvSpPr>
        <p:spPr bwMode="auto">
          <a:xfrm>
            <a:off x="449879" y="1357194"/>
            <a:ext cx="471808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b="1" dirty="0"/>
              <a:t>Instituto de Moralogia, Japão, </a:t>
            </a:r>
          </a:p>
          <a:p>
            <a:pPr eaLnBrk="1" hangingPunct="1">
              <a:lnSpc>
                <a:spcPct val="100000"/>
              </a:lnSpc>
              <a:spcBef>
                <a:spcPct val="0"/>
              </a:spcBef>
              <a:buFontTx/>
              <a:buNone/>
            </a:pPr>
            <a:r>
              <a:rPr lang="pt-BR" altLang="pt-BR" b="1" dirty="0"/>
              <a:t>Túmulo de </a:t>
            </a:r>
            <a:r>
              <a:rPr lang="pt-BR" altLang="pt-BR" b="1" dirty="0" err="1"/>
              <a:t>Chikuro</a:t>
            </a:r>
            <a:r>
              <a:rPr lang="pt-BR" altLang="pt-BR" b="1" dirty="0"/>
              <a:t> </a:t>
            </a:r>
            <a:r>
              <a:rPr lang="pt-BR" altLang="pt-BR" b="1" dirty="0" err="1"/>
              <a:t>Hiroike</a:t>
            </a:r>
            <a:endParaRPr lang="pt-BR" altLang="pt-BR" b="1" dirty="0"/>
          </a:p>
        </p:txBody>
      </p:sp>
      <p:sp>
        <p:nvSpPr>
          <p:cNvPr id="21508" name="Oval 5">
            <a:extLst>
              <a:ext uri="{FF2B5EF4-FFF2-40B4-BE49-F238E27FC236}">
                <a16:creationId xmlns:a16="http://schemas.microsoft.com/office/drawing/2014/main" id="{B6C82763-6CA1-4725-B912-73A07A7514D2}"/>
              </a:ext>
            </a:extLst>
          </p:cNvPr>
          <p:cNvSpPr>
            <a:spLocks noChangeArrowheads="1"/>
          </p:cNvSpPr>
          <p:nvPr/>
        </p:nvSpPr>
        <p:spPr bwMode="auto">
          <a:xfrm rot="2796867">
            <a:off x="76917" y="4161511"/>
            <a:ext cx="745922" cy="958651"/>
          </a:xfrm>
          <a:prstGeom prst="ellipse">
            <a:avLst/>
          </a:prstGeom>
          <a:noFill/>
          <a:ln w="57150" algn="ctr">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pt-BR" altLang="pt-BR" sz="1800"/>
          </a:p>
        </p:txBody>
      </p:sp>
      <p:sp>
        <p:nvSpPr>
          <p:cNvPr id="2" name="CaixaDeTexto 1">
            <a:extLst>
              <a:ext uri="{FF2B5EF4-FFF2-40B4-BE49-F238E27FC236}">
                <a16:creationId xmlns:a16="http://schemas.microsoft.com/office/drawing/2014/main" id="{0086FD80-C80B-405A-9548-F044C0220EF9}"/>
              </a:ext>
            </a:extLst>
          </p:cNvPr>
          <p:cNvSpPr txBox="1"/>
          <p:nvPr/>
        </p:nvSpPr>
        <p:spPr>
          <a:xfrm>
            <a:off x="327049" y="113577"/>
            <a:ext cx="3454792" cy="461665"/>
          </a:xfrm>
          <a:prstGeom prst="rect">
            <a:avLst/>
          </a:prstGeom>
          <a:noFill/>
        </p:spPr>
        <p:txBody>
          <a:bodyPr wrap="none" rtlCol="0">
            <a:spAutoFit/>
          </a:bodyPr>
          <a:lstStyle/>
          <a:p>
            <a:r>
              <a:rPr lang="pt-BR" sz="2400" b="1" dirty="0">
                <a:latin typeface="Verdana" panose="020B0604030504040204" pitchFamily="34" charset="0"/>
                <a:ea typeface="Verdana" panose="020B0604030504040204" pitchFamily="34" charset="0"/>
                <a:cs typeface="Verdana" panose="020B0604030504040204" pitchFamily="34" charset="0"/>
              </a:rPr>
              <a:t>Lembrete do Curso</a:t>
            </a:r>
          </a:p>
        </p:txBody>
      </p:sp>
      <p:sp>
        <p:nvSpPr>
          <p:cNvPr id="3" name="Seta: para Baixo 2">
            <a:extLst>
              <a:ext uri="{FF2B5EF4-FFF2-40B4-BE49-F238E27FC236}">
                <a16:creationId xmlns:a16="http://schemas.microsoft.com/office/drawing/2014/main" id="{4EF9BB5D-C132-4A78-98C8-8597361319EB}"/>
              </a:ext>
            </a:extLst>
          </p:cNvPr>
          <p:cNvSpPr/>
          <p:nvPr/>
        </p:nvSpPr>
        <p:spPr>
          <a:xfrm rot="3752053">
            <a:off x="983006" y="3645544"/>
            <a:ext cx="1060174" cy="942109"/>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CaixaDeTexto 3">
            <a:extLst>
              <a:ext uri="{FF2B5EF4-FFF2-40B4-BE49-F238E27FC236}">
                <a16:creationId xmlns:a16="http://schemas.microsoft.com/office/drawing/2014/main" id="{7410DE54-503B-4197-94E5-879859D5FA67}"/>
              </a:ext>
            </a:extLst>
          </p:cNvPr>
          <p:cNvSpPr txBox="1">
            <a:spLocks noChangeArrowheads="1"/>
          </p:cNvSpPr>
          <p:nvPr/>
        </p:nvSpPr>
        <p:spPr bwMode="auto">
          <a:xfrm>
            <a:off x="5156200" y="4529138"/>
            <a:ext cx="3878618" cy="92333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t-BR" altLang="pt-BR" sz="1800" b="1" dirty="0">
                <a:latin typeface="Arial" panose="020B0604020202020204" pitchFamily="34" charset="0"/>
              </a:rPr>
              <a:t>Renascimento, Regeneração</a:t>
            </a:r>
          </a:p>
          <a:p>
            <a:pPr algn="ctr">
              <a:lnSpc>
                <a:spcPct val="100000"/>
              </a:lnSpc>
              <a:spcBef>
                <a:spcPct val="0"/>
              </a:spcBef>
              <a:buFontTx/>
              <a:buNone/>
            </a:pPr>
            <a:r>
              <a:rPr lang="pt-BR" altLang="pt-BR" sz="1800" dirty="0">
                <a:latin typeface="Arial" panose="020B0604020202020204" pitchFamily="34" charset="0"/>
              </a:rPr>
              <a:t> = Reconstrução interior</a:t>
            </a:r>
          </a:p>
          <a:p>
            <a:pPr algn="ctr">
              <a:lnSpc>
                <a:spcPct val="100000"/>
              </a:lnSpc>
              <a:spcBef>
                <a:spcPct val="0"/>
              </a:spcBef>
              <a:buFontTx/>
              <a:buNone/>
            </a:pPr>
            <a:r>
              <a:rPr lang="pt-BR" altLang="pt-BR" sz="1800" dirty="0">
                <a:latin typeface="Arial" panose="020B0604020202020204" pitchFamily="34" charset="0"/>
              </a:rPr>
              <a:t>Transformação interior</a:t>
            </a:r>
          </a:p>
        </p:txBody>
      </p:sp>
      <p:grpSp>
        <p:nvGrpSpPr>
          <p:cNvPr id="4" name="Agrupar 3">
            <a:extLst>
              <a:ext uri="{FF2B5EF4-FFF2-40B4-BE49-F238E27FC236}">
                <a16:creationId xmlns:a16="http://schemas.microsoft.com/office/drawing/2014/main" id="{BC67A79B-C13A-48F7-B5D2-47D156FE1645}"/>
              </a:ext>
            </a:extLst>
          </p:cNvPr>
          <p:cNvGrpSpPr/>
          <p:nvPr/>
        </p:nvGrpSpPr>
        <p:grpSpPr>
          <a:xfrm>
            <a:off x="-36513" y="-26988"/>
            <a:ext cx="9202738" cy="6807201"/>
            <a:chOff x="-36513" y="-26988"/>
            <a:chExt cx="9202738" cy="6807201"/>
          </a:xfrm>
        </p:grpSpPr>
        <p:pic>
          <p:nvPicPr>
            <p:cNvPr id="23554" name="Picture 2" descr="Gakuen_010">
              <a:extLst>
                <a:ext uri="{FF2B5EF4-FFF2-40B4-BE49-F238E27FC236}">
                  <a16:creationId xmlns:a16="http://schemas.microsoft.com/office/drawing/2014/main" id="{999232A3-547D-4C24-BAF4-2B5DA010C8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26988"/>
              <a:ext cx="5073651" cy="611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Imagem 1">
              <a:extLst>
                <a:ext uri="{FF2B5EF4-FFF2-40B4-BE49-F238E27FC236}">
                  <a16:creationId xmlns:a16="http://schemas.microsoft.com/office/drawing/2014/main" id="{B72D7E92-7F9A-4F8F-A6F8-BF6DB54718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4913" y="34925"/>
              <a:ext cx="4151312"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Imagem 2">
              <a:extLst>
                <a:ext uri="{FF2B5EF4-FFF2-40B4-BE49-F238E27FC236}">
                  <a16:creationId xmlns:a16="http://schemas.microsoft.com/office/drawing/2014/main" id="{58F49755-8706-4813-9109-1FE68BBBAA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6200" y="2715990"/>
              <a:ext cx="3987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CaixaDeTexto 4">
              <a:extLst>
                <a:ext uri="{FF2B5EF4-FFF2-40B4-BE49-F238E27FC236}">
                  <a16:creationId xmlns:a16="http://schemas.microsoft.com/office/drawing/2014/main" id="{3CFAECC3-AA6C-4484-BD2B-F66CBFCC15A9}"/>
                </a:ext>
              </a:extLst>
            </p:cNvPr>
            <p:cNvSpPr txBox="1">
              <a:spLocks noChangeArrowheads="1"/>
            </p:cNvSpPr>
            <p:nvPr/>
          </p:nvSpPr>
          <p:spPr bwMode="auto">
            <a:xfrm>
              <a:off x="0" y="6165850"/>
              <a:ext cx="5083175"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t-BR" altLang="pt-BR" sz="1800">
                  <a:latin typeface="Arial" panose="020B0604020202020204" pitchFamily="34" charset="0"/>
                </a:rPr>
                <a:t>Última mensagem escrita de Chikuro Hiroike</a:t>
              </a:r>
              <a:br>
                <a:rPr lang="pt-BR" altLang="pt-BR" sz="1800">
                  <a:latin typeface="Arial" panose="020B0604020202020204" pitchFamily="34" charset="0"/>
                </a:rPr>
              </a:br>
              <a:r>
                <a:rPr lang="pt-BR" altLang="pt-BR" sz="1600">
                  <a:latin typeface="Arial" panose="020B0604020202020204" pitchFamily="34" charset="0"/>
                </a:rPr>
                <a:t>17-abr-1938</a:t>
              </a:r>
              <a:endParaRPr lang="pt-BR" altLang="pt-BR" sz="1800">
                <a:latin typeface="Arial" panose="020B0604020202020204" pitchFamily="34" charset="0"/>
              </a:endParaRPr>
            </a:p>
          </p:txBody>
        </p:sp>
      </p:grpSp>
      <p:sp>
        <p:nvSpPr>
          <p:cNvPr id="3" name="CaixaDeTexto 2">
            <a:extLst>
              <a:ext uri="{FF2B5EF4-FFF2-40B4-BE49-F238E27FC236}">
                <a16:creationId xmlns:a16="http://schemas.microsoft.com/office/drawing/2014/main" id="{EC4CB678-3634-4CA5-95A6-215DF8D54864}"/>
              </a:ext>
            </a:extLst>
          </p:cNvPr>
          <p:cNvSpPr txBox="1"/>
          <p:nvPr/>
        </p:nvSpPr>
        <p:spPr>
          <a:xfrm>
            <a:off x="5156200" y="5998003"/>
            <a:ext cx="3878618" cy="646331"/>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100000"/>
              </a:lnSpc>
              <a:spcBef>
                <a:spcPct val="0"/>
              </a:spcBef>
              <a:buFontTx/>
              <a:buNone/>
              <a:defRPr b="1">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defRPr>
            </a:lvl9pPr>
          </a:lstStyle>
          <a:p>
            <a:r>
              <a:rPr lang="pt-BR" altLang="pt-BR" dirty="0"/>
              <a:t>Mudança de atitude mental  Mudança de pensamento</a:t>
            </a:r>
          </a:p>
        </p:txBody>
      </p:sp>
      <p:sp>
        <p:nvSpPr>
          <p:cNvPr id="9" name="Seta: para a Direita 1">
            <a:extLst>
              <a:ext uri="{FF2B5EF4-FFF2-40B4-BE49-F238E27FC236}">
                <a16:creationId xmlns:a16="http://schemas.microsoft.com/office/drawing/2014/main" id="{A87772FE-C18A-4A5F-B499-6479C7F8B0AF}"/>
              </a:ext>
            </a:extLst>
          </p:cNvPr>
          <p:cNvSpPr/>
          <p:nvPr/>
        </p:nvSpPr>
        <p:spPr>
          <a:xfrm rot="16200000" flipH="1">
            <a:off x="6814529" y="5393445"/>
            <a:ext cx="361013" cy="663582"/>
          </a:xfrm>
          <a:prstGeom prst="rightArrow">
            <a:avLst>
              <a:gd name="adj1" fmla="val 52789"/>
              <a:gd name="adj2" fmla="val 5541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5" name="Conector de Seta Reta 4">
            <a:extLst>
              <a:ext uri="{FF2B5EF4-FFF2-40B4-BE49-F238E27FC236}">
                <a16:creationId xmlns:a16="http://schemas.microsoft.com/office/drawing/2014/main" id="{DE6A3BAE-D7D1-4077-96F4-978535C77AD8}"/>
              </a:ext>
            </a:extLst>
          </p:cNvPr>
          <p:cNvCxnSpPr>
            <a:cxnSpLocks/>
          </p:cNvCxnSpPr>
          <p:nvPr/>
        </p:nvCxnSpPr>
        <p:spPr>
          <a:xfrm flipV="1">
            <a:off x="3021496" y="1113184"/>
            <a:ext cx="1729363" cy="1033668"/>
          </a:xfrm>
          <a:prstGeom prst="straightConnector1">
            <a:avLst/>
          </a:prstGeom>
          <a:ln w="168275">
            <a:solidFill>
              <a:srgbClr val="FFCC00"/>
            </a:solidFill>
            <a:tailEnd type="triangle" w="lg"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7"/>
                                        </p:tgtEl>
                                        <p:attrNameLst>
                                          <p:attrName>style.visibility</p:attrName>
                                        </p:attrNameLst>
                                      </p:cBhvr>
                                      <p:to>
                                        <p:strVal val="visible"/>
                                      </p:to>
                                    </p:set>
                                    <p:anim calcmode="lin" valueType="num">
                                      <p:cBhvr additive="base">
                                        <p:cTn id="13" dur="500" fill="hold"/>
                                        <p:tgtEl>
                                          <p:spTgt spid="23557"/>
                                        </p:tgtEl>
                                        <p:attrNameLst>
                                          <p:attrName>ppt_x</p:attrName>
                                        </p:attrNameLst>
                                      </p:cBhvr>
                                      <p:tavLst>
                                        <p:tav tm="0">
                                          <p:val>
                                            <p:strVal val="#ppt_x"/>
                                          </p:val>
                                        </p:tav>
                                        <p:tav tm="100000">
                                          <p:val>
                                            <p:strVal val="#ppt_x"/>
                                          </p:val>
                                        </p:tav>
                                      </p:tavLst>
                                    </p:anim>
                                    <p:anim calcmode="lin" valueType="num">
                                      <p:cBhvr additive="base">
                                        <p:cTn id="14" dur="500" fill="hold"/>
                                        <p:tgtEl>
                                          <p:spTgt spid="2355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animBg="1"/>
      <p:bldP spid="3"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702A021D-C09D-4339-896B-E29B7A4BA1D7}"/>
              </a:ext>
            </a:extLst>
          </p:cNvPr>
          <p:cNvSpPr txBox="1"/>
          <p:nvPr/>
        </p:nvSpPr>
        <p:spPr>
          <a:xfrm>
            <a:off x="337930" y="252126"/>
            <a:ext cx="8468139" cy="6293005"/>
          </a:xfrm>
          <a:prstGeom prst="rect">
            <a:avLst/>
          </a:prstGeom>
          <a:noFill/>
        </p:spPr>
        <p:txBody>
          <a:bodyPr wrap="square" rtlCol="0">
            <a:spAutoFit/>
          </a:bodyPr>
          <a:lstStyle/>
          <a:p>
            <a:pPr algn="just">
              <a:lnSpc>
                <a:spcPct val="115000"/>
              </a:lnSpc>
              <a:spcAft>
                <a:spcPts val="1000"/>
              </a:spcAft>
            </a:pPr>
            <a:r>
              <a:rPr lang="pt-BR" sz="2200" b="1" dirty="0">
                <a:solidFill>
                  <a:srgbClr val="FF0000"/>
                </a:solidFill>
                <a:latin typeface="Verdana" panose="020B0604030504040204" pitchFamily="34" charset="0"/>
                <a:ea typeface="Verdana" panose="020B0604030504040204" pitchFamily="34" charset="0"/>
              </a:rPr>
              <a:t>4. Antropologia do </a:t>
            </a:r>
            <a:r>
              <a:rPr lang="pt-BR" sz="2200" b="1" dirty="0" err="1">
                <a:solidFill>
                  <a:srgbClr val="FF0000"/>
                </a:solidFill>
                <a:latin typeface="Verdana" panose="020B0604030504040204" pitchFamily="34" charset="0"/>
                <a:ea typeface="Verdana" panose="020B0604030504040204" pitchFamily="34" charset="0"/>
              </a:rPr>
              <a:t>Sampouyoshi</a:t>
            </a:r>
            <a:r>
              <a:rPr lang="pt-BR" sz="2200" b="1" dirty="0">
                <a:solidFill>
                  <a:srgbClr val="FF0000"/>
                </a:solidFill>
                <a:latin typeface="Verdana" panose="020B0604030504040204" pitchFamily="34" charset="0"/>
                <a:ea typeface="Verdana" panose="020B0604030504040204" pitchFamily="34" charset="0"/>
              </a:rPr>
              <a:t>, Editora PHP</a:t>
            </a:r>
          </a:p>
          <a:p>
            <a:pPr algn="just">
              <a:lnSpc>
                <a:spcPct val="115000"/>
              </a:lnSpc>
              <a:spcAft>
                <a:spcPts val="600"/>
              </a:spcAft>
            </a:pPr>
            <a:r>
              <a:rPr lang="pt-BR" sz="2200" b="1" dirty="0">
                <a:solidFill>
                  <a:srgbClr val="FF0000"/>
                </a:solidFill>
                <a:latin typeface="Verdana" panose="020B0604030504040204" pitchFamily="34" charset="0"/>
                <a:ea typeface="Verdana" panose="020B0604030504040204" pitchFamily="34" charset="0"/>
              </a:rPr>
              <a:t>Pág. 168: Não impor seus gostos e desgostos </a:t>
            </a:r>
            <a:endParaRPr lang="pt-BR" sz="1100" dirty="0">
              <a:effectLst/>
              <a:latin typeface="Verdana" panose="020B0604030504040204" pitchFamily="34" charset="0"/>
              <a:ea typeface="Verdana" panose="020B0604030504040204" pitchFamily="34" charset="0"/>
              <a:cs typeface="Times New Roman" panose="02020603050405020304" pitchFamily="18" charset="0"/>
            </a:endParaRPr>
          </a:p>
          <a:p>
            <a:pPr algn="just">
              <a:lnSpc>
                <a:spcPct val="115000"/>
              </a:lnSpc>
              <a:spcAft>
                <a:spcPts val="600"/>
              </a:spcAft>
            </a:pPr>
            <a:endParaRPr lang="pt-BR" sz="2000" dirty="0">
              <a:latin typeface="Verdana" panose="020B0604030504040204" pitchFamily="34" charset="0"/>
              <a:ea typeface="Verdana" panose="020B0604030504040204" pitchFamily="34" charset="0"/>
              <a:cs typeface="Times New Roman" panose="02020603050405020304" pitchFamily="18" charset="0"/>
            </a:endParaRPr>
          </a:p>
          <a:p>
            <a:pPr algn="just">
              <a:lnSpc>
                <a:spcPct val="115000"/>
              </a:lnSpc>
              <a:spcAft>
                <a:spcPts val="600"/>
              </a:spcAft>
            </a:pPr>
            <a:r>
              <a:rPr lang="pt-BR" sz="2400" dirty="0">
                <a:latin typeface="Verdana" panose="020B0604030504040204" pitchFamily="34" charset="0"/>
                <a:ea typeface="Verdana" panose="020B0604030504040204" pitchFamily="34" charset="0"/>
                <a:cs typeface="Times New Roman" panose="02020603050405020304" pitchFamily="18" charset="0"/>
              </a:rPr>
              <a:t>Algumas pessoas aconselham fortemente a abstinência do álcool só porque eles se abstiveram e acharam que faz bem à saúde. </a:t>
            </a:r>
          </a:p>
          <a:p>
            <a:pPr algn="just">
              <a:lnSpc>
                <a:spcPct val="115000"/>
              </a:lnSpc>
              <a:spcAft>
                <a:spcPts val="600"/>
              </a:spcAft>
            </a:pPr>
            <a:r>
              <a:rPr lang="pt-BR" sz="2400" dirty="0">
                <a:latin typeface="Verdana" panose="020B0604030504040204" pitchFamily="34" charset="0"/>
                <a:ea typeface="Verdana" panose="020B0604030504040204" pitchFamily="34" charset="0"/>
                <a:cs typeface="Times New Roman" panose="02020603050405020304" pitchFamily="18" charset="0"/>
              </a:rPr>
              <a:t>Há também pessoas que adotaram um estilo de vida mais natural e ecológica, e acham que as demais pessoas deveriam fazer o mesmo aconselhando-as enfaticamente. </a:t>
            </a:r>
          </a:p>
          <a:p>
            <a:pPr algn="just">
              <a:lnSpc>
                <a:spcPct val="115000"/>
              </a:lnSpc>
              <a:spcAft>
                <a:spcPts val="600"/>
              </a:spcAft>
            </a:pPr>
            <a:r>
              <a:rPr lang="pt-BR" sz="2400" dirty="0">
                <a:latin typeface="Verdana" panose="020B0604030504040204" pitchFamily="34" charset="0"/>
                <a:ea typeface="Verdana" panose="020B0604030504040204" pitchFamily="34" charset="0"/>
                <a:cs typeface="Times New Roman" panose="02020603050405020304" pitchFamily="18" charset="0"/>
              </a:rPr>
              <a:t>Outras pessoas, quando descobrem um alimento saudável e que gostam, não perdem a oportunidade para explicar seus efeitos aconselhando aos outros. </a:t>
            </a:r>
            <a:endParaRPr lang="pt-BR" sz="2000" dirty="0">
              <a:effectLst/>
              <a:latin typeface="Verdana" panose="020B0604030504040204" pitchFamily="34" charset="0"/>
              <a:ea typeface="Verdana" panose="020B0604030504040204" pitchFamily="34" charset="0"/>
              <a:cs typeface="Times New Roman" panose="02020603050405020304" pitchFamily="18" charset="0"/>
            </a:endParaRPr>
          </a:p>
          <a:p>
            <a:pPr algn="r"/>
            <a:r>
              <a:rPr lang="pt-BR" sz="2000" dirty="0">
                <a:latin typeface="Verdana" panose="020B0604030504040204" pitchFamily="34" charset="0"/>
                <a:ea typeface="Verdana" panose="020B0604030504040204" pitchFamily="34" charset="0"/>
                <a:cs typeface="Times New Roman" panose="02020603050405020304" pitchFamily="18" charset="0"/>
              </a:rPr>
              <a:t>... continua</a:t>
            </a:r>
            <a:endParaRPr lang="pt-BR" sz="2000"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701646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C8C9F754-8B8B-4C89-863B-39735BFEF529}"/>
              </a:ext>
            </a:extLst>
          </p:cNvPr>
          <p:cNvSpPr txBox="1"/>
          <p:nvPr/>
        </p:nvSpPr>
        <p:spPr>
          <a:xfrm>
            <a:off x="106846" y="715618"/>
            <a:ext cx="8930308" cy="5725350"/>
          </a:xfrm>
          <a:prstGeom prst="rect">
            <a:avLst/>
          </a:prstGeom>
          <a:noFill/>
        </p:spPr>
        <p:txBody>
          <a:bodyPr wrap="square" rtlCol="0">
            <a:spAutoFit/>
          </a:bodyPr>
          <a:lstStyle/>
          <a:p>
            <a:pPr algn="just">
              <a:lnSpc>
                <a:spcPct val="115000"/>
              </a:lnSpc>
              <a:spcAft>
                <a:spcPts val="600"/>
              </a:spcAft>
            </a:pPr>
            <a:r>
              <a:rPr lang="pt-BR" sz="2400" dirty="0">
                <a:latin typeface="Verdana" panose="020B0604030504040204" pitchFamily="34" charset="0"/>
                <a:ea typeface="Verdana" panose="020B0604030504040204" pitchFamily="34" charset="0"/>
                <a:cs typeface="Times New Roman" panose="02020603050405020304" pitchFamily="18" charset="0"/>
              </a:rPr>
              <a:t>As pessoas que aconselham os outros recomendando coisas que fazem bem para a saúde ou para o corpo, estão convictas de sua boa ação e o fazem com a melhor das intenções. </a:t>
            </a:r>
          </a:p>
          <a:p>
            <a:pPr algn="just">
              <a:lnSpc>
                <a:spcPct val="115000"/>
              </a:lnSpc>
              <a:spcAft>
                <a:spcPts val="600"/>
              </a:spcAft>
            </a:pPr>
            <a:r>
              <a:rPr lang="pt-BR" sz="2400" dirty="0">
                <a:latin typeface="Verdana" panose="020B0604030504040204" pitchFamily="34" charset="0"/>
                <a:ea typeface="Verdana" panose="020B0604030504040204" pitchFamily="34" charset="0"/>
                <a:cs typeface="Times New Roman" panose="02020603050405020304" pitchFamily="18" charset="0"/>
              </a:rPr>
              <a:t>No entanto, não importa quão bom ou útil possa ser o conselho: Se você ignorar os hábitos, preferências, modos de pensar, estilo de vida, etc. da outra pessoa e impor as suas preferências, poderá ser rejeitado e comprometer seriamente os relacionamentos. Se for para aconselhar algo, faça-o de maneira discreta, deixando a critério da outra pessoa a decisão de aceitar ou não.</a:t>
            </a:r>
          </a:p>
          <a:p>
            <a:pPr algn="r">
              <a:lnSpc>
                <a:spcPct val="115000"/>
              </a:lnSpc>
              <a:spcAft>
                <a:spcPts val="600"/>
              </a:spcAft>
            </a:pPr>
            <a:r>
              <a:rPr lang="pt-BR" sz="2400" dirty="0">
                <a:latin typeface="Verdana" panose="020B0604030504040204" pitchFamily="34" charset="0"/>
                <a:ea typeface="Verdana" panose="020B0604030504040204" pitchFamily="34" charset="0"/>
                <a:cs typeface="Times New Roman" panose="02020603050405020304" pitchFamily="18" charset="0"/>
              </a:rPr>
              <a:t>... continua</a:t>
            </a:r>
          </a:p>
        </p:txBody>
      </p:sp>
    </p:spTree>
    <p:extLst>
      <p:ext uri="{BB962C8B-B14F-4D97-AF65-F5344CB8AC3E}">
        <p14:creationId xmlns:p14="http://schemas.microsoft.com/office/powerpoint/2010/main" val="244566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2DE6282F-C3E9-44CF-A5EB-6A4FA1D42321}"/>
              </a:ext>
            </a:extLst>
          </p:cNvPr>
          <p:cNvSpPr txBox="1"/>
          <p:nvPr/>
        </p:nvSpPr>
        <p:spPr>
          <a:xfrm>
            <a:off x="238539" y="643269"/>
            <a:ext cx="8666922" cy="5996193"/>
          </a:xfrm>
          <a:prstGeom prst="rect">
            <a:avLst/>
          </a:prstGeom>
          <a:noFill/>
        </p:spPr>
        <p:txBody>
          <a:bodyPr wrap="square" rtlCol="0">
            <a:spAutoFit/>
          </a:bodyPr>
          <a:lstStyle/>
          <a:p>
            <a:pPr algn="just">
              <a:lnSpc>
                <a:spcPct val="115000"/>
              </a:lnSpc>
              <a:spcAft>
                <a:spcPts val="600"/>
              </a:spcAft>
            </a:pPr>
            <a:r>
              <a:rPr lang="pt-BR" sz="2400" dirty="0">
                <a:latin typeface="Verdana" panose="020B0604030504040204" pitchFamily="34" charset="0"/>
                <a:ea typeface="Verdana" panose="020B0604030504040204" pitchFamily="34" charset="0"/>
                <a:cs typeface="Times New Roman" panose="02020603050405020304" pitchFamily="18" charset="0"/>
              </a:rPr>
              <a:t>O mesmo raciocínio é válido quando estudamos sobre as formas de vida moralmente corretas, compreendemos a sua importância, colocamos em prática no cotidiano, e queremos recomendá-las a outras pessoas. Não importa o quanto você ache que está no caminho correto, mas, se você insistir em aconselhá-la desconsiderando a situação/circunstância e o modo de pensar da outra pessoa, certamente será rejeitado gerando antipatias. Você deve </a:t>
            </a:r>
            <a:r>
              <a:rPr lang="pt-BR" sz="2400" b="1" dirty="0">
                <a:solidFill>
                  <a:srgbClr val="FF0000"/>
                </a:solidFill>
                <a:latin typeface="Verdana" panose="020B0604030504040204" pitchFamily="34" charset="0"/>
                <a:ea typeface="Verdana" panose="020B0604030504040204" pitchFamily="34" charset="0"/>
                <a:cs typeface="Times New Roman" panose="02020603050405020304" pitchFamily="18" charset="0"/>
              </a:rPr>
              <a:t>observar atentamente o pensamento, o foco e os valores da outra pessoa</a:t>
            </a:r>
            <a:r>
              <a:rPr lang="pt-BR" sz="2400" dirty="0">
                <a:latin typeface="Verdana" panose="020B0604030504040204" pitchFamily="34" charset="0"/>
                <a:ea typeface="Verdana" panose="020B0604030504040204" pitchFamily="34" charset="0"/>
                <a:cs typeface="Times New Roman" panose="02020603050405020304" pitchFamily="18" charset="0"/>
              </a:rPr>
              <a:t>, procurar conversar evitando divergências e sempre buscar alinhamentos, aguardando pacientemente que a outra abra o coração, gradualmente. </a:t>
            </a:r>
          </a:p>
        </p:txBody>
      </p:sp>
    </p:spTree>
    <p:extLst>
      <p:ext uri="{BB962C8B-B14F-4D97-AF65-F5344CB8AC3E}">
        <p14:creationId xmlns:p14="http://schemas.microsoft.com/office/powerpoint/2010/main" val="3296462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a:extLst>
              <a:ext uri="{FF2B5EF4-FFF2-40B4-BE49-F238E27FC236}">
                <a16:creationId xmlns:a16="http://schemas.microsoft.com/office/drawing/2014/main" id="{1508DE6C-FBAB-4CE5-A9CC-04050FD4EBD2}"/>
              </a:ext>
            </a:extLst>
          </p:cNvPr>
          <p:cNvSpPr txBox="1"/>
          <p:nvPr/>
        </p:nvSpPr>
        <p:spPr>
          <a:xfrm>
            <a:off x="159027" y="216549"/>
            <a:ext cx="8793006" cy="442814"/>
          </a:xfrm>
          <a:prstGeom prst="rect">
            <a:avLst/>
          </a:prstGeom>
          <a:noFill/>
        </p:spPr>
        <p:txBody>
          <a:bodyPr wrap="square">
            <a:spAutoFit/>
          </a:bodyPr>
          <a:lstStyle/>
          <a:p>
            <a:pPr fontAlgn="base">
              <a:lnSpc>
                <a:spcPct val="115000"/>
              </a:lnSpc>
              <a:spcBef>
                <a:spcPts val="600"/>
              </a:spcBef>
              <a:spcAft>
                <a:spcPts val="1200"/>
              </a:spcAft>
            </a:pPr>
            <a:r>
              <a:rPr lang="pt-BR" sz="2200" b="1" dirty="0">
                <a:solidFill>
                  <a:srgbClr val="FF0000"/>
                </a:solidFill>
                <a:latin typeface="Verdana" panose="020B0604030504040204" pitchFamily="34" charset="0"/>
                <a:ea typeface="Verdana" panose="020B0604030504040204" pitchFamily="34" charset="0"/>
              </a:rPr>
              <a:t>5. Livro: 366 dias com as palavras da Nova Moral</a:t>
            </a:r>
          </a:p>
        </p:txBody>
      </p:sp>
      <p:sp>
        <p:nvSpPr>
          <p:cNvPr id="2" name="CaixaDeTexto 1">
            <a:extLst>
              <a:ext uri="{FF2B5EF4-FFF2-40B4-BE49-F238E27FC236}">
                <a16:creationId xmlns:a16="http://schemas.microsoft.com/office/drawing/2014/main" id="{27AEAB21-F8CE-416C-9170-FC725AFC8789}"/>
              </a:ext>
            </a:extLst>
          </p:cNvPr>
          <p:cNvSpPr txBox="1"/>
          <p:nvPr/>
        </p:nvSpPr>
        <p:spPr>
          <a:xfrm>
            <a:off x="159027" y="1172818"/>
            <a:ext cx="8875643" cy="5310941"/>
          </a:xfrm>
          <a:prstGeom prst="rect">
            <a:avLst/>
          </a:prstGeom>
          <a:noFill/>
        </p:spPr>
        <p:txBody>
          <a:bodyPr wrap="square" rtlCol="0">
            <a:spAutoFit/>
          </a:bodyPr>
          <a:lstStyle/>
          <a:p>
            <a:pPr algn="just">
              <a:lnSpc>
                <a:spcPct val="115000"/>
              </a:lnSpc>
              <a:spcAft>
                <a:spcPts val="1000"/>
              </a:spcAft>
            </a:pPr>
            <a:r>
              <a:rPr lang="pt-BR" sz="2000" b="1" dirty="0">
                <a:latin typeface="Verdana" panose="020B0604030504040204" pitchFamily="34" charset="0"/>
                <a:ea typeface="MS Mincho" panose="02020609040205080304" pitchFamily="49" charset="-128"/>
                <a:cs typeface="Times New Roman" panose="02020603050405020304" pitchFamily="18" charset="0"/>
              </a:rPr>
              <a:t>Pág. 21: Bondade “egoísta"</a:t>
            </a:r>
          </a:p>
          <a:p>
            <a:pPr algn="just">
              <a:lnSpc>
                <a:spcPct val="115000"/>
              </a:lnSpc>
              <a:spcAft>
                <a:spcPts val="1000"/>
              </a:spcAft>
            </a:pPr>
            <a:r>
              <a:rPr lang="pt-BR" sz="2000" dirty="0">
                <a:latin typeface="Verdana" panose="020B0604030504040204" pitchFamily="34" charset="0"/>
                <a:ea typeface="MS Mincho" panose="02020609040205080304" pitchFamily="49" charset="-128"/>
                <a:cs typeface="Times New Roman" panose="02020603050405020304" pitchFamily="18" charset="0"/>
              </a:rPr>
              <a:t>Quando vemos alguém em dificuldades, a maioria das pessoas tem vontade de “ajudar”.</a:t>
            </a:r>
          </a:p>
          <a:p>
            <a:pPr algn="just">
              <a:lnSpc>
                <a:spcPct val="115000"/>
              </a:lnSpc>
              <a:spcAft>
                <a:spcPts val="1000"/>
              </a:spcAft>
            </a:pPr>
            <a:r>
              <a:rPr lang="pt-BR" sz="2000" dirty="0">
                <a:latin typeface="Verdana" panose="020B0604030504040204" pitchFamily="34" charset="0"/>
                <a:ea typeface="MS Mincho" panose="02020609040205080304" pitchFamily="49" charset="-128"/>
                <a:cs typeface="Times New Roman" panose="02020603050405020304" pitchFamily="18" charset="0"/>
              </a:rPr>
              <a:t>Mas, mesmo que você manifeste essa vontade com ações e atitudes, pode acontecer de não estar suficientemente alinhado com a vontade da outra pessoa, e a sua bondade (boa intenção) pode não ser correspondida.</a:t>
            </a:r>
          </a:p>
          <a:p>
            <a:pPr algn="just">
              <a:lnSpc>
                <a:spcPct val="115000"/>
              </a:lnSpc>
              <a:spcAft>
                <a:spcPts val="1000"/>
              </a:spcAft>
            </a:pPr>
            <a:r>
              <a:rPr lang="pt-BR" sz="2000" dirty="0">
                <a:latin typeface="Verdana" panose="020B0604030504040204" pitchFamily="34" charset="0"/>
                <a:ea typeface="MS Mincho" panose="02020609040205080304" pitchFamily="49" charset="-128"/>
                <a:cs typeface="Times New Roman" panose="02020603050405020304" pitchFamily="18" charset="0"/>
              </a:rPr>
              <a:t>Há casos também em que as </a:t>
            </a:r>
            <a:r>
              <a:rPr lang="pt-BR" sz="2000" b="1" dirty="0">
                <a:solidFill>
                  <a:srgbClr val="FF0000"/>
                </a:solidFill>
                <a:latin typeface="Verdana" panose="020B0604030504040204" pitchFamily="34" charset="0"/>
                <a:ea typeface="MS Mincho" panose="02020609040205080304" pitchFamily="49" charset="-128"/>
                <a:cs typeface="Times New Roman" panose="02020603050405020304" pitchFamily="18" charset="0"/>
              </a:rPr>
              <a:t>suas palavras de incentivo ou de boas intenções podem representar um fardo/ônus/encargo para a outra </a:t>
            </a:r>
            <a:r>
              <a:rPr lang="pt-BR" sz="2000" dirty="0">
                <a:latin typeface="Verdana" panose="020B0604030504040204" pitchFamily="34" charset="0"/>
                <a:ea typeface="MS Mincho" panose="02020609040205080304" pitchFamily="49" charset="-128"/>
                <a:cs typeface="Times New Roman" panose="02020603050405020304" pitchFamily="18" charset="0"/>
              </a:rPr>
              <a:t>pessoa.  </a:t>
            </a:r>
            <a:r>
              <a:rPr lang="pt-BR" dirty="0">
                <a:solidFill>
                  <a:srgbClr val="FF0000"/>
                </a:solidFill>
                <a:latin typeface="Verdana" panose="020B0604030504040204" pitchFamily="34" charset="0"/>
                <a:ea typeface="MS Mincho" panose="02020609040205080304" pitchFamily="49" charset="-128"/>
                <a:cs typeface="Times New Roman" panose="02020603050405020304" pitchFamily="18" charset="0"/>
              </a:rPr>
              <a:t>(</a:t>
            </a:r>
            <a:r>
              <a:rPr lang="pt-BR" dirty="0">
                <a:solidFill>
                  <a:srgbClr val="FF0000"/>
                </a:solidFill>
                <a:latin typeface="Verdana" panose="020B0604030504040204" pitchFamily="34" charset="0"/>
                <a:ea typeface="MS Mincho" panose="02020609040205080304" pitchFamily="49" charset="-128"/>
                <a:cs typeface="Times New Roman" panose="02020603050405020304" pitchFamily="18" charset="0"/>
                <a:sym typeface="Wingdings" panose="05000000000000000000" pitchFamily="2" charset="2"/>
              </a:rPr>
              <a:t> </a:t>
            </a:r>
            <a:r>
              <a:rPr lang="pt-BR" dirty="0">
                <a:solidFill>
                  <a:srgbClr val="FF0000"/>
                </a:solidFill>
                <a:latin typeface="Verdana" panose="020B0604030504040204" pitchFamily="34" charset="0"/>
                <a:ea typeface="MS Mincho" panose="02020609040205080304" pitchFamily="49" charset="-128"/>
                <a:cs typeface="Times New Roman" panose="02020603050405020304" pitchFamily="18" charset="0"/>
              </a:rPr>
              <a:t>Eu e a T; Visita ao internado...)</a:t>
            </a:r>
          </a:p>
          <a:p>
            <a:pPr algn="just">
              <a:lnSpc>
                <a:spcPct val="115000"/>
              </a:lnSpc>
              <a:spcAft>
                <a:spcPts val="1000"/>
              </a:spcAft>
            </a:pPr>
            <a:r>
              <a:rPr lang="pt-BR" sz="2000" dirty="0">
                <a:latin typeface="Verdana" panose="020B0604030504040204" pitchFamily="34" charset="0"/>
                <a:ea typeface="MS Mincho" panose="02020609040205080304" pitchFamily="49" charset="-128"/>
                <a:cs typeface="Times New Roman" panose="02020603050405020304" pitchFamily="18" charset="0"/>
              </a:rPr>
              <a:t>Que tipo de atenção é necessária para evitar que isso aconteça?</a:t>
            </a:r>
          </a:p>
          <a:p>
            <a:pPr algn="just">
              <a:lnSpc>
                <a:spcPct val="115000"/>
              </a:lnSpc>
              <a:spcAft>
                <a:spcPts val="1000"/>
              </a:spcAft>
            </a:pPr>
            <a:r>
              <a:rPr lang="pt-BR" sz="2000" dirty="0">
                <a:latin typeface="Verdana" panose="020B0604030504040204" pitchFamily="34" charset="0"/>
                <a:ea typeface="MS Mincho" panose="02020609040205080304" pitchFamily="49" charset="-128"/>
                <a:cs typeface="Times New Roman" panose="02020603050405020304" pitchFamily="18" charset="0"/>
              </a:rPr>
              <a:t>O que devo fazer para que a bondade esteja de fato alinhada com o sentimento de outra pessoa?</a:t>
            </a:r>
            <a:endParaRPr lang="pt-BR" sz="2000" dirty="0">
              <a:effectLst/>
              <a:latin typeface="Calibri" panose="020F050202020403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36483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26DAE099-0978-48D3-B646-F1D614A73B43}"/>
              </a:ext>
            </a:extLst>
          </p:cNvPr>
          <p:cNvSpPr txBox="1"/>
          <p:nvPr/>
        </p:nvSpPr>
        <p:spPr>
          <a:xfrm>
            <a:off x="119270" y="636105"/>
            <a:ext cx="8905460" cy="5570051"/>
          </a:xfrm>
          <a:prstGeom prst="rect">
            <a:avLst/>
          </a:prstGeom>
          <a:noFill/>
        </p:spPr>
        <p:txBody>
          <a:bodyPr wrap="square" rtlCol="0">
            <a:spAutoFit/>
          </a:bodyPr>
          <a:lstStyle/>
          <a:p>
            <a:pPr algn="just">
              <a:lnSpc>
                <a:spcPct val="150000"/>
              </a:lnSpc>
            </a:pPr>
            <a:r>
              <a:rPr lang="pt-BR" sz="2000" b="1" dirty="0">
                <a:latin typeface="Verdana" panose="020B0604030504040204" pitchFamily="34" charset="0"/>
                <a:ea typeface="MS Mincho" panose="02020609040205080304" pitchFamily="49" charset="-128"/>
                <a:cs typeface="Times New Roman" panose="02020603050405020304" pitchFamily="18" charset="0"/>
              </a:rPr>
              <a:t>Pág. 217: A convicção (certeza, crença) de "uma boa ação“</a:t>
            </a:r>
          </a:p>
          <a:p>
            <a:pPr algn="just">
              <a:lnSpc>
                <a:spcPct val="150000"/>
              </a:lnSpc>
            </a:pPr>
            <a:endParaRPr lang="pt-BR" sz="2000" b="1" dirty="0">
              <a:latin typeface="Verdana" panose="020B0604030504040204" pitchFamily="34" charset="0"/>
              <a:ea typeface="MS Mincho" panose="02020609040205080304" pitchFamily="49" charset="-128"/>
              <a:cs typeface="Times New Roman" panose="02020603050405020304" pitchFamily="18" charset="0"/>
            </a:endParaRPr>
          </a:p>
          <a:p>
            <a:pPr algn="just">
              <a:lnSpc>
                <a:spcPct val="150000"/>
              </a:lnSpc>
            </a:pPr>
            <a:r>
              <a:rPr lang="pt-BR" sz="2000" dirty="0">
                <a:latin typeface="Verdana" panose="020B0604030504040204" pitchFamily="34" charset="0"/>
                <a:ea typeface="MS Mincho" panose="02020609040205080304" pitchFamily="49" charset="-128"/>
                <a:cs typeface="Times New Roman" panose="02020603050405020304" pitchFamily="18" charset="0"/>
              </a:rPr>
              <a:t>Era certa manhã. O Sr. </a:t>
            </a:r>
            <a:r>
              <a:rPr lang="pt-BR" sz="2000" i="1" dirty="0" err="1">
                <a:latin typeface="Verdana" panose="020B0604030504040204" pitchFamily="34" charset="0"/>
                <a:ea typeface="MS Mincho" panose="02020609040205080304" pitchFamily="49" charset="-128"/>
                <a:cs typeface="Times New Roman" panose="02020603050405020304" pitchFamily="18" charset="0"/>
              </a:rPr>
              <a:t>Masashi</a:t>
            </a:r>
            <a:r>
              <a:rPr lang="pt-BR" sz="2000" dirty="0">
                <a:latin typeface="Verdana" panose="020B0604030504040204" pitchFamily="34" charset="0"/>
                <a:ea typeface="MS Mincho" panose="02020609040205080304" pitchFamily="49" charset="-128"/>
                <a:cs typeface="Times New Roman" panose="02020603050405020304" pitchFamily="18" charset="0"/>
              </a:rPr>
              <a:t>, funcionário de uma empresa, de 29 anos, ao perceber que sua esposa estava com a dor nas mãos, resolveu preparar o café da manhã. O Sr. </a:t>
            </a:r>
            <a:r>
              <a:rPr lang="pt-BR" sz="2000" i="1" dirty="0" err="1">
                <a:latin typeface="Verdana" panose="020B0604030504040204" pitchFamily="34" charset="0"/>
                <a:ea typeface="MS Mincho" panose="02020609040205080304" pitchFamily="49" charset="-128"/>
                <a:cs typeface="Times New Roman" panose="02020603050405020304" pitchFamily="18" charset="0"/>
              </a:rPr>
              <a:t>Masashi</a:t>
            </a:r>
            <a:r>
              <a:rPr lang="pt-BR" sz="2000" dirty="0">
                <a:latin typeface="Verdana" panose="020B0604030504040204" pitchFamily="34" charset="0"/>
                <a:ea typeface="MS Mincho" panose="02020609040205080304" pitchFamily="49" charset="-128"/>
                <a:cs typeface="Times New Roman" panose="02020603050405020304" pitchFamily="18" charset="0"/>
              </a:rPr>
              <a:t>, tem experiência em morar sozinho, e estava habituado a cozinhar de forma simples e rápida. Além disso, ele também pensou: "Vou surpreendê-la preparando o café da manhã antes que ela perceba". No entanto, quando terminou de tomar o café, reparou que já estava na hora de sair para o trabalho. No final, teve que pedir à esposa para que lavasse todas as louças.</a:t>
            </a:r>
          </a:p>
          <a:p>
            <a:pPr algn="r">
              <a:lnSpc>
                <a:spcPct val="150000"/>
              </a:lnSpc>
            </a:pPr>
            <a:r>
              <a:rPr lang="pt-BR" sz="2000" dirty="0">
                <a:latin typeface="Verdana" panose="020B0604030504040204" pitchFamily="34" charset="0"/>
                <a:ea typeface="Verdana" panose="020B0604030504040204" pitchFamily="34" charset="0"/>
                <a:cs typeface="Times New Roman" panose="02020603050405020304" pitchFamily="18" charset="0"/>
              </a:rPr>
              <a:t>... continua</a:t>
            </a:r>
            <a:endParaRPr lang="pt-BR" sz="2000" dirty="0">
              <a:latin typeface="Verdana" panose="020B060403050404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668581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395F4753-7EBF-4600-861B-2D34224B1EF1}"/>
              </a:ext>
            </a:extLst>
          </p:cNvPr>
          <p:cNvSpPr txBox="1"/>
          <p:nvPr/>
        </p:nvSpPr>
        <p:spPr>
          <a:xfrm>
            <a:off x="92765" y="927651"/>
            <a:ext cx="8415130" cy="5447645"/>
          </a:xfrm>
          <a:prstGeom prst="rect">
            <a:avLst/>
          </a:prstGeom>
          <a:noFill/>
        </p:spPr>
        <p:txBody>
          <a:bodyPr wrap="square" rtlCol="0">
            <a:spAutoFit/>
          </a:bodyPr>
          <a:lstStyle/>
          <a:p>
            <a:pPr algn="just">
              <a:lnSpc>
                <a:spcPct val="150000"/>
              </a:lnSpc>
            </a:pPr>
            <a:r>
              <a:rPr lang="pt-BR" sz="2000" dirty="0">
                <a:latin typeface="Verdana" panose="020B0604030504040204" pitchFamily="34" charset="0"/>
                <a:ea typeface="MS Mincho" panose="02020609040205080304" pitchFamily="49" charset="-128"/>
                <a:cs typeface="Times New Roman" panose="02020603050405020304" pitchFamily="18" charset="0"/>
              </a:rPr>
              <a:t>Mesmo que você pratique uma “boa ação” aos outros, se você seguir em frente com prejulgamento de que "com certeza, ele(a) vai ficar contente com isso” ou com pensamento egocêntrico do tipo "Quero causar boa impressão aos outros", então, provavelmente não terá bons resultados. </a:t>
            </a:r>
          </a:p>
          <a:p>
            <a:pPr algn="just">
              <a:lnSpc>
                <a:spcPct val="150000"/>
              </a:lnSpc>
            </a:pPr>
            <a:r>
              <a:rPr lang="pt-BR" sz="2000" dirty="0">
                <a:latin typeface="Verdana" panose="020B0604030504040204" pitchFamily="34" charset="0"/>
                <a:ea typeface="MS Mincho" panose="02020609040205080304" pitchFamily="49" charset="-128"/>
                <a:cs typeface="Times New Roman" panose="02020603050405020304" pitchFamily="18" charset="0"/>
              </a:rPr>
              <a:t>Somente quando você levar em consideração atentamente a situação/circunstância da pessoa, e usar a criatividade — ampla e profundamente — para estudar a melhor forma de agir, então, a sua atitude será uma verdadeira “boa ação, imbuída de bondade” </a:t>
            </a:r>
            <a:r>
              <a:rPr lang="pt-BR" sz="2000" b="1" dirty="0">
                <a:latin typeface="Verdana" panose="020B0604030504040204" pitchFamily="34" charset="0"/>
                <a:ea typeface="MS Mincho" panose="02020609040205080304" pitchFamily="49" charset="-128"/>
                <a:cs typeface="Times New Roman" panose="02020603050405020304" pitchFamily="18" charset="0"/>
              </a:rPr>
              <a:t>resultando em alegria para você e para a outra pessoa.</a:t>
            </a:r>
          </a:p>
          <a:p>
            <a:endParaRPr lang="pt-BR" dirty="0"/>
          </a:p>
        </p:txBody>
      </p:sp>
    </p:spTree>
    <p:extLst>
      <p:ext uri="{BB962C8B-B14F-4D97-AF65-F5344CB8AC3E}">
        <p14:creationId xmlns:p14="http://schemas.microsoft.com/office/powerpoint/2010/main" val="3439536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a:extLst>
              <a:ext uri="{FF2B5EF4-FFF2-40B4-BE49-F238E27FC236}">
                <a16:creationId xmlns:a16="http://schemas.microsoft.com/office/drawing/2014/main" id="{9E61BC63-12C3-434D-972A-22FA6C0DE5B1}"/>
              </a:ext>
            </a:extLst>
          </p:cNvPr>
          <p:cNvSpPr txBox="1"/>
          <p:nvPr/>
        </p:nvSpPr>
        <p:spPr>
          <a:xfrm>
            <a:off x="168219" y="39671"/>
            <a:ext cx="8582438" cy="523220"/>
          </a:xfrm>
          <a:prstGeom prst="rect">
            <a:avLst/>
          </a:prstGeom>
          <a:noFill/>
        </p:spPr>
        <p:txBody>
          <a:bodyPr wrap="square" rtlCol="0">
            <a:spAutoFit/>
          </a:bodyPr>
          <a:lstStyle/>
          <a:p>
            <a:pPr indent="-252000" algn="just"/>
            <a:r>
              <a:rPr lang="pt-BR" sz="2800" b="1" dirty="0">
                <a:highlight>
                  <a:srgbClr val="FFFF00"/>
                </a:highlight>
                <a:latin typeface="Verdana" panose="020B0604030504040204" pitchFamily="34" charset="0"/>
                <a:ea typeface="Verdana" panose="020B0604030504040204" pitchFamily="34" charset="0"/>
              </a:rPr>
              <a:t>7. Lembrete do curso:</a:t>
            </a:r>
          </a:p>
        </p:txBody>
      </p:sp>
      <p:pic>
        <p:nvPicPr>
          <p:cNvPr id="4" name="Imagem 3">
            <a:extLst>
              <a:ext uri="{FF2B5EF4-FFF2-40B4-BE49-F238E27FC236}">
                <a16:creationId xmlns:a16="http://schemas.microsoft.com/office/drawing/2014/main" id="{247EFCB0-4DB2-496A-BCCE-5E7A16ED714F}"/>
              </a:ext>
            </a:extLst>
          </p:cNvPr>
          <p:cNvPicPr/>
          <p:nvPr/>
        </p:nvPicPr>
        <p:blipFill>
          <a:blip r:embed="rId2">
            <a:extLst>
              <a:ext uri="{28A0092B-C50C-407E-A947-70E740481C1C}">
                <a14:useLocalDpi xmlns:a14="http://schemas.microsoft.com/office/drawing/2010/main" val="0"/>
              </a:ext>
            </a:extLst>
          </a:blip>
          <a:stretch>
            <a:fillRect/>
          </a:stretch>
        </p:blipFill>
        <p:spPr>
          <a:xfrm>
            <a:off x="168219" y="1561126"/>
            <a:ext cx="8929811" cy="3430389"/>
          </a:xfrm>
          <a:prstGeom prst="rect">
            <a:avLst/>
          </a:prstGeom>
        </p:spPr>
      </p:pic>
      <p:sp>
        <p:nvSpPr>
          <p:cNvPr id="8" name="CaixaDeTexto 7">
            <a:extLst>
              <a:ext uri="{FF2B5EF4-FFF2-40B4-BE49-F238E27FC236}">
                <a16:creationId xmlns:a16="http://schemas.microsoft.com/office/drawing/2014/main" id="{6B13832A-CB90-42B1-B9EE-1DD25651F942}"/>
              </a:ext>
            </a:extLst>
          </p:cNvPr>
          <p:cNvSpPr txBox="1"/>
          <p:nvPr/>
        </p:nvSpPr>
        <p:spPr>
          <a:xfrm>
            <a:off x="2179350" y="1299516"/>
            <a:ext cx="4560176" cy="523220"/>
          </a:xfrm>
          <a:prstGeom prst="rect">
            <a:avLst/>
          </a:prstGeom>
          <a:solidFill>
            <a:schemeClr val="accent5">
              <a:lumMod val="20000"/>
              <a:lumOff val="80000"/>
            </a:schemeClr>
          </a:solidFill>
        </p:spPr>
        <p:txBody>
          <a:bodyPr wrap="square" rtlCol="0">
            <a:spAutoFit/>
          </a:bodyPr>
          <a:lstStyle/>
          <a:p>
            <a:r>
              <a:rPr lang="pt-BR" sz="2800" b="1" dirty="0">
                <a:solidFill>
                  <a:srgbClr val="FF0000"/>
                </a:solidFill>
                <a:latin typeface="Arial" panose="020B0604020202020204" pitchFamily="34" charset="0"/>
                <a:cs typeface="Arial" panose="020B0604020202020204" pitchFamily="34" charset="0"/>
              </a:rPr>
              <a:t>Lei da causalidade moral</a:t>
            </a:r>
          </a:p>
        </p:txBody>
      </p:sp>
      <p:grpSp>
        <p:nvGrpSpPr>
          <p:cNvPr id="7" name="Agrupar 6">
            <a:extLst>
              <a:ext uri="{FF2B5EF4-FFF2-40B4-BE49-F238E27FC236}">
                <a16:creationId xmlns:a16="http://schemas.microsoft.com/office/drawing/2014/main" id="{3638F93D-5D5F-42BA-9837-991918A8667D}"/>
              </a:ext>
            </a:extLst>
          </p:cNvPr>
          <p:cNvGrpSpPr/>
          <p:nvPr/>
        </p:nvGrpSpPr>
        <p:grpSpPr>
          <a:xfrm>
            <a:off x="45970" y="3084916"/>
            <a:ext cx="2435087" cy="3319755"/>
            <a:chOff x="0" y="3498574"/>
            <a:chExt cx="2435087" cy="3319755"/>
          </a:xfrm>
        </p:grpSpPr>
        <p:grpSp>
          <p:nvGrpSpPr>
            <p:cNvPr id="9" name="Agrupar 8">
              <a:extLst>
                <a:ext uri="{FF2B5EF4-FFF2-40B4-BE49-F238E27FC236}">
                  <a16:creationId xmlns:a16="http://schemas.microsoft.com/office/drawing/2014/main" id="{B44F4C46-AEC3-4C56-8816-B7717F8D18D3}"/>
                </a:ext>
              </a:extLst>
            </p:cNvPr>
            <p:cNvGrpSpPr/>
            <p:nvPr/>
          </p:nvGrpSpPr>
          <p:grpSpPr>
            <a:xfrm>
              <a:off x="69574" y="4313583"/>
              <a:ext cx="2365513" cy="2504746"/>
              <a:chOff x="69574" y="4313583"/>
              <a:chExt cx="2365513" cy="2504746"/>
            </a:xfrm>
          </p:grpSpPr>
          <p:sp>
            <p:nvSpPr>
              <p:cNvPr id="2" name="CaixaDeTexto 1">
                <a:extLst>
                  <a:ext uri="{FF2B5EF4-FFF2-40B4-BE49-F238E27FC236}">
                    <a16:creationId xmlns:a16="http://schemas.microsoft.com/office/drawing/2014/main" id="{2B938117-2B17-417E-8487-C73B5C8A7D62}"/>
                  </a:ext>
                </a:extLst>
              </p:cNvPr>
              <p:cNvSpPr txBox="1"/>
              <p:nvPr/>
            </p:nvSpPr>
            <p:spPr>
              <a:xfrm>
                <a:off x="69574" y="6295109"/>
                <a:ext cx="2365513" cy="523220"/>
              </a:xfrm>
              <a:prstGeom prst="rect">
                <a:avLst/>
              </a:prstGeom>
              <a:noFill/>
            </p:spPr>
            <p:txBody>
              <a:bodyPr wrap="square" rtlCol="0">
                <a:spAutoFit/>
              </a:bodyPr>
              <a:lstStyle/>
              <a:p>
                <a:pPr algn="ctr"/>
                <a:r>
                  <a:rPr lang="pt-BR" sz="2800" b="1" dirty="0"/>
                  <a:t>Benevolência</a:t>
                </a:r>
              </a:p>
            </p:txBody>
          </p:sp>
          <p:cxnSp>
            <p:nvCxnSpPr>
              <p:cNvPr id="6" name="Conector de Seta Reta 5">
                <a:extLst>
                  <a:ext uri="{FF2B5EF4-FFF2-40B4-BE49-F238E27FC236}">
                    <a16:creationId xmlns:a16="http://schemas.microsoft.com/office/drawing/2014/main" id="{99B2AF4E-FE21-440B-96FC-E000BAAF2B19}"/>
                  </a:ext>
                </a:extLst>
              </p:cNvPr>
              <p:cNvCxnSpPr>
                <a:cxnSpLocks/>
              </p:cNvCxnSpPr>
              <p:nvPr/>
            </p:nvCxnSpPr>
            <p:spPr>
              <a:xfrm>
                <a:off x="546652" y="4313583"/>
                <a:ext cx="0" cy="1981526"/>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grpSp>
        <p:sp>
          <p:nvSpPr>
            <p:cNvPr id="5" name="Elipse 4">
              <a:extLst>
                <a:ext uri="{FF2B5EF4-FFF2-40B4-BE49-F238E27FC236}">
                  <a16:creationId xmlns:a16="http://schemas.microsoft.com/office/drawing/2014/main" id="{7041C7E9-D33E-432C-BFD3-5BCC7FA7B1EC}"/>
                </a:ext>
              </a:extLst>
            </p:cNvPr>
            <p:cNvSpPr/>
            <p:nvPr/>
          </p:nvSpPr>
          <p:spPr>
            <a:xfrm>
              <a:off x="0" y="3498574"/>
              <a:ext cx="1699591" cy="1063487"/>
            </a:xfrm>
            <a:prstGeom prst="ellipse">
              <a:avLst/>
            </a:prstGeom>
            <a:solidFill>
              <a:srgbClr val="FFCC00">
                <a:alpha val="5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Tree>
    <p:extLst>
      <p:ext uri="{BB962C8B-B14F-4D97-AF65-F5344CB8AC3E}">
        <p14:creationId xmlns:p14="http://schemas.microsoft.com/office/powerpoint/2010/main" val="276667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85015C4C-EBAB-41CE-B3B2-737E9D1DEE2D}"/>
              </a:ext>
            </a:extLst>
          </p:cNvPr>
          <p:cNvSpPr txBox="1"/>
          <p:nvPr/>
        </p:nvSpPr>
        <p:spPr>
          <a:xfrm>
            <a:off x="1292086" y="1753230"/>
            <a:ext cx="6778487" cy="3785652"/>
          </a:xfrm>
          <a:prstGeom prst="rect">
            <a:avLst/>
          </a:prstGeom>
          <a:solidFill>
            <a:schemeClr val="accent4">
              <a:lumMod val="40000"/>
              <a:lumOff val="60000"/>
            </a:schemeClr>
          </a:solidFill>
        </p:spPr>
        <p:txBody>
          <a:bodyPr wrap="square" rtlCol="0">
            <a:spAutoFit/>
          </a:bodyPr>
          <a:lstStyle/>
          <a:p>
            <a:pPr algn="ctr">
              <a:spcAft>
                <a:spcPts val="600"/>
              </a:spcAft>
            </a:pPr>
            <a:r>
              <a:rPr lang="pt-BR" sz="8000" b="1" dirty="0"/>
              <a:t>Fim </a:t>
            </a:r>
            <a:br>
              <a:rPr lang="pt-BR" sz="8000" b="1" dirty="0"/>
            </a:br>
            <a:r>
              <a:rPr lang="pt-BR" sz="8000" b="1" dirty="0"/>
              <a:t>Obrigado pela atenção</a:t>
            </a:r>
          </a:p>
        </p:txBody>
      </p:sp>
    </p:spTree>
    <p:extLst>
      <p:ext uri="{BB962C8B-B14F-4D97-AF65-F5344CB8AC3E}">
        <p14:creationId xmlns:p14="http://schemas.microsoft.com/office/powerpoint/2010/main" val="307766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upo 22"/>
          <p:cNvGrpSpPr/>
          <p:nvPr/>
        </p:nvGrpSpPr>
        <p:grpSpPr>
          <a:xfrm>
            <a:off x="104503" y="104503"/>
            <a:ext cx="8990345" cy="6753497"/>
            <a:chOff x="104503" y="104503"/>
            <a:chExt cx="8990345" cy="6753497"/>
          </a:xfrm>
        </p:grpSpPr>
        <p:pic>
          <p:nvPicPr>
            <p:cNvPr id="2050" name="Picture 2" descr="現代に活かす「三方よし」の経営精神 | 月刊「事業構想」2015年7月号"/>
            <p:cNvPicPr>
              <a:picLocks noChangeAspect="1" noChangeArrowheads="1"/>
            </p:cNvPicPr>
            <p:nvPr/>
          </p:nvPicPr>
          <p:blipFill rotWithShape="1">
            <a:blip r:embed="rId2">
              <a:extLst>
                <a:ext uri="{28A0092B-C50C-407E-A947-70E740481C1C}">
                  <a14:useLocalDpi xmlns:a14="http://schemas.microsoft.com/office/drawing/2010/main" val="0"/>
                </a:ext>
              </a:extLst>
            </a:blip>
            <a:srcRect l="17434" t="14670" r="18349" b="4808"/>
            <a:stretch/>
          </p:blipFill>
          <p:spPr bwMode="auto">
            <a:xfrm>
              <a:off x="104503" y="104503"/>
              <a:ext cx="3853543" cy="369678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m 5" descr="Tela de celular com texto preto sobre fundo branco&#10;&#10;Descrição gerada automaticamente com confiança média">
              <a:extLst>
                <a:ext uri="{FF2B5EF4-FFF2-40B4-BE49-F238E27FC236}">
                  <a16:creationId xmlns:a16="http://schemas.microsoft.com/office/drawing/2014/main" id="{D3056E9D-ADAA-4EDF-AD17-5B6989D96C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674" t="8479" r="9565" b="10580"/>
            <a:stretch/>
          </p:blipFill>
          <p:spPr>
            <a:xfrm>
              <a:off x="104503" y="3801291"/>
              <a:ext cx="3289852" cy="2472924"/>
            </a:xfrm>
            <a:prstGeom prst="rect">
              <a:avLst/>
            </a:prstGeom>
          </p:spPr>
        </p:pic>
        <p:pic>
          <p:nvPicPr>
            <p:cNvPr id="7" name="Picture 2" descr="道徳科学の論文 全10巻+別巻(11冊)(広池千九郎) / 古本、中古本、古書籍の通販は「日本の古本屋」 / 日本の古本屋"/>
            <p:cNvPicPr>
              <a:picLocks noChangeAspect="1" noChangeArrowheads="1"/>
            </p:cNvPicPr>
            <p:nvPr/>
          </p:nvPicPr>
          <p:blipFill rotWithShape="1">
            <a:blip r:embed="rId4">
              <a:extLst>
                <a:ext uri="{28A0092B-C50C-407E-A947-70E740481C1C}">
                  <a14:useLocalDpi xmlns:a14="http://schemas.microsoft.com/office/drawing/2010/main" val="0"/>
                </a:ext>
              </a:extLst>
            </a:blip>
            <a:srcRect l="2835" t="13413" r="3641" b="16532"/>
            <a:stretch/>
          </p:blipFill>
          <p:spPr bwMode="auto">
            <a:xfrm>
              <a:off x="4076054" y="195943"/>
              <a:ext cx="5018793" cy="281954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2695" t="5904" r="3875" b="1800"/>
            <a:stretch/>
          </p:blipFill>
          <p:spPr bwMode="auto">
            <a:xfrm>
              <a:off x="4063609" y="3786442"/>
              <a:ext cx="5031239" cy="3071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eta: para a Direita 1">
              <a:extLst>
                <a:ext uri="{FF2B5EF4-FFF2-40B4-BE49-F238E27FC236}">
                  <a16:creationId xmlns:a16="http://schemas.microsoft.com/office/drawing/2014/main" id="{EF945D2F-5068-4E2F-AC6F-644C3CFC033E}"/>
                </a:ext>
              </a:extLst>
            </p:cNvPr>
            <p:cNvSpPr/>
            <p:nvPr/>
          </p:nvSpPr>
          <p:spPr>
            <a:xfrm flipH="1">
              <a:off x="3455785" y="6021977"/>
              <a:ext cx="500304" cy="74022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 name="Seta: para a Direita 1">
              <a:extLst>
                <a:ext uri="{FF2B5EF4-FFF2-40B4-BE49-F238E27FC236}">
                  <a16:creationId xmlns:a16="http://schemas.microsoft.com/office/drawing/2014/main" id="{EF945D2F-5068-4E2F-AC6F-644C3CFC033E}"/>
                </a:ext>
              </a:extLst>
            </p:cNvPr>
            <p:cNvSpPr/>
            <p:nvPr/>
          </p:nvSpPr>
          <p:spPr>
            <a:xfrm rot="16200000" flipH="1">
              <a:off x="5525304" y="4155505"/>
              <a:ext cx="500304" cy="74022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2" name="Seta: para a Direita 1">
              <a:extLst>
                <a:ext uri="{FF2B5EF4-FFF2-40B4-BE49-F238E27FC236}">
                  <a16:creationId xmlns:a16="http://schemas.microsoft.com/office/drawing/2014/main" id="{EF945D2F-5068-4E2F-AC6F-644C3CFC033E}"/>
                </a:ext>
              </a:extLst>
            </p:cNvPr>
            <p:cNvSpPr/>
            <p:nvPr/>
          </p:nvSpPr>
          <p:spPr>
            <a:xfrm rot="10800000" flipH="1">
              <a:off x="3563305" y="2275264"/>
              <a:ext cx="500304" cy="74022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3" name="CaixaDeTexto 12">
              <a:extLst>
                <a:ext uri="{FF2B5EF4-FFF2-40B4-BE49-F238E27FC236}">
                  <a16:creationId xmlns:a16="http://schemas.microsoft.com/office/drawing/2014/main" id="{7B18E40A-0CD4-4BDA-81A3-77E6B9917FF3}"/>
                </a:ext>
              </a:extLst>
            </p:cNvPr>
            <p:cNvSpPr txBox="1"/>
            <p:nvPr/>
          </p:nvSpPr>
          <p:spPr>
            <a:xfrm>
              <a:off x="252721" y="6381597"/>
              <a:ext cx="2619628" cy="369332"/>
            </a:xfrm>
            <a:prstGeom prst="rect">
              <a:avLst/>
            </a:prstGeom>
            <a:solidFill>
              <a:schemeClr val="accent5">
                <a:lumMod val="40000"/>
                <a:lumOff val="60000"/>
              </a:schemeClr>
            </a:solidFill>
          </p:spPr>
          <p:txBody>
            <a:bodyPr wrap="none" rtlCol="0">
              <a:spAutoFit/>
            </a:bodyPr>
            <a:lstStyle/>
            <a:p>
              <a:r>
                <a:rPr lang="pt-BR" b="1" dirty="0">
                  <a:latin typeface="Verdana" panose="020B0604030504040204" pitchFamily="34" charset="0"/>
                  <a:ea typeface="Verdana" panose="020B0604030504040204" pitchFamily="34" charset="0"/>
                </a:rPr>
                <a:t>Edição bolso, 1994</a:t>
              </a:r>
            </a:p>
          </p:txBody>
        </p:sp>
        <p:sp>
          <p:nvSpPr>
            <p:cNvPr id="14" name="CaixaDeTexto 13">
              <a:extLst>
                <a:ext uri="{FF2B5EF4-FFF2-40B4-BE49-F238E27FC236}">
                  <a16:creationId xmlns:a16="http://schemas.microsoft.com/office/drawing/2014/main" id="{7B18E40A-0CD4-4BDA-81A3-77E6B9917FF3}"/>
                </a:ext>
              </a:extLst>
            </p:cNvPr>
            <p:cNvSpPr txBox="1"/>
            <p:nvPr/>
          </p:nvSpPr>
          <p:spPr>
            <a:xfrm>
              <a:off x="4856702" y="3801291"/>
              <a:ext cx="2157963" cy="369332"/>
            </a:xfrm>
            <a:prstGeom prst="rect">
              <a:avLst/>
            </a:prstGeom>
            <a:solidFill>
              <a:schemeClr val="accent5">
                <a:lumMod val="40000"/>
                <a:lumOff val="60000"/>
              </a:schemeClr>
            </a:solidFill>
          </p:spPr>
          <p:txBody>
            <a:bodyPr wrap="none" rtlCol="0">
              <a:spAutoFit/>
            </a:bodyPr>
            <a:lstStyle/>
            <a:p>
              <a:r>
                <a:rPr lang="pt-BR" b="1" dirty="0">
                  <a:latin typeface="Verdana" panose="020B0604030504040204" pitchFamily="34" charset="0"/>
                  <a:ea typeface="Verdana" panose="020B0604030504040204" pitchFamily="34" charset="0"/>
                </a:rPr>
                <a:t>Edição de 1986</a:t>
              </a:r>
            </a:p>
          </p:txBody>
        </p:sp>
        <p:sp>
          <p:nvSpPr>
            <p:cNvPr id="15" name="CaixaDeTexto 14">
              <a:extLst>
                <a:ext uri="{FF2B5EF4-FFF2-40B4-BE49-F238E27FC236}">
                  <a16:creationId xmlns:a16="http://schemas.microsoft.com/office/drawing/2014/main" id="{7B18E40A-0CD4-4BDA-81A3-77E6B9917FF3}"/>
                </a:ext>
              </a:extLst>
            </p:cNvPr>
            <p:cNvSpPr txBox="1"/>
            <p:nvPr/>
          </p:nvSpPr>
          <p:spPr>
            <a:xfrm>
              <a:off x="310573" y="2369162"/>
              <a:ext cx="3055645" cy="923330"/>
            </a:xfrm>
            <a:prstGeom prst="rect">
              <a:avLst/>
            </a:prstGeom>
            <a:solidFill>
              <a:schemeClr val="accent5">
                <a:lumMod val="40000"/>
                <a:lumOff val="60000"/>
              </a:schemeClr>
            </a:solidFill>
          </p:spPr>
          <p:txBody>
            <a:bodyPr wrap="none" rtlCol="0">
              <a:spAutoFit/>
            </a:bodyPr>
            <a:lstStyle/>
            <a:p>
              <a:r>
                <a:rPr lang="pt-BR" b="1" dirty="0">
                  <a:latin typeface="Verdana" panose="020B0604030504040204" pitchFamily="34" charset="0"/>
                  <a:ea typeface="Verdana" panose="020B0604030504040204" pitchFamily="34" charset="0"/>
                </a:rPr>
                <a:t>1ª edição: </a:t>
              </a:r>
              <a:br>
                <a:rPr lang="pt-BR" b="1" dirty="0">
                  <a:latin typeface="Verdana" panose="020B0604030504040204" pitchFamily="34" charset="0"/>
                  <a:ea typeface="Verdana" panose="020B0604030504040204" pitchFamily="34" charset="0"/>
                </a:rPr>
              </a:br>
              <a:r>
                <a:rPr lang="pt-BR" b="1" dirty="0">
                  <a:latin typeface="Verdana" panose="020B0604030504040204" pitchFamily="34" charset="0"/>
                  <a:ea typeface="Verdana" panose="020B0604030504040204" pitchFamily="34" charset="0"/>
                </a:rPr>
                <a:t>mimeografada, 1926</a:t>
              </a:r>
              <a:br>
                <a:rPr lang="pt-BR" b="1" dirty="0">
                  <a:latin typeface="Verdana" panose="020B0604030504040204" pitchFamily="34" charset="0"/>
                  <a:ea typeface="Verdana" panose="020B0604030504040204" pitchFamily="34" charset="0"/>
                </a:rPr>
              </a:br>
              <a:r>
                <a:rPr lang="pt-BR" b="1" dirty="0">
                  <a:latin typeface="Verdana" panose="020B0604030504040204" pitchFamily="34" charset="0"/>
                  <a:ea typeface="Verdana" panose="020B0604030504040204" pitchFamily="34" charset="0"/>
                </a:rPr>
                <a:t>impressa, 5 vol., 1928</a:t>
              </a:r>
            </a:p>
          </p:txBody>
        </p:sp>
        <p:sp>
          <p:nvSpPr>
            <p:cNvPr id="16" name="CaixaDeTexto 15">
              <a:extLst>
                <a:ext uri="{FF2B5EF4-FFF2-40B4-BE49-F238E27FC236}">
                  <a16:creationId xmlns:a16="http://schemas.microsoft.com/office/drawing/2014/main" id="{7B18E40A-0CD4-4BDA-81A3-77E6B9917FF3}"/>
                </a:ext>
              </a:extLst>
            </p:cNvPr>
            <p:cNvSpPr txBox="1"/>
            <p:nvPr/>
          </p:nvSpPr>
          <p:spPr>
            <a:xfrm>
              <a:off x="4118341" y="3034202"/>
              <a:ext cx="4823756" cy="369332"/>
            </a:xfrm>
            <a:prstGeom prst="rect">
              <a:avLst/>
            </a:prstGeom>
            <a:solidFill>
              <a:schemeClr val="accent5">
                <a:lumMod val="40000"/>
                <a:lumOff val="60000"/>
              </a:schemeClr>
            </a:solidFill>
          </p:spPr>
          <p:txBody>
            <a:bodyPr wrap="none" rtlCol="0">
              <a:spAutoFit/>
            </a:bodyPr>
            <a:lstStyle/>
            <a:p>
              <a:r>
                <a:rPr lang="pt-BR" b="1" dirty="0">
                  <a:latin typeface="Verdana" panose="020B0604030504040204" pitchFamily="34" charset="0"/>
                  <a:ea typeface="Verdana" panose="020B0604030504040204" pitchFamily="34" charset="0"/>
                </a:rPr>
                <a:t>Edição impressa, 11 vol., de 1934</a:t>
              </a:r>
              <a:r>
                <a:rPr lang="pt-BR" b="1" dirty="0">
                  <a:solidFill>
                    <a:srgbClr val="FF0000"/>
                  </a:solidFill>
                  <a:latin typeface="Verdana" panose="020B0604030504040204" pitchFamily="34" charset="0"/>
                  <a:ea typeface="Verdana" panose="020B0604030504040204" pitchFamily="34" charset="0"/>
                </a:rPr>
                <a:t>??</a:t>
              </a:r>
            </a:p>
          </p:txBody>
        </p:sp>
      </p:grpSp>
      <p:grpSp>
        <p:nvGrpSpPr>
          <p:cNvPr id="22" name="Grupo 21"/>
          <p:cNvGrpSpPr/>
          <p:nvPr/>
        </p:nvGrpSpPr>
        <p:grpSpPr>
          <a:xfrm>
            <a:off x="593956" y="4275466"/>
            <a:ext cx="6439000" cy="1693086"/>
            <a:chOff x="548640" y="4275466"/>
            <a:chExt cx="6439000" cy="1693086"/>
          </a:xfrm>
        </p:grpSpPr>
        <p:sp>
          <p:nvSpPr>
            <p:cNvPr id="4" name="Elipse 3"/>
            <p:cNvSpPr/>
            <p:nvPr/>
          </p:nvSpPr>
          <p:spPr>
            <a:xfrm>
              <a:off x="548640" y="4275466"/>
              <a:ext cx="809897" cy="1459128"/>
            </a:xfrm>
            <a:prstGeom prst="ellipse">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2559331" y="5322221"/>
              <a:ext cx="4428309" cy="646331"/>
            </a:xfrm>
            <a:prstGeom prst="rect">
              <a:avLst/>
            </a:prstGeom>
            <a:solidFill>
              <a:schemeClr val="accent4">
                <a:lumMod val="20000"/>
                <a:lumOff val="80000"/>
              </a:schemeClr>
            </a:solidFill>
          </p:spPr>
          <p:txBody>
            <a:bodyPr wrap="square" rtlCol="0">
              <a:spAutoFit/>
            </a:bodyPr>
            <a:lstStyle/>
            <a:p>
              <a:r>
                <a:rPr lang="pt-BR" b="1" dirty="0">
                  <a:solidFill>
                    <a:srgbClr val="FF0000"/>
                  </a:solidFill>
                  <a:latin typeface="Verdana" pitchFamily="34" charset="0"/>
                  <a:ea typeface="Verdana" pitchFamily="34" charset="0"/>
                  <a:cs typeface="Verdana" pitchFamily="34" charset="0"/>
                </a:rPr>
                <a:t>141 páginas finais do vol. 9, do Tratado da Ciência da Moral</a:t>
              </a:r>
            </a:p>
          </p:txBody>
        </p:sp>
        <p:cxnSp>
          <p:nvCxnSpPr>
            <p:cNvPr id="18" name="Conector de seta reta 17"/>
            <p:cNvCxnSpPr/>
            <p:nvPr/>
          </p:nvCxnSpPr>
          <p:spPr>
            <a:xfrm>
              <a:off x="1358537" y="5005030"/>
              <a:ext cx="1200794" cy="640356"/>
            </a:xfrm>
            <a:prstGeom prst="straightConnector1">
              <a:avLst/>
            </a:prstGeom>
            <a:ln w="5715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0915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Agrupar 25">
            <a:extLst>
              <a:ext uri="{FF2B5EF4-FFF2-40B4-BE49-F238E27FC236}">
                <a16:creationId xmlns:a16="http://schemas.microsoft.com/office/drawing/2014/main" id="{FE5AAB4F-627F-45E3-81F3-D77344CC5C32}"/>
              </a:ext>
            </a:extLst>
          </p:cNvPr>
          <p:cNvGrpSpPr/>
          <p:nvPr/>
        </p:nvGrpSpPr>
        <p:grpSpPr>
          <a:xfrm>
            <a:off x="230950" y="90089"/>
            <a:ext cx="8194892" cy="3250702"/>
            <a:chOff x="230950" y="90089"/>
            <a:chExt cx="8194892" cy="3250702"/>
          </a:xfrm>
        </p:grpSpPr>
        <p:grpSp>
          <p:nvGrpSpPr>
            <p:cNvPr id="12" name="Agrupar 11">
              <a:extLst>
                <a:ext uri="{FF2B5EF4-FFF2-40B4-BE49-F238E27FC236}">
                  <a16:creationId xmlns:a16="http://schemas.microsoft.com/office/drawing/2014/main" id="{994E7F51-89E7-4F92-92B7-9B9C6C29ACDE}"/>
                </a:ext>
              </a:extLst>
            </p:cNvPr>
            <p:cNvGrpSpPr/>
            <p:nvPr/>
          </p:nvGrpSpPr>
          <p:grpSpPr>
            <a:xfrm>
              <a:off x="230950" y="90089"/>
              <a:ext cx="2093312" cy="3250702"/>
              <a:chOff x="230950" y="90089"/>
              <a:chExt cx="2093312" cy="3250702"/>
            </a:xfrm>
          </p:grpSpPr>
          <p:pic>
            <p:nvPicPr>
              <p:cNvPr id="1026" name="Picture 2" descr="普通道徳並に最高道徳の大綱(廣池千英著) / 古本、中古本、古書籍の通販は「日本の古本屋」 / 日本の古本屋">
                <a:extLst>
                  <a:ext uri="{FF2B5EF4-FFF2-40B4-BE49-F238E27FC236}">
                    <a16:creationId xmlns:a16="http://schemas.microsoft.com/office/drawing/2014/main" id="{FBE19971-77F4-4AE2-B4BF-625A2CF4F422}"/>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569" t="1652" r="4272" b="2522"/>
              <a:stretch/>
            </p:blipFill>
            <p:spPr bwMode="auto">
              <a:xfrm>
                <a:off x="230950" y="90089"/>
                <a:ext cx="2093312" cy="2907874"/>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a:extLst>
                  <a:ext uri="{FF2B5EF4-FFF2-40B4-BE49-F238E27FC236}">
                    <a16:creationId xmlns:a16="http://schemas.microsoft.com/office/drawing/2014/main" id="{7B18E40A-0CD4-4BDA-81A3-77E6B9917FF3}"/>
                  </a:ext>
                </a:extLst>
              </p:cNvPr>
              <p:cNvSpPr txBox="1"/>
              <p:nvPr/>
            </p:nvSpPr>
            <p:spPr>
              <a:xfrm>
                <a:off x="238061" y="2971459"/>
                <a:ext cx="1900182" cy="369332"/>
              </a:xfrm>
              <a:prstGeom prst="rect">
                <a:avLst/>
              </a:prstGeom>
              <a:noFill/>
            </p:spPr>
            <p:txBody>
              <a:bodyPr wrap="square" rtlCol="0">
                <a:spAutoFit/>
              </a:bodyPr>
              <a:lstStyle/>
              <a:p>
                <a:r>
                  <a:rPr lang="pt-BR" b="1" dirty="0">
                    <a:latin typeface="Verdana" panose="020B0604030504040204" pitchFamily="34" charset="0"/>
                    <a:ea typeface="Verdana" panose="020B0604030504040204" pitchFamily="34" charset="0"/>
                  </a:rPr>
                  <a:t>abril-1964</a:t>
                </a:r>
              </a:p>
            </p:txBody>
          </p:sp>
        </p:grpSp>
        <p:grpSp>
          <p:nvGrpSpPr>
            <p:cNvPr id="14" name="Agrupar 13">
              <a:extLst>
                <a:ext uri="{FF2B5EF4-FFF2-40B4-BE49-F238E27FC236}">
                  <a16:creationId xmlns:a16="http://schemas.microsoft.com/office/drawing/2014/main" id="{BE97C448-D9A1-40A7-AB08-1C22DB9B9D2B}"/>
                </a:ext>
              </a:extLst>
            </p:cNvPr>
            <p:cNvGrpSpPr/>
            <p:nvPr/>
          </p:nvGrpSpPr>
          <p:grpSpPr>
            <a:xfrm>
              <a:off x="3060237" y="90090"/>
              <a:ext cx="2196670" cy="3250701"/>
              <a:chOff x="2556661" y="90090"/>
              <a:chExt cx="2196670" cy="3250701"/>
            </a:xfrm>
          </p:grpSpPr>
          <p:pic>
            <p:nvPicPr>
              <p:cNvPr id="1028" name="Picture 4" descr="☆最高道徳の大綱☆財団法人モラロジー研究所☆昭和53年刊☆広池学園事業部☆ の落札情報詳細| ヤフオク落札価格情報 オークフリー・スマートフォン版">
                <a:extLst>
                  <a:ext uri="{FF2B5EF4-FFF2-40B4-BE49-F238E27FC236}">
                    <a16:creationId xmlns:a16="http://schemas.microsoft.com/office/drawing/2014/main" id="{BABE2802-35BA-4BAF-9470-F13CD337D326}"/>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l="18435" t="13986" r="17127" b="15217"/>
              <a:stretch/>
            </p:blipFill>
            <p:spPr bwMode="auto">
              <a:xfrm>
                <a:off x="2556661" y="90090"/>
                <a:ext cx="2196670" cy="2916015"/>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16DB2BF6-A49C-416E-925B-B7E806060423}"/>
                  </a:ext>
                </a:extLst>
              </p:cNvPr>
              <p:cNvSpPr txBox="1"/>
              <p:nvPr/>
            </p:nvSpPr>
            <p:spPr>
              <a:xfrm>
                <a:off x="2812729" y="2971459"/>
                <a:ext cx="1821334" cy="369332"/>
              </a:xfrm>
              <a:prstGeom prst="rect">
                <a:avLst/>
              </a:prstGeom>
              <a:noFill/>
            </p:spPr>
            <p:txBody>
              <a:bodyPr wrap="square" rtlCol="0">
                <a:spAutoFit/>
              </a:bodyPr>
              <a:lstStyle/>
              <a:p>
                <a:r>
                  <a:rPr lang="pt-BR" b="1" dirty="0">
                    <a:latin typeface="Verdana" panose="020B0604030504040204" pitchFamily="34" charset="0"/>
                    <a:ea typeface="Verdana" panose="020B0604030504040204" pitchFamily="34" charset="0"/>
                  </a:rPr>
                  <a:t>Nov-1974</a:t>
                </a:r>
              </a:p>
            </p:txBody>
          </p:sp>
        </p:grpSp>
        <p:grpSp>
          <p:nvGrpSpPr>
            <p:cNvPr id="15" name="Agrupar 14">
              <a:extLst>
                <a:ext uri="{FF2B5EF4-FFF2-40B4-BE49-F238E27FC236}">
                  <a16:creationId xmlns:a16="http://schemas.microsoft.com/office/drawing/2014/main" id="{E59F161C-D136-4B78-9F04-E6C7D623C210}"/>
                </a:ext>
              </a:extLst>
            </p:cNvPr>
            <p:cNvGrpSpPr/>
            <p:nvPr/>
          </p:nvGrpSpPr>
          <p:grpSpPr>
            <a:xfrm>
              <a:off x="6299400" y="116769"/>
              <a:ext cx="2126442" cy="3224022"/>
              <a:chOff x="5424757" y="116769"/>
              <a:chExt cx="2126442" cy="3224022"/>
            </a:xfrm>
          </p:grpSpPr>
          <p:sp>
            <p:nvSpPr>
              <p:cNvPr id="18" name="CaixaDeTexto 17">
                <a:extLst>
                  <a:ext uri="{FF2B5EF4-FFF2-40B4-BE49-F238E27FC236}">
                    <a16:creationId xmlns:a16="http://schemas.microsoft.com/office/drawing/2014/main" id="{808D8CD3-8CAA-4A46-B139-AE5AD78083E3}"/>
                  </a:ext>
                </a:extLst>
              </p:cNvPr>
              <p:cNvSpPr txBox="1"/>
              <p:nvPr/>
            </p:nvSpPr>
            <p:spPr>
              <a:xfrm>
                <a:off x="5666756" y="2971459"/>
                <a:ext cx="1821334" cy="369332"/>
              </a:xfrm>
              <a:prstGeom prst="rect">
                <a:avLst/>
              </a:prstGeom>
              <a:noFill/>
            </p:spPr>
            <p:txBody>
              <a:bodyPr wrap="square" rtlCol="0">
                <a:spAutoFit/>
              </a:bodyPr>
              <a:lstStyle/>
              <a:p>
                <a:r>
                  <a:rPr lang="pt-BR" b="1" dirty="0">
                    <a:latin typeface="Verdana" panose="020B0604030504040204" pitchFamily="34" charset="0"/>
                    <a:ea typeface="Verdana" panose="020B0604030504040204" pitchFamily="34" charset="0"/>
                  </a:rPr>
                  <a:t>Jun-1984</a:t>
                </a:r>
              </a:p>
            </p:txBody>
          </p:sp>
          <p:pic>
            <p:nvPicPr>
              <p:cNvPr id="19" name="Picture 8">
                <a:extLst>
                  <a:ext uri="{FF2B5EF4-FFF2-40B4-BE49-F238E27FC236}">
                    <a16:creationId xmlns:a16="http://schemas.microsoft.com/office/drawing/2014/main" id="{DE1C4072-F1A7-4784-BC9A-AB2064CBD2D0}"/>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424757" y="116769"/>
                <a:ext cx="2126442" cy="2881194"/>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Seta: para a Direita 1">
              <a:extLst>
                <a:ext uri="{FF2B5EF4-FFF2-40B4-BE49-F238E27FC236}">
                  <a16:creationId xmlns:a16="http://schemas.microsoft.com/office/drawing/2014/main" id="{43E5B3C1-72C5-4DD6-80E4-ADDA564B07AD}"/>
                </a:ext>
              </a:extLst>
            </p:cNvPr>
            <p:cNvSpPr/>
            <p:nvPr/>
          </p:nvSpPr>
          <p:spPr>
            <a:xfrm rot="10800000" flipH="1">
              <a:off x="2402342" y="1475889"/>
              <a:ext cx="500304" cy="74022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4" name="Seta: para a Direita 1">
              <a:extLst>
                <a:ext uri="{FF2B5EF4-FFF2-40B4-BE49-F238E27FC236}">
                  <a16:creationId xmlns:a16="http://schemas.microsoft.com/office/drawing/2014/main" id="{1C5A6C69-B375-40FE-9E23-03F252D2020C}"/>
                </a:ext>
              </a:extLst>
            </p:cNvPr>
            <p:cNvSpPr/>
            <p:nvPr/>
          </p:nvSpPr>
          <p:spPr>
            <a:xfrm rot="10800000" flipH="1">
              <a:off x="5476764" y="1475890"/>
              <a:ext cx="500304" cy="74022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nvGrpSpPr>
          <p:cNvPr id="32" name="Agrupar 31">
            <a:extLst>
              <a:ext uri="{FF2B5EF4-FFF2-40B4-BE49-F238E27FC236}">
                <a16:creationId xmlns:a16="http://schemas.microsoft.com/office/drawing/2014/main" id="{9EE52915-C87D-4E16-8FE4-25A548417CD7}"/>
              </a:ext>
            </a:extLst>
          </p:cNvPr>
          <p:cNvGrpSpPr/>
          <p:nvPr/>
        </p:nvGrpSpPr>
        <p:grpSpPr>
          <a:xfrm>
            <a:off x="4544658" y="3851896"/>
            <a:ext cx="3947776" cy="2978059"/>
            <a:chOff x="4544658" y="3851896"/>
            <a:chExt cx="3947776" cy="2978059"/>
          </a:xfrm>
        </p:grpSpPr>
        <p:pic>
          <p:nvPicPr>
            <p:cNvPr id="30" name="Imagem 29" descr="Texto, Carta&#10;&#10;Descrição gerada automaticamente">
              <a:extLst>
                <a:ext uri="{FF2B5EF4-FFF2-40B4-BE49-F238E27FC236}">
                  <a16:creationId xmlns:a16="http://schemas.microsoft.com/office/drawing/2014/main" id="{A03441A7-BEE0-418B-9E72-24187BA31AE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44658" y="3851896"/>
              <a:ext cx="2126442" cy="2978059"/>
            </a:xfrm>
            <a:prstGeom prst="rect">
              <a:avLst/>
            </a:prstGeom>
          </p:spPr>
        </p:pic>
        <p:sp>
          <p:nvSpPr>
            <p:cNvPr id="16" name="Seta: Dobrada para Cima 15">
              <a:extLst>
                <a:ext uri="{FF2B5EF4-FFF2-40B4-BE49-F238E27FC236}">
                  <a16:creationId xmlns:a16="http://schemas.microsoft.com/office/drawing/2014/main" id="{948DED6B-4AB3-400D-8C46-6AD143216524}"/>
                </a:ext>
              </a:extLst>
            </p:cNvPr>
            <p:cNvSpPr/>
            <p:nvPr/>
          </p:nvSpPr>
          <p:spPr>
            <a:xfrm rot="5400000" flipV="1">
              <a:off x="6586889" y="4251453"/>
              <a:ext cx="1766519" cy="967409"/>
            </a:xfrm>
            <a:prstGeom prst="ben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CaixaDeTexto 33">
              <a:extLst>
                <a:ext uri="{FF2B5EF4-FFF2-40B4-BE49-F238E27FC236}">
                  <a16:creationId xmlns:a16="http://schemas.microsoft.com/office/drawing/2014/main" id="{52B8EBA1-1FC6-44C5-BE8F-F16E68F191B1}"/>
                </a:ext>
              </a:extLst>
            </p:cNvPr>
            <p:cNvSpPr txBox="1"/>
            <p:nvPr/>
          </p:nvSpPr>
          <p:spPr>
            <a:xfrm>
              <a:off x="6671100" y="6200865"/>
              <a:ext cx="1821334" cy="369332"/>
            </a:xfrm>
            <a:prstGeom prst="rect">
              <a:avLst/>
            </a:prstGeom>
            <a:noFill/>
          </p:spPr>
          <p:txBody>
            <a:bodyPr wrap="square" rtlCol="0">
              <a:spAutoFit/>
            </a:bodyPr>
            <a:lstStyle/>
            <a:p>
              <a:r>
                <a:rPr lang="pt-BR" b="1" dirty="0">
                  <a:latin typeface="Verdana" panose="020B0604030504040204" pitchFamily="34" charset="0"/>
                  <a:ea typeface="Verdana" panose="020B0604030504040204" pitchFamily="34" charset="0"/>
                </a:rPr>
                <a:t>Out-2013</a:t>
              </a:r>
            </a:p>
          </p:txBody>
        </p:sp>
      </p:grpSp>
      <p:grpSp>
        <p:nvGrpSpPr>
          <p:cNvPr id="33" name="Agrupar 32">
            <a:extLst>
              <a:ext uri="{FF2B5EF4-FFF2-40B4-BE49-F238E27FC236}">
                <a16:creationId xmlns:a16="http://schemas.microsoft.com/office/drawing/2014/main" id="{0F1F9EE6-81C4-4652-9E22-C5CFFBFB5B43}"/>
              </a:ext>
            </a:extLst>
          </p:cNvPr>
          <p:cNvGrpSpPr/>
          <p:nvPr/>
        </p:nvGrpSpPr>
        <p:grpSpPr>
          <a:xfrm>
            <a:off x="937866" y="3828540"/>
            <a:ext cx="3575598" cy="2978060"/>
            <a:chOff x="937866" y="3828540"/>
            <a:chExt cx="3575598" cy="2978060"/>
          </a:xfrm>
        </p:grpSpPr>
        <p:sp>
          <p:nvSpPr>
            <p:cNvPr id="21" name="Seta: para a Direita 1">
              <a:extLst>
                <a:ext uri="{FF2B5EF4-FFF2-40B4-BE49-F238E27FC236}">
                  <a16:creationId xmlns:a16="http://schemas.microsoft.com/office/drawing/2014/main" id="{A54C832D-7ED8-4541-8F82-354293931346}"/>
                </a:ext>
              </a:extLst>
            </p:cNvPr>
            <p:cNvSpPr/>
            <p:nvPr/>
          </p:nvSpPr>
          <p:spPr>
            <a:xfrm flipH="1">
              <a:off x="3551921" y="5099272"/>
              <a:ext cx="500304" cy="663582"/>
            </a:xfrm>
            <a:prstGeom prst="rightArrow">
              <a:avLst>
                <a:gd name="adj1" fmla="val 52789"/>
                <a:gd name="adj2" fmla="val 5541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31" name="Imagem 30" descr="Uma imagem contendo Diagrama&#10;&#10;Descrição gerada automaticamente">
              <a:extLst>
                <a:ext uri="{FF2B5EF4-FFF2-40B4-BE49-F238E27FC236}">
                  <a16:creationId xmlns:a16="http://schemas.microsoft.com/office/drawing/2014/main" id="{C9ED9F60-9F07-438D-8703-21BB07ED045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37866" y="3828540"/>
              <a:ext cx="2147690" cy="2978060"/>
            </a:xfrm>
            <a:prstGeom prst="rect">
              <a:avLst/>
            </a:prstGeom>
          </p:spPr>
        </p:pic>
        <p:sp>
          <p:nvSpPr>
            <p:cNvPr id="35" name="CaixaDeTexto 34">
              <a:extLst>
                <a:ext uri="{FF2B5EF4-FFF2-40B4-BE49-F238E27FC236}">
                  <a16:creationId xmlns:a16="http://schemas.microsoft.com/office/drawing/2014/main" id="{C5C662F8-C88F-483C-826B-EAA0966A026F}"/>
                </a:ext>
              </a:extLst>
            </p:cNvPr>
            <p:cNvSpPr txBox="1"/>
            <p:nvPr/>
          </p:nvSpPr>
          <p:spPr>
            <a:xfrm>
              <a:off x="3028294" y="6200865"/>
              <a:ext cx="1485170" cy="369332"/>
            </a:xfrm>
            <a:prstGeom prst="rect">
              <a:avLst/>
            </a:prstGeom>
            <a:noFill/>
          </p:spPr>
          <p:txBody>
            <a:bodyPr wrap="square" rtlCol="0">
              <a:spAutoFit/>
            </a:bodyPr>
            <a:lstStyle/>
            <a:p>
              <a:r>
                <a:rPr lang="pt-BR" b="1" dirty="0">
                  <a:latin typeface="Verdana" panose="020B0604030504040204" pitchFamily="34" charset="0"/>
                  <a:ea typeface="Verdana" panose="020B0604030504040204" pitchFamily="34" charset="0"/>
                </a:rPr>
                <a:t>Dez-2020</a:t>
              </a:r>
            </a:p>
          </p:txBody>
        </p:sp>
      </p:grpSp>
      <p:sp>
        <p:nvSpPr>
          <p:cNvPr id="7" name="CaixaDeTexto 6"/>
          <p:cNvSpPr txBox="1"/>
          <p:nvPr/>
        </p:nvSpPr>
        <p:spPr>
          <a:xfrm rot="19949544">
            <a:off x="100639" y="1143783"/>
            <a:ext cx="4442997" cy="523220"/>
          </a:xfrm>
          <a:prstGeom prst="rect">
            <a:avLst/>
          </a:prstGeom>
          <a:solidFill>
            <a:schemeClr val="bg1"/>
          </a:solidFill>
        </p:spPr>
        <p:txBody>
          <a:bodyPr wrap="square" rtlCol="0">
            <a:spAutoFit/>
          </a:bodyPr>
          <a:lstStyle/>
          <a:p>
            <a:r>
              <a:rPr lang="pt-BR" sz="1400" b="1" dirty="0">
                <a:latin typeface="Verdana" pitchFamily="34" charset="0"/>
                <a:ea typeface="Verdana" pitchFamily="34" charset="0"/>
                <a:cs typeface="Verdana" pitchFamily="34" charset="0"/>
              </a:rPr>
              <a:t>Em geral são textos sintéticos, reprodução do texto constante no “Tratado...”</a:t>
            </a:r>
          </a:p>
        </p:txBody>
      </p:sp>
      <p:sp>
        <p:nvSpPr>
          <p:cNvPr id="20" name="CaixaDeTexto 19">
            <a:extLst>
              <a:ext uri="{FF2B5EF4-FFF2-40B4-BE49-F238E27FC236}">
                <a16:creationId xmlns:a16="http://schemas.microsoft.com/office/drawing/2014/main" id="{699253C3-7983-43C8-9AC8-824DB66FD3CA}"/>
              </a:ext>
            </a:extLst>
          </p:cNvPr>
          <p:cNvSpPr txBox="1"/>
          <p:nvPr/>
        </p:nvSpPr>
        <p:spPr>
          <a:xfrm rot="19797704">
            <a:off x="5645748" y="1444877"/>
            <a:ext cx="3452109" cy="738664"/>
          </a:xfrm>
          <a:prstGeom prst="rect">
            <a:avLst/>
          </a:prstGeom>
          <a:solidFill>
            <a:schemeClr val="bg1"/>
          </a:solidFill>
        </p:spPr>
        <p:txBody>
          <a:bodyPr wrap="square" rtlCol="0">
            <a:spAutoFit/>
          </a:bodyPr>
          <a:lstStyle/>
          <a:p>
            <a:pPr algn="ctr"/>
            <a:r>
              <a:rPr lang="pt-BR" sz="1400" b="1" dirty="0">
                <a:latin typeface="Verdana" pitchFamily="34" charset="0"/>
                <a:ea typeface="Verdana" pitchFamily="34" charset="0"/>
                <a:cs typeface="Verdana" pitchFamily="34" charset="0"/>
              </a:rPr>
              <a:t>Texto reescrito, complementado, com linguagem atual, de 2~3 páginas/máxima.</a:t>
            </a:r>
          </a:p>
        </p:txBody>
      </p:sp>
    </p:spTree>
    <p:extLst>
      <p:ext uri="{BB962C8B-B14F-4D97-AF65-F5344CB8AC3E}">
        <p14:creationId xmlns:p14="http://schemas.microsoft.com/office/powerpoint/2010/main" val="1260628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ppt_x"/>
                                          </p:val>
                                        </p:tav>
                                        <p:tav tm="100000">
                                          <p:val>
                                            <p:strVal val="#ppt_x"/>
                                          </p:val>
                                        </p:tav>
                                      </p:tavLst>
                                    </p:anim>
                                    <p:anim calcmode="lin" valueType="num">
                                      <p:cBhvr additive="base">
                                        <p:cTn id="2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ppt_x"/>
                                          </p:val>
                                        </p:tav>
                                        <p:tav tm="100000">
                                          <p:val>
                                            <p:strVal val="#ppt_x"/>
                                          </p:val>
                                        </p:tav>
                                      </p:tavLst>
                                    </p:anim>
                                    <p:anim calcmode="lin" valueType="num">
                                      <p:cBhvr additive="base">
                                        <p:cTn id="3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4FB3A166-FF7D-49FC-8F53-99D3A0FFFEC9}"/>
              </a:ext>
            </a:extLst>
          </p:cNvPr>
          <p:cNvPicPr/>
          <p:nvPr/>
        </p:nvPicPr>
        <p:blipFill>
          <a:blip r:embed="rId2"/>
          <a:stretch>
            <a:fillRect/>
          </a:stretch>
        </p:blipFill>
        <p:spPr>
          <a:xfrm>
            <a:off x="0" y="0"/>
            <a:ext cx="5062488" cy="6708913"/>
          </a:xfrm>
          <a:prstGeom prst="rect">
            <a:avLst/>
          </a:prstGeom>
        </p:spPr>
      </p:pic>
      <p:grpSp>
        <p:nvGrpSpPr>
          <p:cNvPr id="3" name="Agrupar 2">
            <a:extLst>
              <a:ext uri="{FF2B5EF4-FFF2-40B4-BE49-F238E27FC236}">
                <a16:creationId xmlns:a16="http://schemas.microsoft.com/office/drawing/2014/main" id="{42AA1E2A-CDCF-48C2-B567-77735F2847F9}"/>
              </a:ext>
            </a:extLst>
          </p:cNvPr>
          <p:cNvGrpSpPr/>
          <p:nvPr/>
        </p:nvGrpSpPr>
        <p:grpSpPr>
          <a:xfrm>
            <a:off x="4518569" y="418001"/>
            <a:ext cx="4516001" cy="3788509"/>
            <a:chOff x="4518569" y="418001"/>
            <a:chExt cx="4516001" cy="3788509"/>
          </a:xfrm>
        </p:grpSpPr>
        <p:sp>
          <p:nvSpPr>
            <p:cNvPr id="9" name="CaixaDeTexto 8">
              <a:extLst>
                <a:ext uri="{FF2B5EF4-FFF2-40B4-BE49-F238E27FC236}">
                  <a16:creationId xmlns:a16="http://schemas.microsoft.com/office/drawing/2014/main" id="{4B5BFDA7-578A-40B2-B58D-C82C36C404A0}"/>
                </a:ext>
              </a:extLst>
            </p:cNvPr>
            <p:cNvSpPr txBox="1"/>
            <p:nvPr/>
          </p:nvSpPr>
          <p:spPr>
            <a:xfrm>
              <a:off x="5310055" y="418001"/>
              <a:ext cx="3724515" cy="3785652"/>
            </a:xfrm>
            <a:prstGeom prst="rect">
              <a:avLst/>
            </a:prstGeom>
            <a:noFill/>
          </p:spPr>
          <p:txBody>
            <a:bodyPr wrap="square">
              <a:spAutoFit/>
            </a:bodyPr>
            <a:lstStyle/>
            <a:p>
              <a:r>
                <a:rPr lang="pt-BR" sz="3200" b="1" dirty="0">
                  <a:solidFill>
                    <a:srgbClr val="FF0000"/>
                  </a:solidFill>
                </a:rPr>
                <a:t>Bibliografia de hoje:</a:t>
              </a:r>
            </a:p>
            <a:p>
              <a:endParaRPr lang="pt-BR" sz="3200" b="1" dirty="0">
                <a:solidFill>
                  <a:srgbClr val="FF0000"/>
                </a:solidFill>
              </a:endParaRPr>
            </a:p>
            <a:p>
              <a:endParaRPr lang="pt-BR" sz="3200" b="1" dirty="0">
                <a:solidFill>
                  <a:srgbClr val="FF0000"/>
                </a:solidFill>
              </a:endParaRPr>
            </a:p>
            <a:p>
              <a:endParaRPr lang="pt-BR" sz="3200" b="1" dirty="0">
                <a:solidFill>
                  <a:srgbClr val="FF0000"/>
                </a:solidFill>
              </a:endParaRPr>
            </a:p>
            <a:p>
              <a:r>
                <a:rPr lang="pt-BR" sz="2800" b="1" dirty="0">
                  <a:solidFill>
                    <a:srgbClr val="0070C0"/>
                  </a:solidFill>
                </a:rPr>
                <a:t>a) Roteiro, de 1 página, com as referências para aprofundar os estudos desta Máxima </a:t>
              </a:r>
              <a:endParaRPr lang="pt-BR" sz="2800" dirty="0">
                <a:solidFill>
                  <a:srgbClr val="0070C0"/>
                </a:solidFill>
              </a:endParaRPr>
            </a:p>
          </p:txBody>
        </p:sp>
        <p:sp>
          <p:nvSpPr>
            <p:cNvPr id="2" name="Seta: para a Direita 1">
              <a:extLst>
                <a:ext uri="{FF2B5EF4-FFF2-40B4-BE49-F238E27FC236}">
                  <a16:creationId xmlns:a16="http://schemas.microsoft.com/office/drawing/2014/main" id="{EF945D2F-5068-4E2F-AC6F-644C3CFC033E}"/>
                </a:ext>
              </a:extLst>
            </p:cNvPr>
            <p:cNvSpPr/>
            <p:nvPr/>
          </p:nvSpPr>
          <p:spPr>
            <a:xfrm flipH="1">
              <a:off x="4518569" y="3215910"/>
              <a:ext cx="653143" cy="990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Tree>
    <p:extLst>
      <p:ext uri="{BB962C8B-B14F-4D97-AF65-F5344CB8AC3E}">
        <p14:creationId xmlns:p14="http://schemas.microsoft.com/office/powerpoint/2010/main" val="1495781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id="{286A32E8-85C3-4392-A77B-1FE1898D12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4094353" cy="2972500"/>
          </a:xfrm>
          <a:prstGeom prst="rect">
            <a:avLst/>
          </a:prstGeom>
          <a:noFill/>
          <a:extLst>
            <a:ext uri="{909E8E84-426E-40DD-AFC4-6F175D3DCCD1}">
              <a14:hiddenFill xmlns:a14="http://schemas.microsoft.com/office/drawing/2010/main">
                <a:solidFill>
                  <a:srgbClr val="FFFFFF"/>
                </a:solidFill>
              </a14:hiddenFill>
            </a:ext>
          </a:extLst>
        </p:spPr>
      </p:pic>
      <p:sp>
        <p:nvSpPr>
          <p:cNvPr id="9" name="CaixaDeTexto 8">
            <a:extLst>
              <a:ext uri="{FF2B5EF4-FFF2-40B4-BE49-F238E27FC236}">
                <a16:creationId xmlns:a16="http://schemas.microsoft.com/office/drawing/2014/main" id="{89CE129A-F232-4876-A691-C329B2F775CE}"/>
              </a:ext>
            </a:extLst>
          </p:cNvPr>
          <p:cNvSpPr txBox="1"/>
          <p:nvPr/>
        </p:nvSpPr>
        <p:spPr>
          <a:xfrm>
            <a:off x="4229100" y="409033"/>
            <a:ext cx="4164496" cy="1077218"/>
          </a:xfrm>
          <a:prstGeom prst="rect">
            <a:avLst/>
          </a:prstGeom>
          <a:noFill/>
        </p:spPr>
        <p:txBody>
          <a:bodyPr wrap="square">
            <a:spAutoFit/>
          </a:bodyPr>
          <a:lstStyle/>
          <a:p>
            <a:r>
              <a:rPr lang="pt-BR" sz="2400" b="1" dirty="0"/>
              <a:t>a) Tratado da Ciência da Moral, de Chikuro Hiroike, </a:t>
            </a:r>
          </a:p>
          <a:p>
            <a:r>
              <a:rPr lang="pt-BR" sz="1600" b="1" dirty="0"/>
              <a:t>edição em japonês, 1ª edição em 1926</a:t>
            </a:r>
            <a:endParaRPr lang="pt-BR" sz="2400" dirty="0"/>
          </a:p>
        </p:txBody>
      </p:sp>
      <p:pic>
        <p:nvPicPr>
          <p:cNvPr id="8" name="Picture 2">
            <a:extLst>
              <a:ext uri="{FF2B5EF4-FFF2-40B4-BE49-F238E27FC236}">
                <a16:creationId xmlns:a16="http://schemas.microsoft.com/office/drawing/2014/main" id="{974D9C05-8E4A-40BD-806B-8F722E99F0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7269" y="2662634"/>
            <a:ext cx="2270272" cy="3373415"/>
          </a:xfrm>
          <a:prstGeom prst="rect">
            <a:avLst/>
          </a:prstGeom>
          <a:noFill/>
          <a:ln w="28575">
            <a:solidFill>
              <a:srgbClr val="00B0F0"/>
            </a:solidFill>
          </a:ln>
          <a:extLst>
            <a:ext uri="{909E8E84-426E-40DD-AFC4-6F175D3DCCD1}">
              <a14:hiddenFill xmlns:a14="http://schemas.microsoft.com/office/drawing/2010/main">
                <a:solidFill>
                  <a:srgbClr val="FFFFFF"/>
                </a:solidFill>
              </a14:hiddenFill>
            </a:ext>
          </a:extLst>
        </p:spPr>
      </p:pic>
      <p:pic>
        <p:nvPicPr>
          <p:cNvPr id="14" name="Imagem 13">
            <a:extLst>
              <a:ext uri="{FF2B5EF4-FFF2-40B4-BE49-F238E27FC236}">
                <a16:creationId xmlns:a16="http://schemas.microsoft.com/office/drawing/2014/main" id="{3935F022-3752-4807-8A16-AD1A5760D979}"/>
              </a:ext>
            </a:extLst>
          </p:cNvPr>
          <p:cNvPicPr/>
          <p:nvPr/>
        </p:nvPicPr>
        <p:blipFill>
          <a:blip r:embed="rId4">
            <a:extLst>
              <a:ext uri="{28A0092B-C50C-407E-A947-70E740481C1C}">
                <a14:useLocalDpi xmlns:a14="http://schemas.microsoft.com/office/drawing/2010/main" val="0"/>
              </a:ext>
            </a:extLst>
          </a:blip>
          <a:stretch>
            <a:fillRect/>
          </a:stretch>
        </p:blipFill>
        <p:spPr>
          <a:xfrm>
            <a:off x="6394655" y="2893870"/>
            <a:ext cx="2270272" cy="3393761"/>
          </a:xfrm>
          <a:prstGeom prst="rect">
            <a:avLst/>
          </a:prstGeom>
          <a:ln w="28575">
            <a:solidFill>
              <a:srgbClr val="0070C0"/>
            </a:solidFill>
          </a:ln>
        </p:spPr>
      </p:pic>
      <p:sp>
        <p:nvSpPr>
          <p:cNvPr id="15" name="CaixaDeTexto 14">
            <a:extLst>
              <a:ext uri="{FF2B5EF4-FFF2-40B4-BE49-F238E27FC236}">
                <a16:creationId xmlns:a16="http://schemas.microsoft.com/office/drawing/2014/main" id="{977504D3-6FDC-4B91-982A-A62C13CA84CD}"/>
              </a:ext>
            </a:extLst>
          </p:cNvPr>
          <p:cNvSpPr txBox="1"/>
          <p:nvPr/>
        </p:nvSpPr>
        <p:spPr>
          <a:xfrm>
            <a:off x="6087122" y="6036049"/>
            <a:ext cx="2953665" cy="584775"/>
          </a:xfrm>
          <a:prstGeom prst="rect">
            <a:avLst/>
          </a:prstGeom>
          <a:solidFill>
            <a:schemeClr val="accent4">
              <a:lumMod val="20000"/>
              <a:lumOff val="80000"/>
            </a:schemeClr>
          </a:solidFill>
        </p:spPr>
        <p:txBody>
          <a:bodyPr wrap="square" rtlCol="0">
            <a:spAutoFit/>
          </a:bodyPr>
          <a:lstStyle/>
          <a:p>
            <a:r>
              <a:rPr lang="pt-BR" sz="1600" b="1" dirty="0">
                <a:latin typeface="Calibri" panose="020F0502020204030204" pitchFamily="34" charset="0"/>
                <a:ea typeface="MS Mincho" panose="02020609040205080304" pitchFamily="49" charset="-128"/>
                <a:cs typeface="Times New Roman" panose="02020603050405020304" pitchFamily="18" charset="0"/>
              </a:rPr>
              <a:t>d</a:t>
            </a:r>
            <a:r>
              <a:rPr lang="pt-BR" sz="1600" b="1" dirty="0">
                <a:effectLst/>
                <a:latin typeface="Calibri" panose="020F0502020204030204" pitchFamily="34" charset="0"/>
                <a:ea typeface="MS Mincho" panose="02020609040205080304" pitchFamily="49" charset="-128"/>
                <a:cs typeface="Times New Roman" panose="02020603050405020304" pitchFamily="18" charset="0"/>
              </a:rPr>
              <a:t>) Antropologia do </a:t>
            </a:r>
            <a:r>
              <a:rPr lang="pt-BR" sz="1600" b="1" i="1" dirty="0" err="1">
                <a:effectLst/>
                <a:latin typeface="Calibri" panose="020F0502020204030204" pitchFamily="34" charset="0"/>
                <a:ea typeface="MS Mincho" panose="02020609040205080304" pitchFamily="49" charset="-128"/>
                <a:cs typeface="Times New Roman" panose="02020603050405020304" pitchFamily="18" charset="0"/>
              </a:rPr>
              <a:t>Sampouyoshi</a:t>
            </a:r>
            <a:br>
              <a:rPr lang="pt-BR" sz="1600" b="1" i="1" dirty="0">
                <a:effectLst/>
                <a:latin typeface="Calibri" panose="020F0502020204030204" pitchFamily="34" charset="0"/>
                <a:ea typeface="MS Mincho" panose="02020609040205080304" pitchFamily="49" charset="-128"/>
                <a:cs typeface="Times New Roman" panose="02020603050405020304" pitchFamily="18" charset="0"/>
              </a:rPr>
            </a:br>
            <a:r>
              <a:rPr lang="pt-BR" sz="1600" b="1" dirty="0">
                <a:effectLst/>
                <a:latin typeface="Calibri" panose="020F0502020204030204" pitchFamily="34" charset="0"/>
                <a:ea typeface="MS Mincho" panose="02020609040205080304" pitchFamily="49" charset="-128"/>
                <a:cs typeface="Times New Roman" panose="02020603050405020304" pitchFamily="18" charset="0"/>
              </a:rPr>
              <a:t> (</a:t>
            </a:r>
            <a:r>
              <a:rPr lang="ja-JP" sz="1600" b="1" dirty="0">
                <a:effectLst/>
                <a:latin typeface="+mj-ea"/>
                <a:ea typeface="+mj-ea"/>
                <a:cs typeface="Times New Roman" panose="02020603050405020304" pitchFamily="18" charset="0"/>
              </a:rPr>
              <a:t>三方よしの人間学</a:t>
            </a:r>
            <a:r>
              <a:rPr lang="pt-BR" sz="1600" dirty="0"/>
              <a:t>)</a:t>
            </a:r>
            <a:endParaRPr lang="pt-BR" sz="2000" dirty="0"/>
          </a:p>
        </p:txBody>
      </p:sp>
      <p:pic>
        <p:nvPicPr>
          <p:cNvPr id="10" name="Picture 10">
            <a:extLst>
              <a:ext uri="{FF2B5EF4-FFF2-40B4-BE49-F238E27FC236}">
                <a16:creationId xmlns:a16="http://schemas.microsoft.com/office/drawing/2014/main" id="{372AAD08-3228-437E-9B08-D4C3FE0FFB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213" y="3034836"/>
            <a:ext cx="2226942" cy="3190461"/>
          </a:xfrm>
          <a:prstGeom prst="rect">
            <a:avLst/>
          </a:prstGeom>
          <a:noFill/>
          <a:ln w="28575">
            <a:solidFill>
              <a:srgbClr val="00B0F0"/>
            </a:solidFill>
          </a:ln>
          <a:extLst>
            <a:ext uri="{909E8E84-426E-40DD-AFC4-6F175D3DCCD1}">
              <a14:hiddenFill xmlns:a14="http://schemas.microsoft.com/office/drawing/2010/main">
                <a:solidFill>
                  <a:srgbClr val="FFFFFF"/>
                </a:solidFill>
              </a14:hiddenFill>
            </a:ext>
          </a:extLst>
        </p:spPr>
      </p:pic>
      <p:sp>
        <p:nvSpPr>
          <p:cNvPr id="12" name="CaixaDeTexto 11">
            <a:extLst>
              <a:ext uri="{FF2B5EF4-FFF2-40B4-BE49-F238E27FC236}">
                <a16:creationId xmlns:a16="http://schemas.microsoft.com/office/drawing/2014/main" id="{9CE6D156-0296-4392-86C1-742957514584}"/>
              </a:ext>
            </a:extLst>
          </p:cNvPr>
          <p:cNvSpPr txBox="1"/>
          <p:nvPr/>
        </p:nvSpPr>
        <p:spPr>
          <a:xfrm>
            <a:off x="70472" y="5964466"/>
            <a:ext cx="2899587" cy="646331"/>
          </a:xfrm>
          <a:prstGeom prst="rect">
            <a:avLst/>
          </a:prstGeom>
          <a:solidFill>
            <a:schemeClr val="accent4">
              <a:lumMod val="20000"/>
              <a:lumOff val="80000"/>
            </a:schemeClr>
          </a:solidFill>
        </p:spPr>
        <p:txBody>
          <a:bodyPr wrap="square" rtlCol="0">
            <a:spAutoFit/>
          </a:bodyPr>
          <a:lstStyle/>
          <a:p>
            <a:r>
              <a:rPr lang="pt-BR" altLang="ja-JP" b="1" dirty="0">
                <a:solidFill>
                  <a:srgbClr val="0F1111"/>
                </a:solidFill>
                <a:latin typeface="+mj-ea"/>
                <a:ea typeface="+mj-ea"/>
              </a:rPr>
              <a:t>b) </a:t>
            </a:r>
            <a:r>
              <a:rPr lang="ja-JP" altLang="pt-BR" b="1" dirty="0">
                <a:solidFill>
                  <a:srgbClr val="0F1111"/>
                </a:solidFill>
                <a:latin typeface="+mj-ea"/>
                <a:ea typeface="+mj-ea"/>
              </a:rPr>
              <a:t>改訂</a:t>
            </a:r>
            <a:r>
              <a:rPr lang="ja-JP" altLang="pt-BR" b="1" i="0" dirty="0">
                <a:solidFill>
                  <a:srgbClr val="0F1111"/>
                </a:solidFill>
                <a:effectLst/>
                <a:latin typeface="+mj-ea"/>
                <a:ea typeface="+mj-ea"/>
              </a:rPr>
              <a:t>廣池千九郎語録</a:t>
            </a:r>
            <a:endParaRPr lang="pt-BR" altLang="ja-JP" b="1" i="0" dirty="0">
              <a:solidFill>
                <a:srgbClr val="0F1111"/>
              </a:solidFill>
              <a:effectLst/>
              <a:latin typeface="+mj-ea"/>
              <a:ea typeface="+mj-ea"/>
            </a:endParaRPr>
          </a:p>
          <a:p>
            <a:r>
              <a:rPr lang="pt-BR" altLang="ja-JP" b="1" dirty="0">
                <a:solidFill>
                  <a:srgbClr val="0F1111"/>
                </a:solidFill>
                <a:latin typeface="Hiragino Kaku Gothic ProN"/>
              </a:rPr>
              <a:t>Citações</a:t>
            </a:r>
            <a:r>
              <a:rPr lang="ja-JP" altLang="pt-BR" b="1" dirty="0">
                <a:solidFill>
                  <a:srgbClr val="0F1111"/>
                </a:solidFill>
                <a:latin typeface="Hiragino Kaku Gothic ProN"/>
              </a:rPr>
              <a:t> </a:t>
            </a:r>
            <a:r>
              <a:rPr lang="pt-BR" altLang="ja-JP" b="1" dirty="0">
                <a:solidFill>
                  <a:srgbClr val="0F1111"/>
                </a:solidFill>
                <a:latin typeface="Hiragino Kaku Gothic ProN"/>
              </a:rPr>
              <a:t>de</a:t>
            </a:r>
            <a:r>
              <a:rPr lang="ja-JP" altLang="pt-BR" b="1" dirty="0">
                <a:solidFill>
                  <a:srgbClr val="0F1111"/>
                </a:solidFill>
                <a:latin typeface="Hiragino Kaku Gothic ProN"/>
              </a:rPr>
              <a:t> </a:t>
            </a:r>
            <a:r>
              <a:rPr lang="pt-BR" altLang="ja-JP" b="1" dirty="0" err="1">
                <a:solidFill>
                  <a:srgbClr val="0F1111"/>
                </a:solidFill>
                <a:latin typeface="Hiragino Kaku Gothic ProN"/>
              </a:rPr>
              <a:t>Chikuro</a:t>
            </a:r>
            <a:r>
              <a:rPr lang="ja-JP" altLang="pt-BR" b="1" dirty="0">
                <a:solidFill>
                  <a:srgbClr val="0F1111"/>
                </a:solidFill>
                <a:latin typeface="Hiragino Kaku Gothic ProN"/>
              </a:rPr>
              <a:t> </a:t>
            </a:r>
            <a:r>
              <a:rPr lang="pt-BR" altLang="ja-JP" b="1" dirty="0" err="1">
                <a:solidFill>
                  <a:srgbClr val="0F1111"/>
                </a:solidFill>
                <a:latin typeface="Hiragino Kaku Gothic ProN"/>
              </a:rPr>
              <a:t>Hiroike</a:t>
            </a:r>
            <a:endParaRPr lang="pt-BR" dirty="0"/>
          </a:p>
        </p:txBody>
      </p:sp>
      <p:sp>
        <p:nvSpPr>
          <p:cNvPr id="11" name="CaixaDeTexto 10">
            <a:extLst>
              <a:ext uri="{FF2B5EF4-FFF2-40B4-BE49-F238E27FC236}">
                <a16:creationId xmlns:a16="http://schemas.microsoft.com/office/drawing/2014/main" id="{316B5F5E-2B7D-45D9-9A22-729B437BE19B}"/>
              </a:ext>
            </a:extLst>
          </p:cNvPr>
          <p:cNvSpPr txBox="1"/>
          <p:nvPr/>
        </p:nvSpPr>
        <p:spPr>
          <a:xfrm>
            <a:off x="2970059" y="5803678"/>
            <a:ext cx="2953664" cy="861774"/>
          </a:xfrm>
          <a:prstGeom prst="rect">
            <a:avLst/>
          </a:prstGeom>
          <a:solidFill>
            <a:schemeClr val="accent4">
              <a:lumMod val="20000"/>
              <a:lumOff val="80000"/>
            </a:schemeClr>
          </a:solidFill>
        </p:spPr>
        <p:txBody>
          <a:bodyPr wrap="square" rtlCol="0">
            <a:spAutoFit/>
          </a:bodyPr>
          <a:lstStyle/>
          <a:p>
            <a:r>
              <a:rPr lang="pt-BR" sz="1600" b="1" dirty="0">
                <a:latin typeface="Calibri" panose="020F0502020204030204" pitchFamily="34" charset="0"/>
                <a:ea typeface="MS Mincho" panose="02020609040205080304" pitchFamily="49" charset="-128"/>
                <a:cs typeface="Times New Roman" panose="02020603050405020304" pitchFamily="18" charset="0"/>
              </a:rPr>
              <a:t>c</a:t>
            </a:r>
            <a:r>
              <a:rPr lang="pt-BR" sz="1600" b="1" dirty="0">
                <a:effectLst/>
                <a:latin typeface="Calibri" panose="020F0502020204030204" pitchFamily="34" charset="0"/>
                <a:ea typeface="MS Mincho" panose="02020609040205080304" pitchFamily="49" charset="-128"/>
                <a:cs typeface="Times New Roman" panose="02020603050405020304" pitchFamily="18" charset="0"/>
              </a:rPr>
              <a:t>) 366 dias com as palavras da Nova Moral  (</a:t>
            </a:r>
            <a:r>
              <a:rPr lang="ja-JP" altLang="pt-BR" sz="1600" b="1" dirty="0">
                <a:latin typeface="+mj-ea"/>
                <a:ea typeface="+mj-ea"/>
                <a:cs typeface="Times New Roman" panose="02020603050405020304" pitchFamily="18" charset="0"/>
              </a:rPr>
              <a:t>ニューモラル 心を育てる言葉</a:t>
            </a:r>
            <a:r>
              <a:rPr lang="pt-BR" dirty="0">
                <a:latin typeface="+mj-ea"/>
                <a:ea typeface="+mj-ea"/>
                <a:cs typeface="Times New Roman" panose="02020603050405020304" pitchFamily="18" charset="0"/>
              </a:rPr>
              <a:t>366</a:t>
            </a:r>
            <a:r>
              <a:rPr lang="ja-JP" altLang="pt-BR" sz="1600" b="1" dirty="0">
                <a:latin typeface="+mj-ea"/>
                <a:ea typeface="+mj-ea"/>
                <a:cs typeface="Times New Roman" panose="02020603050405020304" pitchFamily="18" charset="0"/>
              </a:rPr>
              <a:t>日</a:t>
            </a:r>
            <a:r>
              <a:rPr lang="pt-BR" sz="1600" dirty="0"/>
              <a:t>)</a:t>
            </a:r>
          </a:p>
        </p:txBody>
      </p:sp>
    </p:spTree>
    <p:extLst>
      <p:ext uri="{BB962C8B-B14F-4D97-AF65-F5344CB8AC3E}">
        <p14:creationId xmlns:p14="http://schemas.microsoft.com/office/powerpoint/2010/main" val="1399419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22AC424D-8C8F-4DA2-B3C6-CF45C447EA59}"/>
              </a:ext>
            </a:extLst>
          </p:cNvPr>
          <p:cNvSpPr txBox="1"/>
          <p:nvPr/>
        </p:nvSpPr>
        <p:spPr>
          <a:xfrm>
            <a:off x="894522" y="2785660"/>
            <a:ext cx="7354956" cy="1437509"/>
          </a:xfrm>
          <a:prstGeom prst="rect">
            <a:avLst/>
          </a:prstGeom>
          <a:noFill/>
        </p:spPr>
        <p:txBody>
          <a:bodyPr wrap="square">
            <a:spAutoFit/>
          </a:bodyPr>
          <a:lstStyle/>
          <a:p>
            <a:pPr lvl="0" algn="ctr">
              <a:lnSpc>
                <a:spcPct val="115000"/>
              </a:lnSpc>
              <a:spcAft>
                <a:spcPts val="600"/>
              </a:spcAft>
            </a:pPr>
            <a:r>
              <a:rPr lang="pt-BR" sz="4000" b="1" dirty="0">
                <a:highlight>
                  <a:srgbClr val="00FFFF"/>
                </a:highlight>
                <a:latin typeface="Verdana" panose="020B0604030504040204" pitchFamily="34" charset="0"/>
                <a:ea typeface="Verdana" panose="020B0604030504040204" pitchFamily="34" charset="0"/>
              </a:rPr>
              <a:t>Comentários sobre a Máxima n</a:t>
            </a:r>
            <a:r>
              <a:rPr lang="pt-BR" sz="4000" b="1" u="sng" baseline="30000" dirty="0">
                <a:highlight>
                  <a:srgbClr val="00FFFF"/>
                </a:highlight>
                <a:latin typeface="Verdana" panose="020B0604030504040204" pitchFamily="34" charset="0"/>
                <a:ea typeface="Verdana" panose="020B0604030504040204" pitchFamily="34" charset="0"/>
              </a:rPr>
              <a:t>o</a:t>
            </a:r>
            <a:r>
              <a:rPr lang="pt-BR" sz="4000" b="1" baseline="30000" dirty="0">
                <a:highlight>
                  <a:srgbClr val="00FFFF"/>
                </a:highlight>
                <a:latin typeface="Verdana" panose="020B0604030504040204" pitchFamily="34" charset="0"/>
                <a:ea typeface="Verdana" panose="020B0604030504040204" pitchFamily="34" charset="0"/>
              </a:rPr>
              <a:t>  </a:t>
            </a:r>
            <a:r>
              <a:rPr lang="pt-BR" sz="4000" b="1" dirty="0">
                <a:highlight>
                  <a:srgbClr val="00FFFF"/>
                </a:highlight>
                <a:latin typeface="Verdana" panose="020B0604030504040204" pitchFamily="34" charset="0"/>
                <a:ea typeface="Verdana" panose="020B0604030504040204" pitchFamily="34" charset="0"/>
              </a:rPr>
              <a:t>41</a:t>
            </a:r>
          </a:p>
        </p:txBody>
      </p:sp>
    </p:spTree>
    <p:extLst>
      <p:ext uri="{BB962C8B-B14F-4D97-AF65-F5344CB8AC3E}">
        <p14:creationId xmlns:p14="http://schemas.microsoft.com/office/powerpoint/2010/main" val="1568014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7115CFAD-515D-4BDB-983B-8868241B8E8F}"/>
              </a:ext>
            </a:extLst>
          </p:cNvPr>
          <p:cNvSpPr txBox="1"/>
          <p:nvPr/>
        </p:nvSpPr>
        <p:spPr>
          <a:xfrm>
            <a:off x="0" y="0"/>
            <a:ext cx="9143999" cy="1077218"/>
          </a:xfrm>
          <a:prstGeom prst="rect">
            <a:avLst/>
          </a:prstGeom>
          <a:noFill/>
        </p:spPr>
        <p:txBody>
          <a:bodyPr wrap="square">
            <a:spAutoFit/>
          </a:bodyPr>
          <a:lstStyle/>
          <a:p>
            <a:pPr marL="457200" indent="-457200">
              <a:buAutoNum type="arabicPeriod"/>
            </a:pPr>
            <a:r>
              <a:rPr lang="pt-BR" sz="2200" b="1" dirty="0">
                <a:solidFill>
                  <a:srgbClr val="FF0000"/>
                </a:solidFill>
                <a:latin typeface="Verdana" panose="020B0604030504040204" pitchFamily="34" charset="0"/>
                <a:ea typeface="Verdana" panose="020B0604030504040204" pitchFamily="34" charset="0"/>
              </a:rPr>
              <a:t>Máxima n</a:t>
            </a:r>
            <a:r>
              <a:rPr lang="pt-BR" sz="2200" b="1" baseline="30000" dirty="0">
                <a:solidFill>
                  <a:srgbClr val="FF0000"/>
                </a:solidFill>
                <a:latin typeface="Verdana" panose="020B0604030504040204" pitchFamily="34" charset="0"/>
                <a:ea typeface="Verdana" panose="020B0604030504040204" pitchFamily="34" charset="0"/>
              </a:rPr>
              <a:t>o</a:t>
            </a:r>
            <a:r>
              <a:rPr lang="pt-BR" sz="2200" b="1" dirty="0">
                <a:solidFill>
                  <a:srgbClr val="FF0000"/>
                </a:solidFill>
                <a:latin typeface="Verdana" panose="020B0604030504040204" pitchFamily="34" charset="0"/>
                <a:ea typeface="Verdana" panose="020B0604030504040204" pitchFamily="34" charset="0"/>
              </a:rPr>
              <a:t> 41: Não imponha aos outros as suas preferências </a:t>
            </a:r>
            <a:r>
              <a:rPr lang="pt-BR" sz="2200" b="1" dirty="0">
                <a:solidFill>
                  <a:srgbClr val="FF0000"/>
                </a:solidFill>
                <a:highlight>
                  <a:srgbClr val="FFFF00"/>
                </a:highlight>
                <a:latin typeface="Verdana" panose="020B0604030504040204" pitchFamily="34" charset="0"/>
                <a:ea typeface="Verdana" panose="020B0604030504040204" pitchFamily="34" charset="0"/>
              </a:rPr>
              <a:t> </a:t>
            </a:r>
          </a:p>
          <a:p>
            <a:pPr algn="r"/>
            <a:r>
              <a:rPr lang="pt-BR" sz="1200" dirty="0">
                <a:latin typeface="Verdana" panose="020B0604030504040204" pitchFamily="34" charset="0"/>
                <a:ea typeface="Verdana" panose="020B0604030504040204" pitchFamily="34" charset="0"/>
              </a:rPr>
              <a:t>	</a:t>
            </a:r>
            <a:r>
              <a:rPr lang="pt-BR" sz="1600" dirty="0">
                <a:latin typeface="Verdana" panose="020B0604030504040204" pitchFamily="34" charset="0"/>
                <a:ea typeface="Verdana" panose="020B0604030504040204" pitchFamily="34" charset="0"/>
              </a:rPr>
              <a:t>(Tratado... vol. 9, em japonês, </a:t>
            </a:r>
            <a:r>
              <a:rPr lang="pt-PT" sz="1600" dirty="0">
                <a:latin typeface="Verdana" panose="020B0604030504040204" pitchFamily="34" charset="0"/>
                <a:ea typeface="Verdana" panose="020B0604030504040204" pitchFamily="34" charset="0"/>
              </a:rPr>
              <a:t>Chikuro Hiroike, </a:t>
            </a:r>
            <a:r>
              <a:rPr lang="pt-PT" sz="1600" u="sng" dirty="0">
                <a:latin typeface="Verdana" panose="020B0604030504040204" pitchFamily="34" charset="0"/>
                <a:ea typeface="Verdana" panose="020B0604030504040204" pitchFamily="34" charset="0"/>
              </a:rPr>
              <a:t>Redação original de 1926</a:t>
            </a:r>
            <a:r>
              <a:rPr lang="pt-PT" sz="1600" dirty="0">
                <a:latin typeface="Verdana" panose="020B0604030504040204" pitchFamily="34" charset="0"/>
                <a:ea typeface="Verdana" panose="020B0604030504040204" pitchFamily="34" charset="0"/>
              </a:rPr>
              <a:t>)</a:t>
            </a:r>
            <a:r>
              <a:rPr lang="pt-BR" sz="2000" dirty="0"/>
              <a:t> </a:t>
            </a:r>
            <a:endParaRPr lang="pt-BR" dirty="0">
              <a:latin typeface="Verdana" pitchFamily="34" charset="0"/>
              <a:ea typeface="Verdana" pitchFamily="34" charset="0"/>
              <a:cs typeface="Verdana" pitchFamily="34" charset="0"/>
            </a:endParaRPr>
          </a:p>
        </p:txBody>
      </p:sp>
      <p:sp>
        <p:nvSpPr>
          <p:cNvPr id="2" name="CaixaDeTexto 1">
            <a:extLst>
              <a:ext uri="{FF2B5EF4-FFF2-40B4-BE49-F238E27FC236}">
                <a16:creationId xmlns:a16="http://schemas.microsoft.com/office/drawing/2014/main" id="{70BBAB4C-6C61-4A24-B83A-46A890B7D5C9}"/>
              </a:ext>
            </a:extLst>
          </p:cNvPr>
          <p:cNvSpPr txBox="1"/>
          <p:nvPr/>
        </p:nvSpPr>
        <p:spPr>
          <a:xfrm>
            <a:off x="79512" y="1200525"/>
            <a:ext cx="8931965" cy="3216265"/>
          </a:xfrm>
          <a:prstGeom prst="rect">
            <a:avLst/>
          </a:prstGeom>
          <a:noFill/>
        </p:spPr>
        <p:txBody>
          <a:bodyPr wrap="square" rtlCol="0">
            <a:spAutoFit/>
          </a:bodyPr>
          <a:lstStyle/>
          <a:p>
            <a:pPr algn="just">
              <a:spcAft>
                <a:spcPts val="600"/>
              </a:spcAft>
            </a:pPr>
            <a:r>
              <a:rPr lang="pt-BR" dirty="0">
                <a:latin typeface="Verdana" panose="020B0604030504040204" pitchFamily="34" charset="0"/>
                <a:ea typeface="Verdana" panose="020B0604030504040204" pitchFamily="34" charset="0"/>
                <a:cs typeface="Verdana" panose="020B0604030504040204" pitchFamily="34" charset="0"/>
              </a:rPr>
              <a:t>Existem pessoas que aconselham aos outros aquilo que gostam e reprovam o que não gostam, </a:t>
            </a:r>
            <a:r>
              <a:rPr lang="pt-BR" b="1" dirty="0">
                <a:latin typeface="Verdana" panose="020B0604030504040204" pitchFamily="34" charset="0"/>
                <a:ea typeface="Verdana" panose="020B0604030504040204" pitchFamily="34" charset="0"/>
                <a:cs typeface="Verdana" panose="020B0604030504040204" pitchFamily="34" charset="0"/>
              </a:rPr>
              <a:t>sempre de acordo com suas próprias preferências</a:t>
            </a:r>
            <a:r>
              <a:rPr lang="pt-BR" dirty="0">
                <a:latin typeface="Verdana" panose="020B0604030504040204" pitchFamily="34" charset="0"/>
                <a:ea typeface="Verdana" panose="020B0604030504040204" pitchFamily="34" charset="0"/>
                <a:cs typeface="Verdana" panose="020B0604030504040204" pitchFamily="34" charset="0"/>
              </a:rPr>
              <a:t>. Assim, eles aconselham – por exemplo – a abstinência do álcool só porque eles se abstiveram; ou aconselham a parcimônia porque eles são parcimoniosos; eles aconselham a prática de esporte porque eles mesmos gostam de esporte. Esses conselhos, mesmo que imbuídos de bons propósitos podem, em certos casos, faltar com a harmonia. </a:t>
            </a:r>
          </a:p>
          <a:p>
            <a:pPr algn="just"/>
            <a:r>
              <a:rPr lang="pt-BR" dirty="0">
                <a:latin typeface="Verdana" panose="020B0604030504040204" pitchFamily="34" charset="0"/>
                <a:ea typeface="Verdana" panose="020B0604030504040204" pitchFamily="34" charset="0"/>
                <a:cs typeface="Verdana" panose="020B0604030504040204" pitchFamily="34" charset="0"/>
              </a:rPr>
              <a:t>Na moral suprema procuramos – em todas as coisas – levar em consideração sempre a pessoa e a situação/circunstância, tendo em vista iluminar (esclarecer, orientar, desenvolver) as pessoas gradativamente com base nos princípios da moral suprema. </a:t>
            </a:r>
          </a:p>
        </p:txBody>
      </p:sp>
      <p:pic>
        <p:nvPicPr>
          <p:cNvPr id="4" name="Imagem 3">
            <a:extLst>
              <a:ext uri="{FF2B5EF4-FFF2-40B4-BE49-F238E27FC236}">
                <a16:creationId xmlns:a16="http://schemas.microsoft.com/office/drawing/2014/main" id="{27DB0DC7-4611-4FFA-B89D-2071A8923EA8}"/>
              </a:ext>
            </a:extLst>
          </p:cNvPr>
          <p:cNvPicPr>
            <a:picLocks noChangeAspect="1"/>
          </p:cNvPicPr>
          <p:nvPr/>
        </p:nvPicPr>
        <p:blipFill>
          <a:blip r:embed="rId2"/>
          <a:stretch>
            <a:fillRect/>
          </a:stretch>
        </p:blipFill>
        <p:spPr>
          <a:xfrm>
            <a:off x="72761" y="4547907"/>
            <a:ext cx="8998476" cy="2219136"/>
          </a:xfrm>
          <a:prstGeom prst="rect">
            <a:avLst/>
          </a:prstGeom>
        </p:spPr>
      </p:pic>
    </p:spTree>
    <p:extLst>
      <p:ext uri="{BB962C8B-B14F-4D97-AF65-F5344CB8AC3E}">
        <p14:creationId xmlns:p14="http://schemas.microsoft.com/office/powerpoint/2010/main" val="2650416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B10DBADC-2239-449B-A5D5-CF0431F130EA}"/>
              </a:ext>
            </a:extLst>
          </p:cNvPr>
          <p:cNvSpPr txBox="1"/>
          <p:nvPr/>
        </p:nvSpPr>
        <p:spPr>
          <a:xfrm>
            <a:off x="4579569" y="6109732"/>
            <a:ext cx="4428619" cy="646331"/>
          </a:xfrm>
          <a:prstGeom prst="rect">
            <a:avLst/>
          </a:prstGeom>
          <a:solidFill>
            <a:srgbClr val="FFFF00"/>
          </a:solidFill>
        </p:spPr>
        <p:txBody>
          <a:bodyPr wrap="square" rtlCol="0">
            <a:spAutoFit/>
          </a:bodyPr>
          <a:lstStyle/>
          <a:p>
            <a:r>
              <a:rPr lang="pt-PT" sz="1800" b="1" dirty="0">
                <a:latin typeface="Verdana" panose="020B0604030504040204" pitchFamily="34" charset="0"/>
                <a:ea typeface="Verdana" panose="020B0604030504040204" pitchFamily="34" charset="0"/>
              </a:rPr>
              <a:t>Máxima n</a:t>
            </a:r>
            <a:r>
              <a:rPr lang="pt-PT" sz="1800" b="1" u="sng" baseline="30000" dirty="0">
                <a:latin typeface="Verdana" panose="020B0604030504040204" pitchFamily="34" charset="0"/>
                <a:ea typeface="Verdana" panose="020B0604030504040204" pitchFamily="34" charset="0"/>
              </a:rPr>
              <a:t>o</a:t>
            </a:r>
            <a:r>
              <a:rPr lang="pt-PT" sz="1800" b="1" dirty="0">
                <a:latin typeface="Verdana" panose="020B0604030504040204" pitchFamily="34" charset="0"/>
                <a:ea typeface="Verdana" panose="020B0604030504040204" pitchFamily="34" charset="0"/>
              </a:rPr>
              <a:t> 41,  de Chikuro Hiroike, </a:t>
            </a:r>
            <a:r>
              <a:rPr lang="pt-PT" sz="1600" u="sng" dirty="0">
                <a:latin typeface="Verdana" panose="020B0604030504040204" pitchFamily="34" charset="0"/>
                <a:ea typeface="Verdana" panose="020B0604030504040204" pitchFamily="34" charset="0"/>
              </a:rPr>
              <a:t>Redação atualizada em 1984</a:t>
            </a:r>
            <a:r>
              <a:rPr lang="pt-PT" sz="1600" dirty="0">
                <a:latin typeface="Verdana" panose="020B0604030504040204" pitchFamily="34" charset="0"/>
                <a:ea typeface="Verdana" panose="020B0604030504040204" pitchFamily="34" charset="0"/>
              </a:rPr>
              <a:t>)</a:t>
            </a:r>
            <a:endParaRPr lang="pt-BR" dirty="0">
              <a:latin typeface="Verdana" panose="020B0604030504040204" pitchFamily="34" charset="0"/>
              <a:ea typeface="Verdana" panose="020B0604030504040204" pitchFamily="34" charset="0"/>
            </a:endParaRPr>
          </a:p>
        </p:txBody>
      </p:sp>
      <p:sp>
        <p:nvSpPr>
          <p:cNvPr id="3" name="Retângulo 2">
            <a:extLst>
              <a:ext uri="{FF2B5EF4-FFF2-40B4-BE49-F238E27FC236}">
                <a16:creationId xmlns:a16="http://schemas.microsoft.com/office/drawing/2014/main" id="{674C44B0-3DC2-4E87-860A-93F0050BB514}"/>
              </a:ext>
            </a:extLst>
          </p:cNvPr>
          <p:cNvSpPr/>
          <p:nvPr/>
        </p:nvSpPr>
        <p:spPr>
          <a:xfrm>
            <a:off x="47772" y="138867"/>
            <a:ext cx="4298941" cy="6617196"/>
          </a:xfrm>
          <a:prstGeom prst="rect">
            <a:avLst/>
          </a:prstGeom>
        </p:spPr>
        <p:txBody>
          <a:bodyPr wrap="square">
            <a:spAutoFit/>
          </a:bodyPr>
          <a:lstStyle/>
          <a:p>
            <a:pPr algn="just">
              <a:spcAft>
                <a:spcPts val="600"/>
              </a:spcAft>
            </a:pPr>
            <a:r>
              <a:rPr lang="pt-BR" sz="1600" b="1" dirty="0">
                <a:solidFill>
                  <a:srgbClr val="FF0000"/>
                </a:solidFill>
                <a:latin typeface="Verdana" panose="020B0604030504040204" pitchFamily="34" charset="0"/>
                <a:ea typeface="Verdana" panose="020B0604030504040204" pitchFamily="34" charset="0"/>
                <a:cs typeface="Verdana" panose="020B0604030504040204" pitchFamily="34" charset="0"/>
              </a:rPr>
              <a:t>2. Máxima 41: Não imponha aos outros as suas preferências</a:t>
            </a:r>
          </a:p>
          <a:p>
            <a:pPr algn="just">
              <a:spcAft>
                <a:spcPts val="600"/>
              </a:spcAft>
            </a:pPr>
            <a:r>
              <a:rPr lang="pt-BR" sz="1200" dirty="0">
                <a:latin typeface="Verdana" panose="020B0604030504040204" pitchFamily="34" charset="0"/>
                <a:ea typeface="Verdana" panose="020B0604030504040204" pitchFamily="34" charset="0"/>
                <a:cs typeface="Verdana" panose="020B0604030504040204" pitchFamily="34" charset="0"/>
              </a:rPr>
              <a:t>Esta máxima refere-se à atitude mental que devemos ter quando recomendamos algo às pessoas.</a:t>
            </a:r>
          </a:p>
          <a:p>
            <a:pPr algn="just">
              <a:spcAft>
                <a:spcPts val="600"/>
              </a:spcAft>
            </a:pPr>
            <a:r>
              <a:rPr lang="pt-BR" sz="1200" dirty="0">
                <a:latin typeface="Verdana" panose="020B0604030504040204" pitchFamily="34" charset="0"/>
                <a:ea typeface="Verdana" panose="020B0604030504040204" pitchFamily="34" charset="0"/>
                <a:cs typeface="Verdana" panose="020B0604030504040204" pitchFamily="34" charset="0"/>
              </a:rPr>
              <a:t>Cada um de nós vive em situações e circunstâncias diferentes entre si, e é também diferente em muitos aspectos como na forma de pensar, nos temas de interesses e nas preferências. Mas, em geral esquecemos essa realidade da vida cotidiana e frequentemente  julgamos as coisas com base no pensamento centrado em nós mesmos, impondo ou cobrando dos outros os mesmos valores que os nossos.</a:t>
            </a:r>
          </a:p>
          <a:p>
            <a:pPr algn="just">
              <a:spcAft>
                <a:spcPts val="600"/>
              </a:spcAft>
            </a:pPr>
            <a:r>
              <a:rPr lang="pt-BR" sz="1200" dirty="0">
                <a:latin typeface="Verdana" panose="020B0604030504040204" pitchFamily="34" charset="0"/>
                <a:ea typeface="Verdana" panose="020B0604030504040204" pitchFamily="34" charset="0"/>
                <a:cs typeface="Verdana" panose="020B0604030504040204" pitchFamily="34" charset="0"/>
              </a:rPr>
              <a:t>Por exemplo, quando nós deixamos de beber ou de fumar, imediatamente passamos a sugerir essa mesma atitude aos outros, e se descobrimos um regime alimentar saudável, logo queremos também recomendá-lo às demais pessoas. Parar de beber ou de fumar, ou sugerir um regime alimentar saudável não é certamente uma coisa nociva. Mas, se não tivermos nesse caso o cuidado de levar em consideração os sentimentos e a situação da outra pessoa, a nossa boa intenção pode não ser bem aceita por ela, resultando em constrangimentos, aborrecimentos e sofrimentos desnecessários. Em consequência, o relacionamento humano que até então não tinha problemas pode começar a se deteriorar.</a:t>
            </a:r>
          </a:p>
          <a:p>
            <a:pPr algn="just">
              <a:spcAft>
                <a:spcPts val="600"/>
              </a:spcAft>
            </a:pPr>
            <a:r>
              <a:rPr lang="pt-BR" sz="1200" dirty="0">
                <a:latin typeface="Verdana" panose="020B0604030504040204" pitchFamily="34" charset="0"/>
                <a:ea typeface="Verdana" panose="020B0604030504040204" pitchFamily="34" charset="0"/>
                <a:cs typeface="Verdana" panose="020B0604030504040204" pitchFamily="34" charset="0"/>
              </a:rPr>
              <a:t>Na moral suprema procura-se auxiliar a pessoa no seu desenvolvimento gradativo, pensando muito bem na situação dela e nos seus sentimentos, sem impor as </a:t>
            </a:r>
            <a:r>
              <a:rPr lang="x-none" sz="1200" dirty="0">
                <a:latin typeface="Verdana" panose="020B0604030504040204" pitchFamily="34" charset="0"/>
                <a:ea typeface="Verdana" panose="020B0604030504040204" pitchFamily="34" charset="0"/>
                <a:cs typeface="Verdana" panose="020B0604030504040204" pitchFamily="34" charset="0"/>
              </a:rPr>
              <a:t>preferências. </a:t>
            </a:r>
            <a:endParaRPr lang="pt-BR" sz="1200" dirty="0">
              <a:latin typeface="Verdana" panose="020B0604030504040204" pitchFamily="34" charset="0"/>
              <a:ea typeface="Verdana" panose="020B0604030504040204" pitchFamily="34" charset="0"/>
              <a:cs typeface="Verdana" panose="020B0604030504040204" pitchFamily="34" charset="0"/>
            </a:endParaRPr>
          </a:p>
        </p:txBody>
      </p:sp>
      <p:sp>
        <p:nvSpPr>
          <p:cNvPr id="4" name="CaixaDeTexto 3">
            <a:extLst>
              <a:ext uri="{FF2B5EF4-FFF2-40B4-BE49-F238E27FC236}">
                <a16:creationId xmlns:a16="http://schemas.microsoft.com/office/drawing/2014/main" id="{45A762E3-B6AE-4B67-ABC1-F2A2E85310E2}"/>
              </a:ext>
            </a:extLst>
          </p:cNvPr>
          <p:cNvSpPr txBox="1"/>
          <p:nvPr/>
        </p:nvSpPr>
        <p:spPr>
          <a:xfrm>
            <a:off x="4579569" y="384367"/>
            <a:ext cx="4346713" cy="5816977"/>
          </a:xfrm>
          <a:prstGeom prst="rect">
            <a:avLst/>
          </a:prstGeom>
          <a:noFill/>
        </p:spPr>
        <p:txBody>
          <a:bodyPr wrap="square" rtlCol="0">
            <a:spAutoFit/>
          </a:bodyPr>
          <a:lstStyle/>
          <a:p>
            <a:pPr algn="just">
              <a:spcAft>
                <a:spcPts val="600"/>
              </a:spcAft>
            </a:pPr>
            <a:r>
              <a:rPr lang="x-none" sz="1200" dirty="0">
                <a:latin typeface="Verdana" panose="020B0604030504040204" pitchFamily="34" charset="0"/>
                <a:ea typeface="Verdana" panose="020B0604030504040204" pitchFamily="34" charset="0"/>
                <a:cs typeface="Verdana" panose="020B0604030504040204" pitchFamily="34" charset="0"/>
              </a:rPr>
              <a:t>O desejável é a criação de uma situação em que a própria pessoa perceba os seus defeitos e vícios, e tome a decisão de corrigi-los espontaneamente. Se agirmos dessa forma a pessoa ficará satisfeita e grata e o relacionamento ficará ainda mais harmonioso.</a:t>
            </a:r>
            <a:endParaRPr lang="pt-BR" sz="1200" dirty="0">
              <a:latin typeface="Verdana" panose="020B0604030504040204" pitchFamily="34" charset="0"/>
              <a:ea typeface="Verdana" panose="020B0604030504040204" pitchFamily="34" charset="0"/>
              <a:cs typeface="Verdana" panose="020B0604030504040204" pitchFamily="34" charset="0"/>
            </a:endParaRPr>
          </a:p>
          <a:p>
            <a:pPr algn="just">
              <a:spcAft>
                <a:spcPts val="600"/>
              </a:spcAft>
            </a:pPr>
            <a:r>
              <a:rPr lang="x-none" sz="1200" dirty="0">
                <a:latin typeface="Verdana" panose="020B0604030504040204" pitchFamily="34" charset="0"/>
                <a:ea typeface="Verdana" panose="020B0604030504040204" pitchFamily="34" charset="0"/>
                <a:cs typeface="Verdana" panose="020B0604030504040204" pitchFamily="34" charset="0"/>
              </a:rPr>
              <a:t>Isso é um aspecto muito especial que devemos ter sempre em mente quando nos dedicamos ao desenvolvimento e salvação da mente humana. É muito natural desejarmos que cada vez mais pessoas venham a estudar a moralogia, por ser uma ciência que visa a realização da tranquilidade e felicidade da humanidade. No entanto, a atitude de ficar sugerindo a moralogia indiscriminadamente desconsiderando a situação e as circunstâncias das outras pessoas, pode resultar na antipatia e reação delas. Ou seja, por melhor que seja a nossa motivação e o objetivo, os esforços despendidos não renderão frutos se errarmos em relação à oportunidade, o lugar, a situação e o método.</a:t>
            </a:r>
            <a:endParaRPr lang="pt-BR" sz="1200" dirty="0">
              <a:latin typeface="Verdana" panose="020B0604030504040204" pitchFamily="34" charset="0"/>
              <a:ea typeface="Verdana" panose="020B0604030504040204" pitchFamily="34" charset="0"/>
              <a:cs typeface="Verdana" panose="020B0604030504040204" pitchFamily="34" charset="0"/>
            </a:endParaRPr>
          </a:p>
          <a:p>
            <a:pPr algn="just">
              <a:spcAft>
                <a:spcPts val="600"/>
              </a:spcAft>
            </a:pPr>
            <a:r>
              <a:rPr lang="x-none" sz="1200" dirty="0">
                <a:latin typeface="Verdana" panose="020B0604030504040204" pitchFamily="34" charset="0"/>
                <a:ea typeface="Verdana" panose="020B0604030504040204" pitchFamily="34" charset="0"/>
                <a:cs typeface="Verdana" panose="020B0604030504040204" pitchFamily="34" charset="0"/>
              </a:rPr>
              <a:t>Dedicar atenção e consideração ao próximo significa, acima de tudo, agir pensando na situação da outra pessoa. Por exemplo, quando tiver que visitar a família de uma pessoa visando a auxiliá-la no seu desenvolvimento pessoal, deve-se evitar o horário das refeições ou de saída para o trabalho, horário de expediente ou alta hora da noite. Esse tipo de cuidado pode parecer insignificante, à primeira vista, mas, é uma prática moral extremamente importante.</a:t>
            </a:r>
            <a:endParaRPr lang="pt-BR" sz="1200" dirty="0">
              <a:latin typeface="Verdana" panose="020B0604030504040204" pitchFamily="34" charset="0"/>
              <a:ea typeface="Verdana" panose="020B0604030504040204" pitchFamily="34" charset="0"/>
              <a:cs typeface="Verdana" panose="020B0604030504040204" pitchFamily="34" charset="0"/>
            </a:endParaRPr>
          </a:p>
          <a:p>
            <a:pPr algn="r"/>
            <a:r>
              <a:rPr lang="x-none" sz="1200" dirty="0">
                <a:latin typeface="Verdana" panose="020B0604030504040204" pitchFamily="34" charset="0"/>
                <a:ea typeface="Verdana" panose="020B0604030504040204" pitchFamily="34" charset="0"/>
                <a:cs typeface="Verdana" panose="020B0604030504040204" pitchFamily="34" charset="0"/>
              </a:rPr>
              <a:t>Do Kakuguen, págs. 98~99</a:t>
            </a:r>
            <a:endParaRPr lang="pt-BR" sz="1200" dirty="0">
              <a:latin typeface="Verdana" panose="020B0604030504040204" pitchFamily="34" charset="0"/>
              <a:ea typeface="Verdana" panose="020B0604030504040204" pitchFamily="34" charset="0"/>
              <a:cs typeface="Verdana" panose="020B0604030504040204" pitchFamily="34" charset="0"/>
            </a:endParaRPr>
          </a:p>
          <a:p>
            <a:pPr algn="just"/>
            <a:endParaRPr lang="pt-BR"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196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04E9E281-9127-4C46-A324-B895AAFA8AAA}"/>
              </a:ext>
            </a:extLst>
          </p:cNvPr>
          <p:cNvSpPr txBox="1"/>
          <p:nvPr/>
        </p:nvSpPr>
        <p:spPr>
          <a:xfrm>
            <a:off x="188843" y="143316"/>
            <a:ext cx="8766313" cy="3385542"/>
          </a:xfrm>
          <a:prstGeom prst="rect">
            <a:avLst/>
          </a:prstGeom>
          <a:noFill/>
        </p:spPr>
        <p:txBody>
          <a:bodyPr wrap="square" rtlCol="0">
            <a:spAutoFit/>
          </a:bodyPr>
          <a:lstStyle/>
          <a:p>
            <a:pPr algn="just"/>
            <a:r>
              <a:rPr lang="pt-BR" sz="2200" b="1" dirty="0">
                <a:solidFill>
                  <a:srgbClr val="FF0000"/>
                </a:solidFill>
                <a:latin typeface="Verdana" panose="020B0604030504040204" pitchFamily="34" charset="0"/>
                <a:ea typeface="Verdana" panose="020B0604030504040204" pitchFamily="34" charset="0"/>
              </a:rPr>
              <a:t>3. Citações de </a:t>
            </a:r>
            <a:r>
              <a:rPr lang="pt-BR" sz="2200" b="1" dirty="0" err="1">
                <a:solidFill>
                  <a:srgbClr val="FF0000"/>
                </a:solidFill>
                <a:latin typeface="Verdana" panose="020B0604030504040204" pitchFamily="34" charset="0"/>
                <a:ea typeface="Verdana" panose="020B0604030504040204" pitchFamily="34" charset="0"/>
              </a:rPr>
              <a:t>Chikuro</a:t>
            </a:r>
            <a:r>
              <a:rPr lang="pt-BR" sz="2200" b="1" dirty="0">
                <a:solidFill>
                  <a:srgbClr val="FF0000"/>
                </a:solidFill>
                <a:latin typeface="Verdana" panose="020B0604030504040204" pitchFamily="34" charset="0"/>
                <a:ea typeface="Verdana" panose="020B0604030504040204" pitchFamily="34" charset="0"/>
              </a:rPr>
              <a:t> </a:t>
            </a:r>
            <a:r>
              <a:rPr lang="pt-BR" sz="2200" b="1" dirty="0" err="1">
                <a:solidFill>
                  <a:srgbClr val="FF0000"/>
                </a:solidFill>
                <a:latin typeface="Verdana" panose="020B0604030504040204" pitchFamily="34" charset="0"/>
                <a:ea typeface="Verdana" panose="020B0604030504040204" pitchFamily="34" charset="0"/>
              </a:rPr>
              <a:t>Hiroike</a:t>
            </a:r>
            <a:endParaRPr lang="pt-BR" sz="2200" b="1" dirty="0">
              <a:solidFill>
                <a:srgbClr val="FF0000"/>
              </a:solidFill>
              <a:latin typeface="Verdana" panose="020B0604030504040204" pitchFamily="34" charset="0"/>
              <a:ea typeface="Verdana" panose="020B0604030504040204" pitchFamily="34" charset="0"/>
            </a:endParaRPr>
          </a:p>
          <a:p>
            <a:pPr algn="just"/>
            <a:endParaRPr lang="pt-BR" sz="2400" dirty="0">
              <a:highlight>
                <a:srgbClr val="FFFF00"/>
              </a:highlight>
              <a:latin typeface="Verdana" panose="020B0604030504040204" pitchFamily="34" charset="0"/>
              <a:ea typeface="Verdana" panose="020B0604030504040204" pitchFamily="34" charset="0"/>
            </a:endParaRPr>
          </a:p>
          <a:p>
            <a:pPr algn="just"/>
            <a:r>
              <a:rPr lang="pt-BR" sz="2400" b="1" dirty="0">
                <a:latin typeface="Verdana" panose="020B0604030504040204" pitchFamily="34" charset="0"/>
                <a:ea typeface="Verdana" panose="020B0604030504040204" pitchFamily="34" charset="0"/>
              </a:rPr>
              <a:t>Pág. 189: </a:t>
            </a:r>
            <a:r>
              <a:rPr lang="pt-BR" sz="2400" dirty="0">
                <a:latin typeface="Verdana" panose="020B0604030504040204" pitchFamily="34" charset="0"/>
                <a:ea typeface="Verdana" panose="020B0604030504040204" pitchFamily="34" charset="0"/>
              </a:rPr>
              <a:t>“Pensamentos do tipo: Gosto desta pessoa, não gosto daquela pessoa... Gosto da palestra desta pessoa, não gosto da palestra daquela pessoa... etc. </a:t>
            </a:r>
            <a:r>
              <a:rPr lang="pt-BR" sz="2400" b="1" dirty="0">
                <a:latin typeface="Verdana" panose="020B0604030504040204" pitchFamily="34" charset="0"/>
                <a:ea typeface="Verdana" panose="020B0604030504040204" pitchFamily="34" charset="0"/>
              </a:rPr>
              <a:t>são todos eles manifestações do instinto egoísta</a:t>
            </a:r>
            <a:r>
              <a:rPr lang="pt-BR" sz="2400" dirty="0">
                <a:latin typeface="Verdana" panose="020B0604030504040204" pitchFamily="34" charset="0"/>
                <a:ea typeface="Verdana" panose="020B0604030504040204" pitchFamily="34" charset="0"/>
              </a:rPr>
              <a:t>. Dar-se bem com uma turma e não com a outra, é também egoísmo. “</a:t>
            </a:r>
            <a:r>
              <a:rPr lang="pt-BR" sz="2400" b="1" dirty="0">
                <a:latin typeface="Verdana" panose="020B0604030504040204" pitchFamily="34" charset="0"/>
                <a:ea typeface="Verdana" panose="020B0604030504040204" pitchFamily="34" charset="0"/>
              </a:rPr>
              <a:t>Renascer/regenerar</a:t>
            </a:r>
            <a:r>
              <a:rPr lang="pt-BR" sz="2400" dirty="0">
                <a:latin typeface="Verdana" panose="020B0604030504040204" pitchFamily="34" charset="0"/>
                <a:ea typeface="Verdana" panose="020B0604030504040204" pitchFamily="34" charset="0"/>
              </a:rPr>
              <a:t>” </a:t>
            </a:r>
            <a:r>
              <a:rPr lang="pt-BR" sz="2400" b="1" dirty="0">
                <a:latin typeface="Verdana" panose="020B0604030504040204" pitchFamily="34" charset="0"/>
                <a:ea typeface="Verdana" panose="020B0604030504040204" pitchFamily="34" charset="0"/>
              </a:rPr>
              <a:t>é corrigir tudo isso com a moral suprema</a:t>
            </a:r>
            <a:r>
              <a:rPr lang="pt-BR" sz="2400" dirty="0">
                <a:latin typeface="Verdana" panose="020B0604030504040204" pitchFamily="34" charset="0"/>
                <a:ea typeface="Verdana" panose="020B0604030504040204" pitchFamily="34" charset="0"/>
              </a:rPr>
              <a:t>.</a:t>
            </a:r>
            <a:endParaRPr lang="pt-BR" sz="2000" dirty="0">
              <a:latin typeface="Verdana" panose="020B0604030504040204" pitchFamily="34" charset="0"/>
              <a:ea typeface="Verdana" panose="020B0604030504040204" pitchFamily="34" charset="0"/>
            </a:endParaRPr>
          </a:p>
        </p:txBody>
      </p:sp>
      <p:pic>
        <p:nvPicPr>
          <p:cNvPr id="5" name="Imagem 4">
            <a:extLst>
              <a:ext uri="{FF2B5EF4-FFF2-40B4-BE49-F238E27FC236}">
                <a16:creationId xmlns:a16="http://schemas.microsoft.com/office/drawing/2014/main" id="{2E8449D7-DCB8-467D-A420-9E310F2EA18B}"/>
              </a:ext>
            </a:extLst>
          </p:cNvPr>
          <p:cNvPicPr>
            <a:picLocks noChangeAspect="1"/>
          </p:cNvPicPr>
          <p:nvPr/>
        </p:nvPicPr>
        <p:blipFill>
          <a:blip r:embed="rId2"/>
          <a:stretch>
            <a:fillRect/>
          </a:stretch>
        </p:blipFill>
        <p:spPr>
          <a:xfrm>
            <a:off x="192158" y="4737888"/>
            <a:ext cx="8858256" cy="1676545"/>
          </a:xfrm>
          <a:prstGeom prst="rect">
            <a:avLst/>
          </a:prstGeom>
        </p:spPr>
      </p:pic>
      <p:grpSp>
        <p:nvGrpSpPr>
          <p:cNvPr id="12" name="Agrupar 11">
            <a:extLst>
              <a:ext uri="{FF2B5EF4-FFF2-40B4-BE49-F238E27FC236}">
                <a16:creationId xmlns:a16="http://schemas.microsoft.com/office/drawing/2014/main" id="{700A720E-A575-4C77-95BD-DAE6395A661C}"/>
              </a:ext>
            </a:extLst>
          </p:cNvPr>
          <p:cNvGrpSpPr/>
          <p:nvPr/>
        </p:nvGrpSpPr>
        <p:grpSpPr>
          <a:xfrm>
            <a:off x="3220872" y="2606722"/>
            <a:ext cx="5008728" cy="1836827"/>
            <a:chOff x="3220872" y="2606722"/>
            <a:chExt cx="5008728" cy="1836827"/>
          </a:xfrm>
        </p:grpSpPr>
        <p:sp>
          <p:nvSpPr>
            <p:cNvPr id="7" name="Elipse 6">
              <a:extLst>
                <a:ext uri="{FF2B5EF4-FFF2-40B4-BE49-F238E27FC236}">
                  <a16:creationId xmlns:a16="http://schemas.microsoft.com/office/drawing/2014/main" id="{399DE5C3-5F05-4592-8174-9A007977504F}"/>
                </a:ext>
              </a:extLst>
            </p:cNvPr>
            <p:cNvSpPr/>
            <p:nvPr/>
          </p:nvSpPr>
          <p:spPr>
            <a:xfrm>
              <a:off x="3220872" y="2606722"/>
              <a:ext cx="4053385" cy="627797"/>
            </a:xfrm>
            <a:prstGeom prst="ellipse">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a:extLst>
                <a:ext uri="{FF2B5EF4-FFF2-40B4-BE49-F238E27FC236}">
                  <a16:creationId xmlns:a16="http://schemas.microsoft.com/office/drawing/2014/main" id="{F609DE14-F4E3-45D9-AA31-50F8DEE94FDB}"/>
                </a:ext>
              </a:extLst>
            </p:cNvPr>
            <p:cNvSpPr txBox="1"/>
            <p:nvPr/>
          </p:nvSpPr>
          <p:spPr>
            <a:xfrm>
              <a:off x="6769290" y="3858774"/>
              <a:ext cx="1460310" cy="584775"/>
            </a:xfrm>
            <a:prstGeom prst="rect">
              <a:avLst/>
            </a:prstGeom>
            <a:noFill/>
          </p:spPr>
          <p:txBody>
            <a:bodyPr wrap="square" rtlCol="0">
              <a:spAutoFit/>
            </a:bodyPr>
            <a:lstStyle/>
            <a:p>
              <a:pPr algn="ctr"/>
              <a:r>
                <a:rPr lang="pt-BR" sz="3200" b="1" dirty="0">
                  <a:solidFill>
                    <a:srgbClr val="FF0000"/>
                  </a:solidFill>
                  <a:latin typeface="Verdana" panose="020B0604030504040204" pitchFamily="34" charset="0"/>
                  <a:ea typeface="Verdana" panose="020B0604030504040204" pitchFamily="34" charset="0"/>
                  <a:cs typeface="Verdana" panose="020B0604030504040204" pitchFamily="34" charset="0"/>
                </a:rPr>
                <a:t>???</a:t>
              </a:r>
            </a:p>
          </p:txBody>
        </p:sp>
        <p:cxnSp>
          <p:nvCxnSpPr>
            <p:cNvPr id="10" name="Conector de Seta Reta 9">
              <a:extLst>
                <a:ext uri="{FF2B5EF4-FFF2-40B4-BE49-F238E27FC236}">
                  <a16:creationId xmlns:a16="http://schemas.microsoft.com/office/drawing/2014/main" id="{5B99CB74-13CA-4132-B148-0E82A774004E}"/>
                </a:ext>
              </a:extLst>
            </p:cNvPr>
            <p:cNvCxnSpPr>
              <a:cxnSpLocks/>
            </p:cNvCxnSpPr>
            <p:nvPr/>
          </p:nvCxnSpPr>
          <p:spPr>
            <a:xfrm>
              <a:off x="5691116" y="3234519"/>
              <a:ext cx="1201003" cy="916642"/>
            </a:xfrm>
            <a:prstGeom prst="straightConnector1">
              <a:avLst/>
            </a:prstGeom>
            <a:ln w="571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708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14960</TotalTime>
  <Words>1706</Words>
  <Application>Microsoft Office PowerPoint</Application>
  <PresentationFormat>Apresentação na tela (4:3)</PresentationFormat>
  <Paragraphs>86</Paragraphs>
  <Slides>19</Slides>
  <Notes>2</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19</vt:i4>
      </vt:variant>
    </vt:vector>
  </HeadingPairs>
  <TitlesOfParts>
    <vt:vector size="27" baseType="lpstr">
      <vt:lpstr>Hiragino Kaku Gothic ProN</vt:lpstr>
      <vt:lpstr>游ゴシック Light</vt:lpstr>
      <vt:lpstr>Arial</vt:lpstr>
      <vt:lpstr>Calibri</vt:lpstr>
      <vt:lpstr>Calibri Light</vt:lpstr>
      <vt:lpstr>Souvenir Lt BT</vt:lpstr>
      <vt:lpstr>Verdana</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Hiroaki Makibara2</dc:creator>
  <cp:lastModifiedBy>Usuario</cp:lastModifiedBy>
  <cp:revision>228</cp:revision>
  <cp:lastPrinted>2021-02-15T17:48:40Z</cp:lastPrinted>
  <dcterms:created xsi:type="dcterms:W3CDTF">2020-12-25T17:38:58Z</dcterms:created>
  <dcterms:modified xsi:type="dcterms:W3CDTF">2021-05-17T15:55:20Z</dcterms:modified>
</cp:coreProperties>
</file>