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3" r:id="rId4"/>
    <p:sldId id="257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157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325C2-B86C-43CF-86DC-121F4CA9B9E5}" type="datetimeFigureOut">
              <a:rPr lang="pt-BR" smtClean="0"/>
              <a:t>28/12/2020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18070-5751-4095-A211-DAC6F79A98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2443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325C2-B86C-43CF-86DC-121F4CA9B9E5}" type="datetimeFigureOut">
              <a:rPr lang="pt-BR" smtClean="0"/>
              <a:t>28/12/2020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18070-5751-4095-A211-DAC6F79A98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14324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325C2-B86C-43CF-86DC-121F4CA9B9E5}" type="datetimeFigureOut">
              <a:rPr lang="pt-BR" smtClean="0"/>
              <a:t>28/12/2020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18070-5751-4095-A211-DAC6F79A98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90439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325C2-B86C-43CF-86DC-121F4CA9B9E5}" type="datetimeFigureOut">
              <a:rPr lang="pt-BR" smtClean="0"/>
              <a:t>28/12/2020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18070-5751-4095-A211-DAC6F79A98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91767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325C2-B86C-43CF-86DC-121F4CA9B9E5}" type="datetimeFigureOut">
              <a:rPr lang="pt-BR" smtClean="0"/>
              <a:t>28/12/2020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18070-5751-4095-A211-DAC6F79A98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0087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325C2-B86C-43CF-86DC-121F4CA9B9E5}" type="datetimeFigureOut">
              <a:rPr lang="pt-BR" smtClean="0"/>
              <a:t>28/12/2020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18070-5751-4095-A211-DAC6F79A98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56167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325C2-B86C-43CF-86DC-121F4CA9B9E5}" type="datetimeFigureOut">
              <a:rPr lang="pt-BR" smtClean="0"/>
              <a:t>28/12/2020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18070-5751-4095-A211-DAC6F79A98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5907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325C2-B86C-43CF-86DC-121F4CA9B9E5}" type="datetimeFigureOut">
              <a:rPr lang="pt-BR" smtClean="0"/>
              <a:t>28/12/2020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18070-5751-4095-A211-DAC6F79A98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53155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325C2-B86C-43CF-86DC-121F4CA9B9E5}" type="datetimeFigureOut">
              <a:rPr lang="pt-BR" smtClean="0"/>
              <a:t>28/12/2020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18070-5751-4095-A211-DAC6F79A98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1069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325C2-B86C-43CF-86DC-121F4CA9B9E5}" type="datetimeFigureOut">
              <a:rPr lang="pt-BR" smtClean="0"/>
              <a:t>28/12/2020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18070-5751-4095-A211-DAC6F79A98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58487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325C2-B86C-43CF-86DC-121F4CA9B9E5}" type="datetimeFigureOut">
              <a:rPr lang="pt-BR" smtClean="0"/>
              <a:t>28/12/2020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18070-5751-4095-A211-DAC6F79A98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32934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4325C2-B86C-43CF-86DC-121F4CA9B9E5}" type="datetimeFigureOut">
              <a:rPr lang="pt-BR" smtClean="0"/>
              <a:t>28/12/2020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18070-5751-4095-A211-DAC6F79A98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28801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 descr="Texto&#10;&#10;Descrição gerada automaticamente">
            <a:extLst>
              <a:ext uri="{FF2B5EF4-FFF2-40B4-BE49-F238E27FC236}">
                <a16:creationId xmlns:a16="http://schemas.microsoft.com/office/drawing/2014/main" id="{8D59573C-E163-4DAD-9A05-A206D69707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7253" y="0"/>
            <a:ext cx="486949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26223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C8FAC6BE-2AF9-43C6-87ED-57AA3FF93AB3}"/>
              </a:ext>
            </a:extLst>
          </p:cNvPr>
          <p:cNvSpPr txBox="1"/>
          <p:nvPr/>
        </p:nvSpPr>
        <p:spPr>
          <a:xfrm>
            <a:off x="442912" y="181660"/>
            <a:ext cx="8324850" cy="95410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indent="-180000"/>
            <a:r>
              <a:rPr lang="pt-B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26. Todo incidente, grave ou pequeno, é um aviso para se atentar </a:t>
            </a:r>
            <a:endParaRPr lang="pt-BR" sz="2800" b="1" dirty="0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8C3379AC-3D0B-4AFB-A83E-2C91E5BF0D32}"/>
              </a:ext>
            </a:extLst>
          </p:cNvPr>
          <p:cNvSpPr txBox="1"/>
          <p:nvPr/>
        </p:nvSpPr>
        <p:spPr>
          <a:xfrm>
            <a:off x="214082" y="1314450"/>
            <a:ext cx="8715836" cy="4795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pt-BR" sz="2400" b="1" dirty="0"/>
              <a:t>Leitura da Máxima</a:t>
            </a:r>
          </a:p>
          <a:p>
            <a:pPr marL="342900" indent="-342900">
              <a:buAutoNum type="arabicPeriod"/>
            </a:pPr>
            <a:endParaRPr lang="pt-BR" sz="2400" b="1" dirty="0"/>
          </a:p>
          <a:p>
            <a:pPr marL="342900" indent="-342900">
              <a:buAutoNum type="arabicPeriod"/>
            </a:pPr>
            <a:r>
              <a:rPr lang="pt-BR" sz="2400" b="1" dirty="0"/>
              <a:t>Comentários: Curiosidades:</a:t>
            </a:r>
          </a:p>
          <a:p>
            <a:pPr marL="342900" lvl="0" indent="-342900" algn="just">
              <a:lnSpc>
                <a:spcPct val="115000"/>
              </a:lnSpc>
              <a:spcAft>
                <a:spcPts val="600"/>
              </a:spcAft>
              <a:buFont typeface="Wingdings" panose="05000000000000000000" pitchFamily="2" charset="2"/>
              <a:buChar char=""/>
            </a:pPr>
            <a:r>
              <a:rPr lang="pt-BR" sz="2000" b="1" dirty="0">
                <a:effectLst/>
                <a:ea typeface="FC丸ゴシック体-L" panose="020F0309000000000000" pitchFamily="49" charset="-128"/>
                <a:cs typeface="Times New Roman" panose="02020603050405020304" pitchFamily="18" charset="0"/>
              </a:rPr>
              <a:t>Origem das citações de cunho pedagógico: </a:t>
            </a:r>
          </a:p>
          <a:p>
            <a:pPr marL="342900" lvl="0" indent="-342900" algn="just">
              <a:lnSpc>
                <a:spcPct val="115000"/>
              </a:lnSpc>
              <a:spcAft>
                <a:spcPts val="600"/>
              </a:spcAft>
              <a:buFont typeface="Wingdings" panose="05000000000000000000" pitchFamily="2" charset="2"/>
              <a:buChar char=""/>
            </a:pPr>
            <a:r>
              <a:rPr lang="pt-BR" sz="2000" b="1" dirty="0">
                <a:effectLst/>
                <a:ea typeface="FC丸ゴシック体-L" panose="020F0309000000000000" pitchFamily="49" charset="-128"/>
                <a:cs typeface="Times New Roman" panose="02020603050405020304" pitchFamily="18" charset="0"/>
              </a:rPr>
              <a:t>1888, professor de 21 anos, alunos de 2ª a 4ª série: </a:t>
            </a:r>
            <a:r>
              <a:rPr lang="pt-BR" sz="2000" dirty="0">
                <a:effectLst/>
                <a:ea typeface="FC丸ゴシック体-L" panose="020F0309000000000000" pitchFamily="49" charset="-128"/>
                <a:cs typeface="Times New Roman" panose="02020603050405020304" pitchFamily="18" charset="0"/>
              </a:rPr>
              <a:t>livro escolar com ~ 50 frases de cunho moral, frases fáceis de memorizar, com ritmo e analogia com coisas práticas do dia-a-dia (Se reunir 3 </a:t>
            </a:r>
            <a:r>
              <a:rPr lang="pt-BR" sz="2000" i="1" dirty="0" err="1">
                <a:effectLst/>
                <a:ea typeface="FC丸ゴシック体-L" panose="020F0309000000000000" pitchFamily="49" charset="-128"/>
                <a:cs typeface="Times New Roman" panose="02020603050405020304" pitchFamily="18" charset="0"/>
              </a:rPr>
              <a:t>hashi’s</a:t>
            </a:r>
            <a:r>
              <a:rPr lang="pt-BR" sz="2000" dirty="0">
                <a:effectLst/>
                <a:ea typeface="FC丸ゴシック体-L" panose="020F0309000000000000" pitchFamily="49" charset="-128"/>
                <a:cs typeface="Times New Roman" panose="02020603050405020304" pitchFamily="18" charset="0"/>
              </a:rPr>
              <a:t> não vai conseguir quebrar; os irmãos, se estiverem unidos, serão fortes. A estatura cresce com o tempo; a sobrevida dos pais diminui com o tempo. O monte Fuji é grandioso; mais grandioso ainda é o amor dos pais. As pessoas devem economizar, mesmo que sejam ricas;</a:t>
            </a:r>
            <a:r>
              <a:rPr lang="pt-BR" sz="2000" b="1" dirty="0">
                <a:effectLst/>
                <a:ea typeface="FC丸ゴシック体-L" panose="020F0309000000000000" pitchFamily="49" charset="-128"/>
                <a:cs typeface="Times New Roman" panose="02020603050405020304" pitchFamily="18" charset="0"/>
              </a:rPr>
              <a:t> </a:t>
            </a:r>
            <a:r>
              <a:rPr lang="pt-BR" sz="2000" dirty="0">
                <a:effectLst/>
                <a:ea typeface="FC丸ゴシック体-L" panose="020F0309000000000000" pitchFamily="49" charset="-128"/>
                <a:cs typeface="Times New Roman" panose="02020603050405020304" pitchFamily="18" charset="0"/>
              </a:rPr>
              <a:t>As pessoas devem estudar, mesmo quando idosas; O homem deve ser honesto e bondoso; A riqueza se constrói juntando centavo por centavo, etc.)</a:t>
            </a:r>
            <a:endParaRPr lang="pt-BR" sz="20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91755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7115CFAD-515D-4BDB-983B-8868241B8E8F}"/>
              </a:ext>
            </a:extLst>
          </p:cNvPr>
          <p:cNvSpPr txBox="1"/>
          <p:nvPr/>
        </p:nvSpPr>
        <p:spPr>
          <a:xfrm>
            <a:off x="537955" y="397352"/>
            <a:ext cx="8277225" cy="61247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600"/>
              </a:spcAft>
              <a:buFont typeface="Wingdings" panose="05000000000000000000" pitchFamily="2" charset="2"/>
              <a:buChar char=""/>
            </a:pPr>
            <a:r>
              <a:rPr lang="pt-BR" sz="2400" b="1" dirty="0">
                <a:effectLst/>
                <a:ea typeface="FC丸ゴシック体-L" panose="020F0309000000000000" pitchFamily="49" charset="-128"/>
                <a:cs typeface="Times New Roman" panose="02020603050405020304" pitchFamily="18" charset="0"/>
              </a:rPr>
              <a:t>No Tratado (1926) há 140 citações:</a:t>
            </a:r>
            <a:r>
              <a:rPr lang="pt-BR" sz="2400" dirty="0">
                <a:effectLst/>
                <a:ea typeface="FC丸ゴシック体-L" panose="020F0309000000000000" pitchFamily="49" charset="-128"/>
                <a:cs typeface="Times New Roman" panose="02020603050405020304" pitchFamily="18" charset="0"/>
              </a:rPr>
              <a:t> 65 selecionadas para o livro de Máximas.</a:t>
            </a:r>
            <a:endParaRPr lang="pt-BR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600"/>
              </a:spcAft>
              <a:buFont typeface="Wingdings" panose="05000000000000000000" pitchFamily="2" charset="2"/>
              <a:buChar char=""/>
            </a:pPr>
            <a:r>
              <a:rPr lang="pt-BR" sz="2400" b="1" dirty="0">
                <a:effectLst/>
                <a:ea typeface="FC丸ゴシック体-L" panose="020F0309000000000000" pitchFamily="49" charset="-128"/>
                <a:cs typeface="Times New Roman" panose="02020603050405020304" pitchFamily="18" charset="0"/>
              </a:rPr>
              <a:t>Originalmente composto por 8 ideogramas chineses, como:</a:t>
            </a:r>
            <a:r>
              <a:rPr lang="pt-BR" sz="2000" dirty="0">
                <a:effectLst/>
                <a:latin typeface="Times New Roman" panose="02020603050405020304" pitchFamily="18" charset="0"/>
                <a:ea typeface="FC丸ゴシック体-L" panose="020F0309000000000000" pitchFamily="49" charset="-128"/>
                <a:cs typeface="Times New Roman" panose="02020603050405020304" pitchFamily="18" charset="0"/>
              </a:rPr>
              <a:t> </a:t>
            </a:r>
            <a:r>
              <a:rPr lang="pt-BR" sz="2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FC平成明朝体" panose="02020409000000000000" pitchFamily="17" charset="-128"/>
                <a:cs typeface="Times New Roman" panose="02020603050405020304" pitchFamily="18" charset="0"/>
              </a:rPr>
              <a:t>(5) </a:t>
            </a:r>
            <a:r>
              <a:rPr lang="ja-JP" sz="2000" b="1" dirty="0">
                <a:effectLst/>
                <a:latin typeface="Times New Roman" panose="02020603050405020304" pitchFamily="18" charset="0"/>
                <a:ea typeface="FC平成明朝体" panose="02020409000000000000" pitchFamily="17" charset="-128"/>
                <a:cs typeface="Times New Roman" panose="02020603050405020304" pitchFamily="18" charset="0"/>
              </a:rPr>
              <a:t>慈悲寛大自己反省・</a:t>
            </a:r>
            <a:r>
              <a:rPr lang="pt-BR" sz="2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FC平成明朝体" panose="02020409000000000000" pitchFamily="17" charset="-128"/>
                <a:cs typeface="Times New Roman" panose="02020603050405020304" pitchFamily="18" charset="0"/>
              </a:rPr>
              <a:t>(2) </a:t>
            </a:r>
            <a:r>
              <a:rPr lang="ja-JP" sz="2000" b="1" dirty="0">
                <a:effectLst/>
                <a:latin typeface="Times New Roman" panose="02020603050405020304" pitchFamily="18" charset="0"/>
                <a:ea typeface="FC平成明朝体" panose="02020409000000000000" pitchFamily="17" charset="-128"/>
                <a:cs typeface="Times New Roman" panose="02020603050405020304" pitchFamily="18" charset="0"/>
              </a:rPr>
              <a:t>自我没却神意同化・</a:t>
            </a:r>
            <a:r>
              <a:rPr lang="pt-BR" sz="2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FC平成明朝体" panose="02020409000000000000" pitchFamily="17" charset="-128"/>
                <a:cs typeface="Times New Roman" panose="02020603050405020304" pitchFamily="18" charset="0"/>
              </a:rPr>
              <a:t>(10) </a:t>
            </a:r>
            <a:r>
              <a:rPr lang="ja-JP" sz="2000" b="1" dirty="0">
                <a:effectLst/>
                <a:latin typeface="Times New Roman" panose="02020603050405020304" pitchFamily="18" charset="0"/>
                <a:ea typeface="FC平成明朝体" panose="02020409000000000000" pitchFamily="17" charset="-128"/>
                <a:cs typeface="Times New Roman" panose="02020603050405020304" pitchFamily="18" charset="0"/>
              </a:rPr>
              <a:t>開発人心完成品性</a:t>
            </a:r>
            <a:r>
              <a:rPr lang="ja-JP" sz="2000" b="1" dirty="0">
                <a:effectLst/>
                <a:latin typeface="Calibri" panose="020F0502020204030204" pitchFamily="34" charset="0"/>
                <a:ea typeface="FC平成明朝体" panose="02020409000000000000" pitchFamily="17" charset="-128"/>
                <a:cs typeface="MS Gothic" panose="020B0609070205080204" pitchFamily="49" charset="-128"/>
              </a:rPr>
              <a:t> </a:t>
            </a:r>
            <a:r>
              <a:rPr lang="pt-BR" altLang="ja-JP" sz="2000" b="1" dirty="0">
                <a:effectLst/>
                <a:latin typeface="Calibri" panose="020F0502020204030204" pitchFamily="34" charset="0"/>
                <a:ea typeface="FC平成明朝体" panose="02020409000000000000" pitchFamily="17" charset="-128"/>
                <a:cs typeface="MS Gothic" panose="020B0609070205080204" pitchFamily="49" charset="-128"/>
              </a:rPr>
              <a:t> </a:t>
            </a:r>
            <a:r>
              <a:rPr lang="pt-BR" sz="2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FC平成明朝体" panose="02020409000000000000" pitchFamily="17" charset="-128"/>
                <a:cs typeface="Times New Roman" panose="02020603050405020304" pitchFamily="18" charset="0"/>
              </a:rPr>
              <a:t>(13)</a:t>
            </a:r>
            <a:r>
              <a:rPr lang="ja-JP" sz="2000" b="1" dirty="0">
                <a:effectLst/>
                <a:latin typeface="Times New Roman" panose="02020603050405020304" pitchFamily="18" charset="0"/>
                <a:ea typeface="FC平成明朝体" panose="02020409000000000000" pitchFamily="17" charset="-128"/>
                <a:cs typeface="Times New Roman" panose="02020603050405020304" pitchFamily="18" charset="0"/>
              </a:rPr>
              <a:t>自負運命</a:t>
            </a:r>
            <a:r>
              <a:rPr lang="ja-JP" sz="2000" b="1" dirty="0">
                <a:effectLst/>
                <a:latin typeface="Calibri" panose="020F0502020204030204" pitchFamily="34" charset="0"/>
                <a:ea typeface="FC平成明朝体" panose="02020409000000000000" pitchFamily="17" charset="-128"/>
                <a:cs typeface="Calibri" panose="020F0502020204030204" pitchFamily="34" charset="0"/>
              </a:rPr>
              <a:t>之</a:t>
            </a:r>
            <a:r>
              <a:rPr lang="ja-JP" sz="2000" b="1" dirty="0">
                <a:effectLst/>
                <a:latin typeface="Times New Roman" panose="02020603050405020304" pitchFamily="18" charset="0"/>
                <a:ea typeface="FC平成明朝体" panose="02020409000000000000" pitchFamily="17" charset="-128"/>
                <a:cs typeface="Times New Roman" panose="02020603050405020304" pitchFamily="18" charset="0"/>
              </a:rPr>
              <a:t>責感謝</a:t>
            </a:r>
            <a:endParaRPr lang="pt-BR" altLang="ja-JP" sz="2000" b="1" dirty="0">
              <a:effectLst/>
              <a:latin typeface="Times New Roman" panose="02020603050405020304" pitchFamily="18" charset="0"/>
              <a:ea typeface="FC平成明朝体" panose="02020409000000000000" pitchFamily="17" charset="-128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600"/>
              </a:spcAft>
              <a:buFont typeface="Wingdings" panose="05000000000000000000" pitchFamily="2" charset="2"/>
              <a:buChar char=""/>
            </a:pPr>
            <a:endParaRPr lang="pt-BR" sz="2800" b="1" dirty="0"/>
          </a:p>
          <a:p>
            <a:pPr marL="342000" indent="-342900">
              <a:buFont typeface="Wingdings" panose="05000000000000000000" pitchFamily="2" charset="2"/>
              <a:buChar char="§"/>
            </a:pPr>
            <a:r>
              <a:rPr lang="pt-BR" sz="2400" b="1" dirty="0"/>
              <a:t>Citações de </a:t>
            </a:r>
            <a:r>
              <a:rPr lang="pt-BR" sz="2400" b="1" dirty="0" err="1"/>
              <a:t>Hiroike</a:t>
            </a:r>
            <a:r>
              <a:rPr lang="pt-BR" sz="2400" b="1" dirty="0"/>
              <a:t>, no livrinho </a:t>
            </a:r>
            <a:r>
              <a:rPr lang="pt-BR" sz="2400" b="1" dirty="0" err="1"/>
              <a:t>Goroku</a:t>
            </a:r>
            <a:r>
              <a:rPr lang="pt-BR" sz="2400" b="1" dirty="0"/>
              <a:t>: </a:t>
            </a:r>
            <a:br>
              <a:rPr lang="pt-BR" dirty="0"/>
            </a:br>
            <a:r>
              <a:rPr lang="ja-JP" altLang="pt-BR" b="1" dirty="0">
                <a:solidFill>
                  <a:srgbClr val="C00000"/>
                </a:solidFill>
                <a:ea typeface="FC平成明朝体" panose="02020409000000000000" pitchFamily="17" charset="-128"/>
              </a:rPr>
              <a:t>事起こって知るは凡人なり。事を未然に知って、これに善処するは神様なり</a:t>
            </a:r>
            <a:r>
              <a:rPr lang="ja-JP" altLang="pt-BR" b="1" dirty="0">
                <a:solidFill>
                  <a:srgbClr val="C00000"/>
                </a:solidFill>
              </a:rPr>
              <a:t>。</a:t>
            </a:r>
            <a:endParaRPr lang="pt-BR" altLang="ja-JP" b="1" dirty="0">
              <a:solidFill>
                <a:srgbClr val="C00000"/>
              </a:solidFill>
            </a:endParaRPr>
          </a:p>
          <a:p>
            <a:pPr marL="715963" indent="-715963"/>
            <a:r>
              <a:rPr lang="pt-BR" dirty="0"/>
              <a:t>              Tomar conhecimento de um fato depois de ocorrido, é  apenas uma pessoa comum.  Quem sabe das coisas com antecedência e cuida bem delas, é Deus.</a:t>
            </a:r>
          </a:p>
          <a:p>
            <a:pPr marL="715963" indent="-715963"/>
            <a:endParaRPr lang="pt-BR" dirty="0"/>
          </a:p>
          <a:p>
            <a:pPr marL="715963" indent="-715963"/>
            <a:endParaRPr lang="pt-BR" dirty="0"/>
          </a:p>
          <a:p>
            <a:pPr marL="715963" indent="-715963"/>
            <a:endParaRPr lang="pt-BR" dirty="0"/>
          </a:p>
          <a:p>
            <a:endParaRPr lang="pt-BR" dirty="0"/>
          </a:p>
          <a:p>
            <a:pPr marL="342000" indent="-342900">
              <a:buFont typeface="Wingdings" panose="05000000000000000000" pitchFamily="2" charset="2"/>
              <a:buChar char="§"/>
            </a:pPr>
            <a:r>
              <a:rPr lang="pt-BR" sz="2400" b="1" dirty="0"/>
              <a:t>Da publicação do Instituto sobre a Nova Moral:</a:t>
            </a:r>
          </a:p>
          <a:p>
            <a:pPr marL="341100"/>
            <a:r>
              <a:rPr lang="pt-BR" sz="2400" b="1" dirty="0"/>
              <a:t>     </a:t>
            </a:r>
            <a:r>
              <a:rPr lang="pt-BR" dirty="0"/>
              <a:t>A regra do 1 x 29 x 300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6504162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貸切バスのヒヤリ・ハット（ハインリッヒの法則）～運行管理者の責任 | 記事・コラム | お役立ち情報 |  旅行業システムと貸切バス事業者向けバス運行管理システム">
            <a:extLst>
              <a:ext uri="{FF2B5EF4-FFF2-40B4-BE49-F238E27FC236}">
                <a16:creationId xmlns:a16="http://schemas.microsoft.com/office/drawing/2014/main" id="{D3A115A6-950A-4756-8860-72CABAC6429C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75" r="8095"/>
          <a:stretch/>
        </p:blipFill>
        <p:spPr bwMode="auto">
          <a:xfrm>
            <a:off x="304800" y="161926"/>
            <a:ext cx="4667250" cy="3267074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0A305D6F-A5F8-4416-AE65-6194E4796B04}"/>
              </a:ext>
            </a:extLst>
          </p:cNvPr>
          <p:cNvSpPr txBox="1"/>
          <p:nvPr/>
        </p:nvSpPr>
        <p:spPr>
          <a:xfrm>
            <a:off x="228600" y="5165526"/>
            <a:ext cx="85058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>
                <a:latin typeface="Arial Nova" panose="020B0504020202020204" pitchFamily="34" charset="0"/>
              </a:rPr>
              <a:t>Triângulo de segurança ou Triângulo de Heinrich </a:t>
            </a:r>
          </a:p>
          <a:p>
            <a:pPr algn="ctr"/>
            <a:r>
              <a:rPr lang="pt-BR" sz="1600" dirty="0">
                <a:latin typeface="Arial Nova" panose="020B0504020202020204" pitchFamily="34" charset="0"/>
              </a:rPr>
              <a:t>(Herbert Willian Heinrich &amp; Frank E. Bird, 1931)</a:t>
            </a:r>
            <a:endParaRPr lang="pt-BR" sz="2400" dirty="0">
              <a:latin typeface="Arial Nova" panose="020B0504020202020204" pitchFamily="34" charset="0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634F2FA6-D950-412B-8490-556D61178B7D}"/>
              </a:ext>
            </a:extLst>
          </p:cNvPr>
          <p:cNvSpPr txBox="1"/>
          <p:nvPr/>
        </p:nvSpPr>
        <p:spPr>
          <a:xfrm>
            <a:off x="5143500" y="2630180"/>
            <a:ext cx="37528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>
                <a:latin typeface="Arial Nova" panose="020B0504020202020204" pitchFamily="34" charset="0"/>
              </a:rPr>
              <a:t>300 sem ferimentos (acidentes pequenos, “sustos”)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7CE9E4B7-4BCF-49C9-82C4-B4740ADB6135}"/>
              </a:ext>
            </a:extLst>
          </p:cNvPr>
          <p:cNvSpPr txBox="1"/>
          <p:nvPr/>
        </p:nvSpPr>
        <p:spPr>
          <a:xfrm>
            <a:off x="5143500" y="2049155"/>
            <a:ext cx="37528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>
                <a:latin typeface="Arial Nova" panose="020B0504020202020204" pitchFamily="34" charset="0"/>
              </a:rPr>
              <a:t>29 com ferimentos leves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0542039F-27CA-48BD-AD26-0CB310505C01}"/>
              </a:ext>
            </a:extLst>
          </p:cNvPr>
          <p:cNvSpPr txBox="1"/>
          <p:nvPr/>
        </p:nvSpPr>
        <p:spPr>
          <a:xfrm>
            <a:off x="5143500" y="1468130"/>
            <a:ext cx="40005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>
                <a:latin typeface="Arial Nova" panose="020B0504020202020204" pitchFamily="34" charset="0"/>
              </a:rPr>
              <a:t>1 com morte ou ferimento grave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670B484C-8F2C-4A07-9262-5162D224EB0B}"/>
              </a:ext>
            </a:extLst>
          </p:cNvPr>
          <p:cNvSpPr txBox="1"/>
          <p:nvPr/>
        </p:nvSpPr>
        <p:spPr>
          <a:xfrm>
            <a:off x="5143500" y="361534"/>
            <a:ext cx="34956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latin typeface="Arial Nova" panose="020B0504020202020204" pitchFamily="34" charset="0"/>
              </a:rPr>
              <a:t>Classificação dos acidentes de trabalho</a:t>
            </a:r>
          </a:p>
        </p:txBody>
      </p:sp>
    </p:spTree>
    <p:extLst>
      <p:ext uri="{BB962C8B-B14F-4D97-AF65-F5344CB8AC3E}">
        <p14:creationId xmlns:p14="http://schemas.microsoft.com/office/powerpoint/2010/main" val="13994197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EEEB8F69-5E57-4CDD-8206-5A3EE3F81432}"/>
              </a:ext>
            </a:extLst>
          </p:cNvPr>
          <p:cNvSpPr txBox="1"/>
          <p:nvPr/>
        </p:nvSpPr>
        <p:spPr>
          <a:xfrm>
            <a:off x="571500" y="330964"/>
            <a:ext cx="8001000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400" b="1" dirty="0"/>
              <a:t>3. Não menosprezar os pequenos incidentes:</a:t>
            </a:r>
          </a:p>
          <a:p>
            <a:pPr marL="684000" algn="just"/>
            <a:r>
              <a:rPr lang="pt-BR" sz="1800" dirty="0">
                <a:effectLst/>
                <a:ea typeface="MS Mincho" panose="02020609040205080304" pitchFamily="49" charset="-128"/>
              </a:rPr>
              <a:t>Um fato grave é sempre antecedido de problemas de menor escala. Por isso, é importante que qualquer fato anormal seja motivo de muita atenção, considerando-os como um “aviso” para evitar antecipadamente um incidente</a:t>
            </a:r>
            <a:r>
              <a:rPr lang="pt-BR" dirty="0">
                <a:ea typeface="MS Mincho" panose="02020609040205080304" pitchFamily="49" charset="-128"/>
              </a:rPr>
              <a:t>.</a:t>
            </a:r>
          </a:p>
          <a:p>
            <a:pPr algn="just"/>
            <a:br>
              <a:rPr lang="pt-BR" sz="1800" dirty="0">
                <a:effectLst/>
                <a:ea typeface="MS Mincho" panose="02020609040205080304" pitchFamily="49" charset="-128"/>
              </a:rPr>
            </a:br>
            <a:r>
              <a:rPr lang="pt-BR" sz="2400" b="1" dirty="0">
                <a:effectLst/>
                <a:highlight>
                  <a:srgbClr val="FFFF00"/>
                </a:highlight>
                <a:ea typeface="MS Mincho" panose="02020609040205080304" pitchFamily="49" charset="-128"/>
              </a:rPr>
              <a:t>Importância dos pensamentos/sentimentos em pequenas coisas do dia-a-dia</a:t>
            </a:r>
          </a:p>
          <a:p>
            <a:pPr marL="684000" algn="just"/>
            <a:endParaRPr lang="pt-BR" sz="1800" dirty="0">
              <a:effectLst/>
              <a:ea typeface="MS Mincho" panose="02020609040205080304" pitchFamily="49" charset="-128"/>
            </a:endParaRPr>
          </a:p>
          <a:p>
            <a:r>
              <a:rPr lang="pt-BR" sz="2400" b="1" dirty="0"/>
              <a:t>4. </a:t>
            </a:r>
            <a:r>
              <a:rPr lang="ja-JP" altLang="pt-BR" b="1" dirty="0">
                <a:solidFill>
                  <a:srgbClr val="C00000"/>
                </a:solidFill>
                <a:ea typeface="FC平成明朝体" panose="02020409000000000000" pitchFamily="17" charset="-128"/>
              </a:rPr>
              <a:t>積善の家には必ず余慶あり。積不善の家には必ず余殃（よおう）あり</a:t>
            </a:r>
            <a:endParaRPr lang="pt-BR" altLang="ja-JP" b="1" dirty="0">
              <a:solidFill>
                <a:srgbClr val="C00000"/>
              </a:solidFill>
              <a:ea typeface="FC平成明朝体" panose="02020409000000000000" pitchFamily="17" charset="-128"/>
            </a:endParaRPr>
          </a:p>
          <a:p>
            <a:pPr marL="684000"/>
            <a:r>
              <a:rPr lang="pt-BR" dirty="0">
                <a:ea typeface="MS Mincho" panose="02020609040205080304" pitchFamily="49" charset="-128"/>
              </a:rPr>
              <a:t>A família que acumula bondades (práticas do bem) certamente terá muitas felicidades, e a família que não acumula essas práticas certamente terá muitos infortúnios.  (</a:t>
            </a:r>
            <a:r>
              <a:rPr lang="pt-BR" dirty="0" err="1">
                <a:ea typeface="MS Mincho" panose="02020609040205080304" pitchFamily="49" charset="-128"/>
              </a:rPr>
              <a:t>Hiroike</a:t>
            </a:r>
            <a:r>
              <a:rPr lang="pt-BR" dirty="0">
                <a:ea typeface="MS Mincho" panose="02020609040205080304" pitchFamily="49" charset="-128"/>
              </a:rPr>
              <a:t>  </a:t>
            </a:r>
            <a:r>
              <a:rPr lang="pt-BR" dirty="0">
                <a:ea typeface="MS Mincho" panose="02020609040205080304" pitchFamily="49" charset="-128"/>
                <a:sym typeface="Wingdings" panose="05000000000000000000" pitchFamily="2" charset="2"/>
              </a:rPr>
              <a:t>  </a:t>
            </a:r>
            <a:r>
              <a:rPr lang="pt-BR" dirty="0">
                <a:ea typeface="MS Mincho" panose="02020609040205080304" pitchFamily="49" charset="-128"/>
              </a:rPr>
              <a:t>Lei da conservação de energia)</a:t>
            </a:r>
          </a:p>
          <a:p>
            <a:endParaRPr lang="pt-BR" sz="2400" b="1" dirty="0"/>
          </a:p>
          <a:p>
            <a:r>
              <a:rPr lang="pt-BR" sz="2400" b="1" dirty="0"/>
              <a:t>5. Frase atribuída a Confúcio: </a:t>
            </a:r>
            <a:r>
              <a:rPr lang="ja-JP" altLang="pt-BR" b="1" dirty="0">
                <a:solidFill>
                  <a:srgbClr val="C00000"/>
                </a:solidFill>
                <a:ea typeface="FC平成明朝体" panose="02020409000000000000" pitchFamily="17" charset="-128"/>
              </a:rPr>
              <a:t>先生がいわれた。「有徳の優れた人を見れば同じようになろうと思い、徳のない劣った人を見れば、（自分も同じように愚かなのではないかと）心の中で反省する。」</a:t>
            </a:r>
            <a:endParaRPr lang="en-US" b="1" dirty="0">
              <a:solidFill>
                <a:srgbClr val="C00000"/>
              </a:solidFill>
              <a:ea typeface="FC平成明朝体" panose="02020409000000000000" pitchFamily="17" charset="-128"/>
            </a:endParaRPr>
          </a:p>
          <a:p>
            <a:pPr marL="684000"/>
            <a:r>
              <a:rPr lang="en-US" dirty="0">
                <a:ea typeface="MS Mincho" panose="02020609040205080304" pitchFamily="49" charset="-128"/>
              </a:rPr>
              <a:t>Na </a:t>
            </a:r>
            <a:r>
              <a:rPr lang="en-US" dirty="0" err="1">
                <a:ea typeface="MS Mincho" panose="02020609040205080304" pitchFamily="49" charset="-128"/>
              </a:rPr>
              <a:t>companhia</a:t>
            </a:r>
            <a:r>
              <a:rPr lang="en-US" dirty="0">
                <a:ea typeface="MS Mincho" panose="02020609040205080304" pitchFamily="49" charset="-128"/>
              </a:rPr>
              <a:t> de </a:t>
            </a:r>
            <a:r>
              <a:rPr lang="en-US" dirty="0" err="1">
                <a:ea typeface="MS Mincho" panose="02020609040205080304" pitchFamily="49" charset="-128"/>
              </a:rPr>
              <a:t>dois</a:t>
            </a:r>
            <a:r>
              <a:rPr lang="en-US" dirty="0">
                <a:ea typeface="MS Mincho" panose="02020609040205080304" pitchFamily="49" charset="-128"/>
              </a:rPr>
              <a:t> </a:t>
            </a:r>
            <a:r>
              <a:rPr lang="en-US" dirty="0" err="1">
                <a:ea typeface="MS Mincho" panose="02020609040205080304" pitchFamily="49" charset="-128"/>
              </a:rPr>
              <a:t>homens</a:t>
            </a:r>
            <a:r>
              <a:rPr lang="en-US" dirty="0">
                <a:ea typeface="MS Mincho" panose="02020609040205080304" pitchFamily="49" charset="-128"/>
              </a:rPr>
              <a:t> </a:t>
            </a:r>
            <a:r>
              <a:rPr lang="en-US" dirty="0" err="1">
                <a:ea typeface="MS Mincho" panose="02020609040205080304" pitchFamily="49" charset="-128"/>
              </a:rPr>
              <a:t>quaisquer</a:t>
            </a:r>
            <a:r>
              <a:rPr lang="en-US" dirty="0">
                <a:ea typeface="MS Mincho" panose="02020609040205080304" pitchFamily="49" charset="-128"/>
              </a:rPr>
              <a:t>, sempre </a:t>
            </a:r>
            <a:r>
              <a:rPr lang="en-US" dirty="0" err="1">
                <a:ea typeface="MS Mincho" panose="02020609040205080304" pitchFamily="49" charset="-128"/>
              </a:rPr>
              <a:t>aprendo</a:t>
            </a:r>
            <a:r>
              <a:rPr lang="en-US" dirty="0">
                <a:ea typeface="MS Mincho" panose="02020609040205080304" pitchFamily="49" charset="-128"/>
              </a:rPr>
              <a:t> com </a:t>
            </a:r>
            <a:r>
              <a:rPr lang="en-US" dirty="0" err="1">
                <a:ea typeface="MS Mincho" panose="02020609040205080304" pitchFamily="49" charset="-128"/>
              </a:rPr>
              <a:t>eles</a:t>
            </a:r>
            <a:r>
              <a:rPr lang="en-US" dirty="0">
                <a:ea typeface="MS Mincho" panose="02020609040205080304" pitchFamily="49" charset="-128"/>
              </a:rPr>
              <a:t>. Com as </a:t>
            </a:r>
            <a:r>
              <a:rPr lang="en-US" dirty="0" err="1">
                <a:ea typeface="MS Mincho" panose="02020609040205080304" pitchFamily="49" charset="-128"/>
              </a:rPr>
              <a:t>pessoas</a:t>
            </a:r>
            <a:r>
              <a:rPr lang="en-US" dirty="0">
                <a:ea typeface="MS Mincho" panose="02020609040205080304" pitchFamily="49" charset="-128"/>
              </a:rPr>
              <a:t> de valor, </a:t>
            </a:r>
            <a:r>
              <a:rPr lang="en-US" dirty="0" err="1">
                <a:ea typeface="MS Mincho" panose="02020609040205080304" pitchFamily="49" charset="-128"/>
              </a:rPr>
              <a:t>penso</a:t>
            </a:r>
            <a:r>
              <a:rPr lang="en-US" dirty="0">
                <a:ea typeface="MS Mincho" panose="02020609040205080304" pitchFamily="49" charset="-128"/>
              </a:rPr>
              <a:t> </a:t>
            </a:r>
            <a:r>
              <a:rPr lang="en-US" dirty="0" err="1">
                <a:ea typeface="MS Mincho" panose="02020609040205080304" pitchFamily="49" charset="-128"/>
              </a:rPr>
              <a:t>em</a:t>
            </a:r>
            <a:r>
              <a:rPr lang="en-US" dirty="0">
                <a:ea typeface="MS Mincho" panose="02020609040205080304" pitchFamily="49" charset="-128"/>
              </a:rPr>
              <a:t> </a:t>
            </a:r>
            <a:r>
              <a:rPr lang="en-US" dirty="0" err="1">
                <a:ea typeface="MS Mincho" panose="02020609040205080304" pitchFamily="49" charset="-128"/>
              </a:rPr>
              <a:t>como</a:t>
            </a:r>
            <a:r>
              <a:rPr lang="en-US" dirty="0">
                <a:ea typeface="MS Mincho" panose="02020609040205080304" pitchFamily="49" charset="-128"/>
              </a:rPr>
              <a:t> </a:t>
            </a:r>
            <a:r>
              <a:rPr lang="en-US" dirty="0" err="1">
                <a:ea typeface="MS Mincho" panose="02020609040205080304" pitchFamily="49" charset="-128"/>
              </a:rPr>
              <a:t>poderei</a:t>
            </a:r>
            <a:r>
              <a:rPr lang="en-US" dirty="0">
                <a:ea typeface="MS Mincho" panose="02020609040205080304" pitchFamily="49" charset="-128"/>
              </a:rPr>
              <a:t> ser </a:t>
            </a:r>
            <a:r>
              <a:rPr lang="en-US" dirty="0" err="1">
                <a:ea typeface="MS Mincho" panose="02020609040205080304" pitchFamily="49" charset="-128"/>
              </a:rPr>
              <a:t>igual</a:t>
            </a:r>
            <a:r>
              <a:rPr lang="en-US" dirty="0">
                <a:ea typeface="MS Mincho" panose="02020609040205080304" pitchFamily="49" charset="-128"/>
              </a:rPr>
              <a:t> a </a:t>
            </a:r>
            <a:r>
              <a:rPr lang="en-US" dirty="0" err="1">
                <a:ea typeface="MS Mincho" panose="02020609040205080304" pitchFamily="49" charset="-128"/>
              </a:rPr>
              <a:t>elas</a:t>
            </a:r>
            <a:r>
              <a:rPr lang="en-US" dirty="0">
                <a:ea typeface="MS Mincho" panose="02020609040205080304" pitchFamily="49" charset="-128"/>
              </a:rPr>
              <a:t>; Com </a:t>
            </a:r>
            <a:r>
              <a:rPr lang="en-US" dirty="0" err="1">
                <a:ea typeface="MS Mincho" panose="02020609040205080304" pitchFamily="49" charset="-128"/>
              </a:rPr>
              <a:t>os</a:t>
            </a:r>
            <a:r>
              <a:rPr lang="en-US" dirty="0">
                <a:ea typeface="MS Mincho" panose="02020609040205080304" pitchFamily="49" charset="-128"/>
              </a:rPr>
              <a:t> </a:t>
            </a:r>
            <a:r>
              <a:rPr lang="en-US" dirty="0" err="1">
                <a:ea typeface="MS Mincho" panose="02020609040205080304" pitchFamily="49" charset="-128"/>
              </a:rPr>
              <a:t>defeitos</a:t>
            </a:r>
            <a:r>
              <a:rPr lang="en-US" dirty="0">
                <a:ea typeface="MS Mincho" panose="02020609040205080304" pitchFamily="49" charset="-128"/>
              </a:rPr>
              <a:t> do outro, </a:t>
            </a:r>
            <a:r>
              <a:rPr lang="en-US" dirty="0" err="1">
                <a:ea typeface="MS Mincho" panose="02020609040205080304" pitchFamily="49" charset="-128"/>
              </a:rPr>
              <a:t>corrijo-os</a:t>
            </a:r>
            <a:r>
              <a:rPr lang="en-US" dirty="0">
                <a:ea typeface="MS Mincho" panose="02020609040205080304" pitchFamily="49" charset="-128"/>
              </a:rPr>
              <a:t> </a:t>
            </a:r>
            <a:r>
              <a:rPr lang="en-US" dirty="0" err="1">
                <a:ea typeface="MS Mincho" panose="02020609040205080304" pitchFamily="49" charset="-128"/>
              </a:rPr>
              <a:t>em</a:t>
            </a:r>
            <a:r>
              <a:rPr lang="en-US" dirty="0">
                <a:ea typeface="MS Mincho" panose="02020609040205080304" pitchFamily="49" charset="-128"/>
              </a:rPr>
              <a:t> </a:t>
            </a:r>
            <a:r>
              <a:rPr lang="en-US" dirty="0" err="1">
                <a:ea typeface="MS Mincho" panose="02020609040205080304" pitchFamily="49" charset="-128"/>
              </a:rPr>
              <a:t>mim</a:t>
            </a:r>
            <a:r>
              <a:rPr lang="en-US" dirty="0">
                <a:ea typeface="MS Mincho" panose="02020609040205080304" pitchFamily="49" charset="-128"/>
              </a:rPr>
              <a:t> </a:t>
            </a:r>
            <a:r>
              <a:rPr lang="en-US" dirty="0" err="1">
                <a:ea typeface="MS Mincho" panose="02020609040205080304" pitchFamily="49" charset="-128"/>
              </a:rPr>
              <a:t>mesmo</a:t>
            </a:r>
            <a:r>
              <a:rPr lang="en-US" dirty="0">
                <a:ea typeface="MS Mincho" panose="02020609040205080304" pitchFamily="49" charset="-128"/>
              </a:rPr>
              <a:t>.</a:t>
            </a:r>
            <a:endParaRPr lang="pt-BR" sz="2400" b="1" dirty="0"/>
          </a:p>
        </p:txBody>
      </p:sp>
    </p:spTree>
    <p:extLst>
      <p:ext uri="{BB962C8B-B14F-4D97-AF65-F5344CB8AC3E}">
        <p14:creationId xmlns:p14="http://schemas.microsoft.com/office/powerpoint/2010/main" val="8411436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957815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413075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7696521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4399</TotalTime>
  <Words>612</Words>
  <Application>Microsoft Office PowerPoint</Application>
  <PresentationFormat>Apresentação na tela (4:3)</PresentationFormat>
  <Paragraphs>32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5" baseType="lpstr">
      <vt:lpstr>Arial</vt:lpstr>
      <vt:lpstr>Arial Nova</vt:lpstr>
      <vt:lpstr>Calibri</vt:lpstr>
      <vt:lpstr>Calibri Light</vt:lpstr>
      <vt:lpstr>Times New Roman</vt:lpstr>
      <vt:lpstr>Wingdings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Hiroaki Makibara2</dc:creator>
  <cp:lastModifiedBy>Hiroaki Makibara2</cp:lastModifiedBy>
  <cp:revision>10</cp:revision>
  <dcterms:created xsi:type="dcterms:W3CDTF">2020-12-25T17:38:58Z</dcterms:created>
  <dcterms:modified xsi:type="dcterms:W3CDTF">2020-12-28T22:12:37Z</dcterms:modified>
</cp:coreProperties>
</file>